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62"/>
  </p:notesMasterIdLst>
  <p:sldIdLst>
    <p:sldId id="325" r:id="rId2"/>
    <p:sldId id="327" r:id="rId3"/>
    <p:sldId id="687" r:id="rId4"/>
    <p:sldId id="633" r:id="rId5"/>
    <p:sldId id="635" r:id="rId6"/>
    <p:sldId id="636" r:id="rId7"/>
    <p:sldId id="632" r:id="rId8"/>
    <p:sldId id="637" r:id="rId9"/>
    <p:sldId id="689" r:id="rId10"/>
    <p:sldId id="688" r:id="rId11"/>
    <p:sldId id="690" r:id="rId12"/>
    <p:sldId id="691" r:id="rId13"/>
    <p:sldId id="692" r:id="rId14"/>
    <p:sldId id="695" r:id="rId15"/>
    <p:sldId id="693" r:id="rId16"/>
    <p:sldId id="697" r:id="rId17"/>
    <p:sldId id="694" r:id="rId18"/>
    <p:sldId id="705" r:id="rId19"/>
    <p:sldId id="699" r:id="rId20"/>
    <p:sldId id="700" r:id="rId21"/>
    <p:sldId id="701" r:id="rId22"/>
    <p:sldId id="702" r:id="rId23"/>
    <p:sldId id="703" r:id="rId24"/>
    <p:sldId id="704" r:id="rId25"/>
    <p:sldId id="698" r:id="rId26"/>
    <p:sldId id="644" r:id="rId27"/>
    <p:sldId id="639" r:id="rId28"/>
    <p:sldId id="640" r:id="rId29"/>
    <p:sldId id="641" r:id="rId30"/>
    <p:sldId id="643" r:id="rId31"/>
    <p:sldId id="642" r:id="rId32"/>
    <p:sldId id="645" r:id="rId33"/>
    <p:sldId id="646" r:id="rId34"/>
    <p:sldId id="638" r:id="rId35"/>
    <p:sldId id="706" r:id="rId36"/>
    <p:sldId id="648" r:id="rId37"/>
    <p:sldId id="649" r:id="rId38"/>
    <p:sldId id="651" r:id="rId39"/>
    <p:sldId id="650" r:id="rId40"/>
    <p:sldId id="682" r:id="rId41"/>
    <p:sldId id="652" r:id="rId42"/>
    <p:sldId id="653" r:id="rId43"/>
    <p:sldId id="654" r:id="rId44"/>
    <p:sldId id="655" r:id="rId45"/>
    <p:sldId id="656" r:id="rId46"/>
    <p:sldId id="657" r:id="rId47"/>
    <p:sldId id="658" r:id="rId48"/>
    <p:sldId id="659" r:id="rId49"/>
    <p:sldId id="660" r:id="rId50"/>
    <p:sldId id="661" r:id="rId51"/>
    <p:sldId id="680" r:id="rId52"/>
    <p:sldId id="681" r:id="rId53"/>
    <p:sldId id="676" r:id="rId54"/>
    <p:sldId id="677" r:id="rId55"/>
    <p:sldId id="678" r:id="rId56"/>
    <p:sldId id="620" r:id="rId57"/>
    <p:sldId id="684" r:id="rId58"/>
    <p:sldId id="685" r:id="rId59"/>
    <p:sldId id="616" r:id="rId60"/>
    <p:sldId id="617" r:id="rId61"/>
  </p:sldIdLst>
  <p:sldSz cx="9144000" cy="6858000" type="screen4x3"/>
  <p:notesSz cx="6858000" cy="9144000"/>
  <p:embeddedFontLst>
    <p:embeddedFont>
      <p:font typeface="メイリオ" panose="020B0604030504040204" pitchFamily="50" charset="-128"/>
      <p:regular r:id="rId63"/>
      <p:bold r:id="rId64"/>
      <p:italic r:id="rId65"/>
      <p:boldItalic r:id="rId66"/>
    </p:embeddedFont>
    <p:embeddedFont>
      <p:font typeface="Calibri" panose="020F0502020204030204" pitchFamily="34" charset="0"/>
      <p:regular r:id="rId67"/>
      <p:bold r:id="rId68"/>
      <p:italic r:id="rId69"/>
      <p:boldItalic r:id="rId70"/>
    </p:embeddedFont>
    <p:embeddedFont>
      <p:font typeface="Corbel" panose="020B0503020204020204" pitchFamily="34" charset="0"/>
      <p:regular r:id="rId71"/>
      <p:bold r:id="rId72"/>
      <p:italic r:id="rId73"/>
      <p:boldItalic r:id="rId74"/>
    </p:embeddedFont>
    <p:embeddedFont>
      <p:font typeface="Consolas" panose="020B0609020204030204" pitchFamily="49" charset="0"/>
      <p:regular r:id="rId75"/>
      <p:bold r:id="rId76"/>
      <p:italic r:id="rId77"/>
      <p:boldItalic r:id="rId78"/>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3F19"/>
    <a:srgbClr val="E44D26"/>
    <a:srgbClr val="F2AA96"/>
    <a:srgbClr val="FF7D7D"/>
    <a:srgbClr val="101540"/>
    <a:srgbClr val="FFCCCC"/>
    <a:srgbClr val="8EB4E3"/>
    <a:srgbClr val="008000"/>
    <a:srgbClr val="FFFFFF"/>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8749" autoAdjust="0"/>
  </p:normalViewPr>
  <p:slideViewPr>
    <p:cSldViewPr>
      <p:cViewPr varScale="1">
        <p:scale>
          <a:sx n="92" d="100"/>
          <a:sy n="92" d="100"/>
        </p:scale>
        <p:origin x="113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font" Target="fonts/font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2.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font" Target="fonts/font16.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FDA404-DC88-4981-BBCB-E5F3E2BD583B}" type="datetimeFigureOut">
              <a:rPr kumimoji="1" lang="ja-JP" altLang="en-US" smtClean="0"/>
              <a:pPr/>
              <a:t>2013/6/14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C69C08-9716-4B2C-9A5C-3A0028494F62}" type="slidenum">
              <a:rPr kumimoji="1" lang="ja-JP" altLang="en-US" smtClean="0"/>
              <a:pPr/>
              <a:t>‹#›</a:t>
            </a:fld>
            <a:endParaRPr kumimoji="1" lang="ja-JP" altLang="en-US"/>
          </a:p>
        </p:txBody>
      </p:sp>
    </p:spTree>
    <p:extLst>
      <p:ext uri="{BB962C8B-B14F-4D97-AF65-F5344CB8AC3E}">
        <p14:creationId xmlns:p14="http://schemas.microsoft.com/office/powerpoint/2010/main" val="2040090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3C69C08-9716-4B2C-9A5C-3A0028494F62}" type="slidenum">
              <a:rPr kumimoji="1" lang="ja-JP" altLang="en-US" smtClean="0"/>
              <a:pPr/>
              <a:t>1</a:t>
            </a:fld>
            <a:endParaRPr kumimoji="1" lang="ja-JP" altLang="en-US" dirty="0"/>
          </a:p>
        </p:txBody>
      </p:sp>
    </p:spTree>
    <p:extLst>
      <p:ext uri="{BB962C8B-B14F-4D97-AF65-F5344CB8AC3E}">
        <p14:creationId xmlns:p14="http://schemas.microsoft.com/office/powerpoint/2010/main" val="3361300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3C69C08-9716-4B2C-9A5C-3A0028494F62}" type="slidenum">
              <a:rPr kumimoji="1" lang="ja-JP" altLang="en-US" smtClean="0"/>
              <a:pPr/>
              <a:t>53</a:t>
            </a:fld>
            <a:endParaRPr kumimoji="1" lang="ja-JP" altLang="en-US"/>
          </a:p>
        </p:txBody>
      </p:sp>
    </p:spTree>
    <p:extLst>
      <p:ext uri="{BB962C8B-B14F-4D97-AF65-F5344CB8AC3E}">
        <p14:creationId xmlns:p14="http://schemas.microsoft.com/office/powerpoint/2010/main" val="3967594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3C69C08-9716-4B2C-9A5C-3A0028494F62}" type="slidenum">
              <a:rPr kumimoji="1" lang="ja-JP" altLang="en-US" smtClean="0"/>
              <a:pPr/>
              <a:t>54</a:t>
            </a:fld>
            <a:endParaRPr kumimoji="1" lang="ja-JP" altLang="en-US"/>
          </a:p>
        </p:txBody>
      </p:sp>
    </p:spTree>
    <p:extLst>
      <p:ext uri="{BB962C8B-B14F-4D97-AF65-F5344CB8AC3E}">
        <p14:creationId xmlns:p14="http://schemas.microsoft.com/office/powerpoint/2010/main" val="3658301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3C69C08-9716-4B2C-9A5C-3A0028494F62}" type="slidenum">
              <a:rPr kumimoji="1" lang="ja-JP" altLang="en-US" smtClean="0"/>
              <a:pPr/>
              <a:t>55</a:t>
            </a:fld>
            <a:endParaRPr kumimoji="1" lang="ja-JP" altLang="en-US"/>
          </a:p>
        </p:txBody>
      </p:sp>
    </p:spTree>
    <p:extLst>
      <p:ext uri="{BB962C8B-B14F-4D97-AF65-F5344CB8AC3E}">
        <p14:creationId xmlns:p14="http://schemas.microsoft.com/office/powerpoint/2010/main" val="57808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3C69C08-9716-4B2C-9A5C-3A0028494F62}" type="slidenum">
              <a:rPr kumimoji="1" lang="ja-JP" altLang="en-US" smtClean="0"/>
              <a:pPr/>
              <a:t>2</a:t>
            </a:fld>
            <a:endParaRPr kumimoji="1" lang="ja-JP" altLang="en-US" dirty="0"/>
          </a:p>
        </p:txBody>
      </p:sp>
    </p:spTree>
    <p:extLst>
      <p:ext uri="{BB962C8B-B14F-4D97-AF65-F5344CB8AC3E}">
        <p14:creationId xmlns:p14="http://schemas.microsoft.com/office/powerpoint/2010/main" val="1515556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3C69C08-9716-4B2C-9A5C-3A0028494F62}" type="slidenum">
              <a:rPr kumimoji="1" lang="ja-JP" altLang="en-US" smtClean="0"/>
              <a:pPr/>
              <a:t>44</a:t>
            </a:fld>
            <a:endParaRPr kumimoji="1" lang="ja-JP" altLang="en-US"/>
          </a:p>
        </p:txBody>
      </p:sp>
    </p:spTree>
    <p:extLst>
      <p:ext uri="{BB962C8B-B14F-4D97-AF65-F5344CB8AC3E}">
        <p14:creationId xmlns:p14="http://schemas.microsoft.com/office/powerpoint/2010/main" val="281687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3C69C08-9716-4B2C-9A5C-3A0028494F62}" type="slidenum">
              <a:rPr kumimoji="1" lang="ja-JP" altLang="en-US" smtClean="0"/>
              <a:pPr/>
              <a:t>45</a:t>
            </a:fld>
            <a:endParaRPr kumimoji="1" lang="ja-JP" altLang="en-US"/>
          </a:p>
        </p:txBody>
      </p:sp>
    </p:spTree>
    <p:extLst>
      <p:ext uri="{BB962C8B-B14F-4D97-AF65-F5344CB8AC3E}">
        <p14:creationId xmlns:p14="http://schemas.microsoft.com/office/powerpoint/2010/main" val="3062198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25A2A7B-655C-43EC-8495-65442B5A7CF8}" type="slidenum">
              <a:rPr kumimoji="1" lang="ja-JP" altLang="en-US" smtClean="0"/>
              <a:pPr/>
              <a:t>46</a:t>
            </a:fld>
            <a:endParaRPr kumimoji="1" lang="ja-JP" altLang="en-US"/>
          </a:p>
        </p:txBody>
      </p:sp>
    </p:spTree>
    <p:extLst>
      <p:ext uri="{BB962C8B-B14F-4D97-AF65-F5344CB8AC3E}">
        <p14:creationId xmlns:p14="http://schemas.microsoft.com/office/powerpoint/2010/main" val="1978448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3C69C08-9716-4B2C-9A5C-3A0028494F62}" type="slidenum">
              <a:rPr kumimoji="1" lang="ja-JP" altLang="en-US" smtClean="0"/>
              <a:pPr/>
              <a:t>47</a:t>
            </a:fld>
            <a:endParaRPr kumimoji="1" lang="ja-JP" altLang="en-US"/>
          </a:p>
        </p:txBody>
      </p:sp>
    </p:spTree>
    <p:extLst>
      <p:ext uri="{BB962C8B-B14F-4D97-AF65-F5344CB8AC3E}">
        <p14:creationId xmlns:p14="http://schemas.microsoft.com/office/powerpoint/2010/main" val="10897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3C69C08-9716-4B2C-9A5C-3A0028494F62}" type="slidenum">
              <a:rPr kumimoji="1" lang="ja-JP" altLang="en-US" smtClean="0"/>
              <a:pPr/>
              <a:t>48</a:t>
            </a:fld>
            <a:endParaRPr kumimoji="1" lang="ja-JP" altLang="en-US"/>
          </a:p>
        </p:txBody>
      </p:sp>
    </p:spTree>
    <p:extLst>
      <p:ext uri="{BB962C8B-B14F-4D97-AF65-F5344CB8AC3E}">
        <p14:creationId xmlns:p14="http://schemas.microsoft.com/office/powerpoint/2010/main" val="2953264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3C69C08-9716-4B2C-9A5C-3A0028494F62}" type="slidenum">
              <a:rPr kumimoji="1" lang="ja-JP" altLang="en-US" smtClean="0"/>
              <a:pPr/>
              <a:t>49</a:t>
            </a:fld>
            <a:endParaRPr kumimoji="1" lang="ja-JP" altLang="en-US"/>
          </a:p>
        </p:txBody>
      </p:sp>
    </p:spTree>
    <p:extLst>
      <p:ext uri="{BB962C8B-B14F-4D97-AF65-F5344CB8AC3E}">
        <p14:creationId xmlns:p14="http://schemas.microsoft.com/office/powerpoint/2010/main" val="899420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3C69C08-9716-4B2C-9A5C-3A0028494F62}" type="slidenum">
              <a:rPr kumimoji="1" lang="ja-JP" altLang="en-US" smtClean="0"/>
              <a:pPr/>
              <a:t>50</a:t>
            </a:fld>
            <a:endParaRPr kumimoji="1" lang="ja-JP" altLang="en-US"/>
          </a:p>
        </p:txBody>
      </p:sp>
    </p:spTree>
    <p:extLst>
      <p:ext uri="{BB962C8B-B14F-4D97-AF65-F5344CB8AC3E}">
        <p14:creationId xmlns:p14="http://schemas.microsoft.com/office/powerpoint/2010/main" val="437060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gradFill flip="none" rotWithShape="1">
          <a:gsLst>
            <a:gs pos="0">
              <a:schemeClr val="tx1"/>
            </a:gs>
            <a:gs pos="100000">
              <a:srgbClr val="3D3D3D"/>
            </a:gs>
          </a:gsLst>
          <a:lin ang="2700000" scaled="1"/>
          <a:tileRect/>
        </a:gradFill>
        <a:effectLst/>
      </p:bgPr>
    </p:bg>
    <p:spTree>
      <p:nvGrpSpPr>
        <p:cNvPr id="1" name=""/>
        <p:cNvGrpSpPr/>
        <p:nvPr/>
      </p:nvGrpSpPr>
      <p:grpSpPr>
        <a:xfrm>
          <a:off x="0" y="0"/>
          <a:ext cx="0" cy="0"/>
          <a:chOff x="0" y="0"/>
          <a:chExt cx="0" cy="0"/>
        </a:xfrm>
      </p:grpSpPr>
      <p:sp>
        <p:nvSpPr>
          <p:cNvPr id="18" name="正方形/長方形 17"/>
          <p:cNvSpPr/>
          <p:nvPr userDrawn="1"/>
        </p:nvSpPr>
        <p:spPr>
          <a:xfrm>
            <a:off x="0" y="1484783"/>
            <a:ext cx="9144000" cy="3694545"/>
          </a:xfrm>
          <a:prstGeom prst="rect">
            <a:avLst/>
          </a:prstGeom>
          <a:ln w="38100">
            <a:noFill/>
          </a:ln>
          <a:effectLst/>
          <a:scene3d>
            <a:camera prst="orthographicFront">
              <a:rot lat="0" lon="0" rev="0"/>
            </a:camera>
            <a:lightRig rig="threePt" dir="t">
              <a:rot lat="0" lon="0" rev="1200000"/>
            </a:lightRig>
          </a:scene3d>
          <a:sp3d/>
        </p:spPr>
        <p:style>
          <a:lnRef idx="0">
            <a:schemeClr val="accent3"/>
          </a:lnRef>
          <a:fillRef idx="1001">
            <a:schemeClr val="lt1"/>
          </a:fillRef>
          <a:effectRef idx="3">
            <a:schemeClr val="accent3"/>
          </a:effectRef>
          <a:fontRef idx="minor">
            <a:schemeClr val="lt1"/>
          </a:fontRef>
        </p:style>
        <p:txBody>
          <a:bodyPr rtlCol="0" anchor="ctr"/>
          <a:lstStyle/>
          <a:p>
            <a:pPr algn="ctr"/>
            <a:endParaRPr kumimoji="1" lang="ja-JP" altLang="en-US"/>
          </a:p>
        </p:txBody>
      </p:sp>
      <p:sp>
        <p:nvSpPr>
          <p:cNvPr id="4" name="日付プレースホルダ 3"/>
          <p:cNvSpPr>
            <a:spLocks noGrp="1"/>
          </p:cNvSpPr>
          <p:nvPr>
            <p:ph type="dt" sz="half" idx="10"/>
          </p:nvPr>
        </p:nvSpPr>
        <p:spPr/>
        <p:txBody>
          <a:bodyPr/>
          <a:lstStyle/>
          <a:p>
            <a:fld id="{42A79748-2964-4679-A90C-05C4720C9069}" type="datetimeFigureOut">
              <a:rPr kumimoji="1" lang="ja-JP" altLang="en-US" smtClean="0"/>
              <a:pPr/>
              <a:t>2013/6/14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CEA5667-F53B-44A0-B4C7-CC53EAFBCD5B}" type="slidenum">
              <a:rPr kumimoji="1" lang="ja-JP" altLang="en-US" smtClean="0"/>
              <a:pPr/>
              <a:t>‹#›</a:t>
            </a:fld>
            <a:endParaRPr kumimoji="1" lang="ja-JP" altLang="en-US"/>
          </a:p>
        </p:txBody>
      </p:sp>
      <p:sp>
        <p:nvSpPr>
          <p:cNvPr id="9" name="正方形/長方形 8"/>
          <p:cNvSpPr/>
          <p:nvPr userDrawn="1"/>
        </p:nvSpPr>
        <p:spPr>
          <a:xfrm>
            <a:off x="0" y="1440160"/>
            <a:ext cx="9144000" cy="188640"/>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0" y="1412776"/>
            <a:ext cx="9144000" cy="144016"/>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120080" y="2060848"/>
            <a:ext cx="7772400" cy="1470025"/>
          </a:xfrm>
        </p:spPr>
        <p:txBody>
          <a:bodyPr/>
          <a:lstStyle>
            <a:lvl1pPr algn="r">
              <a:defRPr b="1">
                <a:latin typeface="メイリオ" pitchFamily="50" charset="-128"/>
                <a:ea typeface="メイリオ" pitchFamily="50" charset="-128"/>
              </a:defRPr>
            </a:lvl1p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2483768" y="3717032"/>
            <a:ext cx="6400800" cy="1752600"/>
          </a:xfrm>
        </p:spPr>
        <p:txBody>
          <a:bodyPr/>
          <a:lstStyle>
            <a:lvl1pPr marL="0" indent="0" algn="r">
              <a:buNone/>
              <a:defRPr b="1">
                <a:solidFill>
                  <a:schemeClr val="tx1">
                    <a:tint val="75000"/>
                  </a:schemeClr>
                </a:solidFill>
                <a:latin typeface="メイリオ" pitchFamily="50" charset="-128"/>
                <a:ea typeface="メイリオ"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14" name="正方形/長方形 13"/>
          <p:cNvSpPr/>
          <p:nvPr userDrawn="1"/>
        </p:nvSpPr>
        <p:spPr>
          <a:xfrm>
            <a:off x="0" y="5085184"/>
            <a:ext cx="9144000" cy="188640"/>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0" y="5157192"/>
            <a:ext cx="9144000" cy="144016"/>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p:cNvSpPr/>
          <p:nvPr userDrawn="1"/>
        </p:nvSpPr>
        <p:spPr>
          <a:xfrm>
            <a:off x="0" y="0"/>
            <a:ext cx="9144000" cy="764704"/>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116632"/>
            <a:ext cx="8892480" cy="692696"/>
          </a:xfrm>
        </p:spPr>
        <p:txBody>
          <a:bodyPr/>
          <a:lstStyle>
            <a:lvl1pPr algn="l">
              <a:defRPr b="1" baseline="0">
                <a:solidFill>
                  <a:srgbClr val="ECECEC"/>
                </a:solidFill>
                <a:latin typeface="メイリオ" pitchFamily="50" charset="-128"/>
                <a:ea typeface="メイリオ" pitchFamily="50" charset="-128"/>
              </a:defRPr>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lvl1pPr>
              <a:buClr>
                <a:srgbClr val="3399FF"/>
              </a:buClr>
              <a:buFont typeface="Wingdings" pitchFamily="2" charset="2"/>
              <a:buChar char="v"/>
              <a:defRPr b="1">
                <a:latin typeface="メイリオ" pitchFamily="50" charset="-128"/>
                <a:ea typeface="メイリオ" pitchFamily="50" charset="-128"/>
              </a:defRPr>
            </a:lvl1pPr>
            <a:lvl2pPr>
              <a:buClr>
                <a:srgbClr val="FF9900"/>
              </a:buClr>
              <a:buFont typeface="Wingdings" pitchFamily="2" charset="2"/>
              <a:buChar char="v"/>
              <a:defRPr b="1">
                <a:latin typeface="メイリオ" pitchFamily="50" charset="-128"/>
                <a:ea typeface="メイリオ" pitchFamily="50" charset="-128"/>
              </a:defRPr>
            </a:lvl2pPr>
            <a:lvl3pPr>
              <a:buClr>
                <a:srgbClr val="00B050"/>
              </a:buClr>
              <a:buFont typeface="Wingdings" pitchFamily="2" charset="2"/>
              <a:buChar char="v"/>
              <a:defRPr b="1">
                <a:latin typeface="メイリオ" pitchFamily="50" charset="-128"/>
                <a:ea typeface="メイリオ" pitchFamily="50" charset="-128"/>
              </a:defRPr>
            </a:lvl3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2A79748-2964-4679-A90C-05C4720C9069}" type="datetimeFigureOut">
              <a:rPr kumimoji="1" lang="ja-JP" altLang="en-US" smtClean="0"/>
              <a:pPr/>
              <a:t>2013/6/14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CEA5667-F53B-44A0-B4C7-CC53EAFBCD5B}" type="slidenum">
              <a:rPr kumimoji="1" lang="ja-JP" altLang="en-US" smtClean="0"/>
              <a:pPr/>
              <a:t>‹#›</a:t>
            </a:fld>
            <a:endParaRPr kumimoji="1" lang="ja-JP" altLang="en-US"/>
          </a:p>
        </p:txBody>
      </p:sp>
      <p:sp>
        <p:nvSpPr>
          <p:cNvPr id="8" name="正方形/長方形 7"/>
          <p:cNvSpPr/>
          <p:nvPr userDrawn="1"/>
        </p:nvSpPr>
        <p:spPr>
          <a:xfrm>
            <a:off x="0" y="6669360"/>
            <a:ext cx="9144000" cy="216024"/>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0" y="764704"/>
            <a:ext cx="9144000" cy="144016"/>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userDrawn="1"/>
        </p:nvSpPr>
        <p:spPr>
          <a:xfrm>
            <a:off x="6012160" y="6647837"/>
            <a:ext cx="3168352" cy="261610"/>
          </a:xfrm>
          <a:prstGeom prst="rect">
            <a:avLst/>
          </a:prstGeom>
          <a:noFill/>
        </p:spPr>
        <p:txBody>
          <a:bodyPr wrap="square" rtlCol="0">
            <a:spAutoFit/>
          </a:bodyPr>
          <a:lstStyle/>
          <a:p>
            <a:pPr algn="r"/>
            <a:r>
              <a:rPr kumimoji="1" lang="en-US" altLang="ja-JP" sz="1100" b="0" i="1" smtClean="0">
                <a:solidFill>
                  <a:schemeClr val="bg1">
                    <a:lumMod val="75000"/>
                  </a:schemeClr>
                </a:solidFill>
                <a:latin typeface="Arial" pitchFamily="34" charset="0"/>
                <a:cs typeface="Arial" pitchFamily="34" charset="0"/>
              </a:rPr>
              <a:t>NetAgent </a:t>
            </a:r>
            <a:r>
              <a:rPr kumimoji="1" lang="en-US" altLang="ja-JP" sz="1100" b="0" i="0" smtClean="0">
                <a:solidFill>
                  <a:schemeClr val="bg1">
                    <a:lumMod val="75000"/>
                  </a:schemeClr>
                </a:solidFill>
                <a:latin typeface="Calibri" pitchFamily="34" charset="0"/>
                <a:cs typeface="Arial" pitchFamily="34" charset="0"/>
              </a:rPr>
              <a:t>http://www.netagent.co.jp/</a:t>
            </a:r>
            <a:endParaRPr kumimoji="1" lang="ja-JP" altLang="en-US" sz="1100" b="0" i="0">
              <a:solidFill>
                <a:schemeClr val="bg1">
                  <a:lumMod val="75000"/>
                </a:schemeClr>
              </a:solidFill>
              <a:latin typeface="Calibri" pitchFamily="34" charset="0"/>
              <a:cs typeface="Arial" pitchFamily="34" charset="0"/>
            </a:endParaRPr>
          </a:p>
        </p:txBody>
      </p:sp>
      <p:sp>
        <p:nvSpPr>
          <p:cNvPr id="12" name="テキスト ボックス 11"/>
          <p:cNvSpPr txBox="1"/>
          <p:nvPr userDrawn="1"/>
        </p:nvSpPr>
        <p:spPr>
          <a:xfrm>
            <a:off x="0" y="6620243"/>
            <a:ext cx="3168352" cy="307777"/>
          </a:xfrm>
          <a:prstGeom prst="rect">
            <a:avLst/>
          </a:prstGeom>
          <a:noFill/>
        </p:spPr>
        <p:txBody>
          <a:bodyPr wrap="square" rtlCol="0">
            <a:spAutoFit/>
          </a:bodyPr>
          <a:lstStyle/>
          <a:p>
            <a:pPr algn="l"/>
            <a:r>
              <a:rPr kumimoji="1" lang="en-US" altLang="ja-JP" sz="1400" b="0" i="0" dirty="0" smtClean="0">
                <a:solidFill>
                  <a:srgbClr val="FFC000"/>
                </a:solidFill>
                <a:latin typeface="+mn-lt"/>
                <a:cs typeface="Arial" pitchFamily="34" charset="0"/>
              </a:rPr>
              <a:t>OWASP Japan</a:t>
            </a:r>
            <a:r>
              <a:rPr kumimoji="1" lang="en-US" altLang="ja-JP" sz="1400" b="0" i="0" baseline="0" dirty="0" smtClean="0">
                <a:solidFill>
                  <a:srgbClr val="FFC000"/>
                </a:solidFill>
                <a:latin typeface="+mn-lt"/>
                <a:cs typeface="Arial" pitchFamily="34" charset="0"/>
              </a:rPr>
              <a:t> Local Chapter Meeting #6</a:t>
            </a:r>
            <a:endParaRPr kumimoji="1" lang="ja-JP" altLang="en-US" sz="1400" b="0" i="0" dirty="0">
              <a:solidFill>
                <a:srgbClr val="FFC000"/>
              </a:solidFill>
              <a:latin typeface="+mn-lt"/>
              <a:cs typeface="Arial" pitchFamily="34" charset="0"/>
            </a:endParaRPr>
          </a:p>
        </p:txBody>
      </p:sp>
      <p:sp>
        <p:nvSpPr>
          <p:cNvPr id="10" name="正方形/長方形 9"/>
          <p:cNvSpPr/>
          <p:nvPr userDrawn="1"/>
        </p:nvSpPr>
        <p:spPr>
          <a:xfrm>
            <a:off x="0" y="6597352"/>
            <a:ext cx="9144000" cy="72008"/>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bg>
      <p:bgPr>
        <a:solidFill>
          <a:srgbClr val="292929"/>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0" y="1988840"/>
            <a:ext cx="9144000" cy="2664296"/>
          </a:xfrm>
        </p:spPr>
        <p:txBody>
          <a:bodyPr>
            <a:noAutofit/>
          </a:bodyPr>
          <a:lstStyle>
            <a:lvl1pPr algn="ctr">
              <a:defRPr sz="5400" b="1" baseline="0">
                <a:solidFill>
                  <a:srgbClr val="ECECEC"/>
                </a:solidFill>
                <a:latin typeface="メイリオ" pitchFamily="50" charset="-128"/>
                <a:ea typeface="メイリオ" pitchFamily="50" charset="-128"/>
              </a:defRPr>
            </a:lvl1pPr>
          </a:lstStyle>
          <a:p>
            <a:r>
              <a:rPr kumimoji="1" lang="ja-JP" altLang="en-US" smtClean="0"/>
              <a:t>マスタ タイトルの書式設定</a:t>
            </a:r>
            <a:endParaRPr kumimoji="1" lang="ja-JP" altLang="en-US"/>
          </a:p>
        </p:txBody>
      </p:sp>
      <p:sp>
        <p:nvSpPr>
          <p:cNvPr id="9" name="正方形/長方形 8"/>
          <p:cNvSpPr/>
          <p:nvPr userDrawn="1"/>
        </p:nvSpPr>
        <p:spPr>
          <a:xfrm>
            <a:off x="0" y="0"/>
            <a:ext cx="9144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flipV="1">
            <a:off x="0" y="6821397"/>
            <a:ext cx="9144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79748-2964-4679-A90C-05C4720C9069}" type="datetimeFigureOut">
              <a:rPr kumimoji="1" lang="ja-JP" altLang="en-US" smtClean="0"/>
              <a:pPr/>
              <a:t>2013/6/14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A5667-F53B-44A0-B4C7-CC53EAFBCD5B}"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a:grpSpLocks noChangeAspect="1"/>
          </p:cNvGrpSpPr>
          <p:nvPr/>
        </p:nvGrpSpPr>
        <p:grpSpPr>
          <a:xfrm>
            <a:off x="107504" y="1700808"/>
            <a:ext cx="2016224" cy="3586201"/>
            <a:chOff x="1171428" y="-27562"/>
            <a:chExt cx="3540325" cy="6297080"/>
          </a:xfrm>
        </p:grpSpPr>
        <p:pic>
          <p:nvPicPr>
            <p:cNvPr id="7" name="図 6"/>
            <p:cNvPicPr>
              <a:picLocks noChangeAspect="1"/>
            </p:cNvPicPr>
            <p:nvPr/>
          </p:nvPicPr>
          <p:blipFill>
            <a:blip r:embed="rId3"/>
            <a:stretch>
              <a:fillRect/>
            </a:stretch>
          </p:blipFill>
          <p:spPr>
            <a:xfrm>
              <a:off x="2473378" y="95852"/>
              <a:ext cx="2238375" cy="4876800"/>
            </a:xfrm>
            <a:prstGeom prst="rect">
              <a:avLst/>
            </a:prstGeom>
            <a:scene3d>
              <a:camera prst="isometricRightUp">
                <a:rot lat="2100000" lon="18000000" rev="630000"/>
              </a:camera>
              <a:lightRig rig="threePt" dir="t"/>
            </a:scene3d>
          </p:spPr>
        </p:pic>
        <p:sp>
          <p:nvSpPr>
            <p:cNvPr id="8" name="平行四辺形 7"/>
            <p:cNvSpPr/>
            <p:nvPr/>
          </p:nvSpPr>
          <p:spPr>
            <a:xfrm>
              <a:off x="2643447" y="-27562"/>
              <a:ext cx="997528" cy="1241220"/>
            </a:xfrm>
            <a:prstGeom prst="parallelogram">
              <a:avLst>
                <a:gd name="adj" fmla="val 86111"/>
              </a:avLst>
            </a:prstGeom>
            <a:solidFill>
              <a:srgbClr val="F2AA96"/>
            </a:solidFill>
            <a:ln w="12700">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9" name="平行四辺形 8"/>
            <p:cNvSpPr/>
            <p:nvPr/>
          </p:nvSpPr>
          <p:spPr>
            <a:xfrm>
              <a:off x="1287251" y="1210541"/>
              <a:ext cx="1497513" cy="1153293"/>
            </a:xfrm>
            <a:prstGeom prst="parallelogram">
              <a:avLst>
                <a:gd name="adj" fmla="val 117161"/>
              </a:avLst>
            </a:prstGeom>
            <a:solidFill>
              <a:srgbClr val="F2AA96"/>
            </a:solidFill>
            <a:ln w="12700">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4">
              <a:clrChange>
                <a:clrFrom>
                  <a:srgbClr val="FFFFFF"/>
                </a:clrFrom>
                <a:clrTo>
                  <a:srgbClr val="FFFFFF">
                    <a:alpha val="0"/>
                  </a:srgbClr>
                </a:clrTo>
              </a:clrChange>
            </a:blip>
            <a:stretch>
              <a:fillRect/>
            </a:stretch>
          </p:blipFill>
          <p:spPr>
            <a:xfrm>
              <a:off x="1171428" y="1392718"/>
              <a:ext cx="2447925" cy="4876800"/>
            </a:xfrm>
            <a:prstGeom prst="rect">
              <a:avLst/>
            </a:prstGeom>
            <a:scene3d>
              <a:camera prst="isometricRightUp">
                <a:rot lat="2100000" lon="18899998" rev="630000"/>
              </a:camera>
              <a:lightRig rig="threePt" dir="t"/>
            </a:scene3d>
            <a:sp3d>
              <a:bevelT w="0" h="6350"/>
            </a:sp3d>
          </p:spPr>
        </p:pic>
        <p:sp>
          <p:nvSpPr>
            <p:cNvPr id="11" name="平行四辺形 10"/>
            <p:cNvSpPr/>
            <p:nvPr/>
          </p:nvSpPr>
          <p:spPr>
            <a:xfrm rot="4500000">
              <a:off x="73957" y="3958015"/>
              <a:ext cx="3492000" cy="148572"/>
            </a:xfrm>
            <a:prstGeom prst="parallelogram">
              <a:avLst/>
            </a:prstGeom>
            <a:solidFill>
              <a:srgbClr val="C93F19"/>
            </a:solidFill>
            <a:ln w="12700">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grpSp>
      <p:pic>
        <p:nvPicPr>
          <p:cNvPr id="5" name="図 4"/>
          <p:cNvPicPr>
            <a:picLocks noChangeAspect="1"/>
          </p:cNvPicPr>
          <p:nvPr/>
        </p:nvPicPr>
        <p:blipFill>
          <a:blip r:embed="rId5">
            <a:clrChange>
              <a:clrFrom>
                <a:srgbClr val="FFFFFF"/>
              </a:clrFrom>
              <a:clrTo>
                <a:srgbClr val="FFFFFF">
                  <a:alpha val="0"/>
                </a:srgbClr>
              </a:clrTo>
            </a:clrChange>
          </a:blip>
          <a:stretch>
            <a:fillRect/>
          </a:stretch>
        </p:blipFill>
        <p:spPr>
          <a:xfrm rot="21349663">
            <a:off x="1617838" y="1493201"/>
            <a:ext cx="2107787" cy="2005796"/>
          </a:xfrm>
          <a:prstGeom prst="rect">
            <a:avLst/>
          </a:prstGeom>
        </p:spPr>
      </p:pic>
      <p:sp>
        <p:nvSpPr>
          <p:cNvPr id="2" name="タイトル 1"/>
          <p:cNvSpPr>
            <a:spLocks noGrp="1"/>
          </p:cNvSpPr>
          <p:nvPr>
            <p:ph type="ctrTitle"/>
          </p:nvPr>
        </p:nvSpPr>
        <p:spPr>
          <a:xfrm>
            <a:off x="1115616" y="2420888"/>
            <a:ext cx="7992888" cy="1470025"/>
          </a:xfrm>
        </p:spPr>
        <p:txBody>
          <a:bodyPr>
            <a:noAutofit/>
          </a:bodyPr>
          <a:lstStyle/>
          <a:p>
            <a:r>
              <a:rPr lang="en-US" altLang="ja-JP" dirty="0" smtClean="0">
                <a:effectLst>
                  <a:glow rad="228600">
                    <a:schemeClr val="bg1"/>
                  </a:glow>
                </a:effectLst>
              </a:rPr>
              <a:t>HTML5 and Security</a:t>
            </a:r>
            <a:r>
              <a:rPr lang="en-US" altLang="ja-JP" sz="3200" dirty="0" smtClean="0">
                <a:effectLst>
                  <a:glow rad="228600">
                    <a:schemeClr val="bg1"/>
                  </a:glow>
                </a:effectLst>
              </a:rPr>
              <a:t/>
            </a:r>
            <a:br>
              <a:rPr lang="en-US" altLang="ja-JP" sz="3200" dirty="0" smtClean="0">
                <a:effectLst>
                  <a:glow rad="228600">
                    <a:schemeClr val="bg1"/>
                  </a:glow>
                </a:effectLst>
              </a:rPr>
            </a:br>
            <a:r>
              <a:rPr lang="en-US" altLang="ja-JP" sz="3200" dirty="0" smtClean="0">
                <a:effectLst>
                  <a:glow rad="228600">
                    <a:schemeClr val="bg1"/>
                  </a:glow>
                </a:effectLst>
              </a:rPr>
              <a:t>Part 1 : Basics and XSS</a:t>
            </a:r>
            <a:r>
              <a:rPr lang="en-US" altLang="ja-JP" sz="5400" dirty="0" smtClean="0">
                <a:effectLst>
                  <a:glow rad="228600">
                    <a:schemeClr val="bg1"/>
                  </a:glow>
                </a:effectLst>
              </a:rPr>
              <a:t/>
            </a:r>
            <a:br>
              <a:rPr lang="en-US" altLang="ja-JP" sz="5400" dirty="0" smtClean="0">
                <a:effectLst>
                  <a:glow rad="228600">
                    <a:schemeClr val="bg1"/>
                  </a:glow>
                </a:effectLst>
              </a:rPr>
            </a:br>
            <a:r>
              <a:rPr lang="en-US" altLang="ja-JP" sz="2400" dirty="0" smtClean="0">
                <a:solidFill>
                  <a:srgbClr val="008000"/>
                </a:solidFill>
                <a:effectLst>
                  <a:glow rad="228600">
                    <a:schemeClr val="bg1"/>
                  </a:glow>
                </a:effectLst>
              </a:rPr>
              <a:t>HTML5</a:t>
            </a:r>
            <a:r>
              <a:rPr lang="ja-JP" altLang="en-US" sz="2400" dirty="0">
                <a:solidFill>
                  <a:srgbClr val="008000"/>
                </a:solidFill>
                <a:effectLst>
                  <a:glow rad="228600">
                    <a:schemeClr val="bg1"/>
                  </a:glow>
                </a:effectLst>
              </a:rPr>
              <a:t>セキュリティ その</a:t>
            </a:r>
            <a:r>
              <a:rPr lang="en-US" altLang="ja-JP" sz="2400" dirty="0">
                <a:solidFill>
                  <a:srgbClr val="008000"/>
                </a:solidFill>
                <a:effectLst>
                  <a:glow rad="228600">
                    <a:schemeClr val="bg1"/>
                  </a:glow>
                </a:effectLst>
              </a:rPr>
              <a:t>1 : </a:t>
            </a:r>
            <a:r>
              <a:rPr lang="ja-JP" altLang="en-US" sz="2400" dirty="0">
                <a:solidFill>
                  <a:srgbClr val="008000"/>
                </a:solidFill>
                <a:effectLst>
                  <a:glow rad="228600">
                    <a:schemeClr val="bg1"/>
                  </a:glow>
                </a:effectLst>
              </a:rPr>
              <a:t>基礎編、</a:t>
            </a:r>
            <a:r>
              <a:rPr lang="en-US" altLang="ja-JP" sz="2400" dirty="0">
                <a:solidFill>
                  <a:srgbClr val="008000"/>
                </a:solidFill>
                <a:effectLst>
                  <a:glow rad="228600">
                    <a:schemeClr val="bg1"/>
                  </a:glow>
                </a:effectLst>
              </a:rPr>
              <a:t>XSS</a:t>
            </a:r>
            <a:r>
              <a:rPr lang="ja-JP" altLang="en-US" sz="2400" dirty="0" smtClean="0">
                <a:solidFill>
                  <a:srgbClr val="008000"/>
                </a:solidFill>
                <a:effectLst>
                  <a:glow rad="228600">
                    <a:schemeClr val="bg1"/>
                  </a:glow>
                </a:effectLst>
              </a:rPr>
              <a:t>編</a:t>
            </a:r>
            <a:endParaRPr kumimoji="1" lang="ja-JP" altLang="en-US" sz="5400" dirty="0">
              <a:solidFill>
                <a:srgbClr val="008000"/>
              </a:solidFill>
              <a:effectLst>
                <a:glow rad="228600">
                  <a:schemeClr val="bg1"/>
                </a:glow>
              </a:effectLst>
            </a:endParaRPr>
          </a:p>
        </p:txBody>
      </p:sp>
      <p:sp>
        <p:nvSpPr>
          <p:cNvPr id="3" name="サブタイトル 2"/>
          <p:cNvSpPr>
            <a:spLocks noGrp="1"/>
          </p:cNvSpPr>
          <p:nvPr>
            <p:ph type="subTitle" idx="1"/>
          </p:nvPr>
        </p:nvSpPr>
        <p:spPr>
          <a:xfrm>
            <a:off x="5796136" y="4437112"/>
            <a:ext cx="3024336" cy="936104"/>
          </a:xfrm>
        </p:spPr>
        <p:txBody>
          <a:bodyPr>
            <a:normAutofit/>
          </a:bodyPr>
          <a:lstStyle/>
          <a:p>
            <a:pPr>
              <a:lnSpc>
                <a:spcPts val="1800"/>
              </a:lnSpc>
            </a:pPr>
            <a:r>
              <a:rPr kumimoji="1" lang="en-US" altLang="ja-JP" sz="1800" dirty="0" smtClean="0">
                <a:solidFill>
                  <a:schemeClr val="tx1">
                    <a:lumMod val="95000"/>
                    <a:lumOff val="5000"/>
                  </a:schemeClr>
                </a:solidFill>
              </a:rPr>
              <a:t>Jun 13 2013</a:t>
            </a:r>
          </a:p>
          <a:p>
            <a:pPr>
              <a:lnSpc>
                <a:spcPts val="1800"/>
              </a:lnSpc>
            </a:pPr>
            <a:r>
              <a:rPr lang="en-US" altLang="ja-JP" sz="1800" dirty="0" smtClean="0">
                <a:solidFill>
                  <a:schemeClr val="tx1">
                    <a:lumMod val="95000"/>
                    <a:lumOff val="5000"/>
                  </a:schemeClr>
                </a:solidFill>
              </a:rPr>
              <a:t>Yosuke HASEGAWA</a:t>
            </a:r>
            <a:endParaRPr kumimoji="1" lang="ja-JP" altLang="en-US" sz="1800" dirty="0">
              <a:solidFill>
                <a:schemeClr val="tx1">
                  <a:lumMod val="95000"/>
                  <a:lumOff val="5000"/>
                </a:schemeClr>
              </a:solidFill>
            </a:endParaRPr>
          </a:p>
        </p:txBody>
      </p:sp>
      <p:sp>
        <p:nvSpPr>
          <p:cNvPr id="4" name="正方形/長方形 3"/>
          <p:cNvSpPr/>
          <p:nvPr/>
        </p:nvSpPr>
        <p:spPr>
          <a:xfrm rot="2908952">
            <a:off x="3247395" y="1696597"/>
            <a:ext cx="288032" cy="465423"/>
          </a:xfrm>
          <a:prstGeom prst="rect">
            <a:avLst/>
          </a:prstGeom>
          <a:gradFill flip="none" rotWithShape="1">
            <a:gsLst>
              <a:gs pos="20000">
                <a:schemeClr val="bg1"/>
              </a:gs>
              <a:gs pos="100000">
                <a:schemeClr val="bg1">
                  <a:shade val="100000"/>
                  <a:satMod val="115000"/>
                  <a:alpha val="0"/>
                </a:schemeClr>
              </a:gs>
            </a:gsLst>
            <a:lin ang="5400000" scaled="1"/>
            <a:tileRect/>
          </a:gradFill>
          <a:ln w="12700">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SOP &amp; CORS</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近代的な</a:t>
            </a:r>
            <a:r>
              <a:rPr lang="en-US" altLang="ja-JP" dirty="0" smtClean="0"/>
              <a:t>Web</a:t>
            </a:r>
            <a:r>
              <a:rPr lang="ja-JP" altLang="en-US" dirty="0" smtClean="0"/>
              <a:t>におけるセキュリティ確保のためのコンセプト</a:t>
            </a:r>
            <a:endParaRPr lang="en-US" altLang="ja-JP" dirty="0" smtClean="0"/>
          </a:p>
          <a:p>
            <a:pPr lvl="1"/>
            <a:r>
              <a:rPr kumimoji="1" lang="en-US" altLang="ja-JP" dirty="0" smtClean="0"/>
              <a:t>SOP - Same-Origin Policy</a:t>
            </a:r>
          </a:p>
          <a:p>
            <a:pPr lvl="1"/>
            <a:r>
              <a:rPr lang="en-US" altLang="ja-JP" dirty="0" smtClean="0"/>
              <a:t>CORS – Cross-Origin Resource Sharing</a:t>
            </a:r>
            <a:endParaRPr kumimoji="1" lang="ja-JP" altLang="en-US" dirty="0"/>
          </a:p>
        </p:txBody>
      </p:sp>
    </p:spTree>
    <p:extLst>
      <p:ext uri="{BB962C8B-B14F-4D97-AF65-F5344CB8AC3E}">
        <p14:creationId xmlns:p14="http://schemas.microsoft.com/office/powerpoint/2010/main" val="3067456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Same-Origin Policy</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Origin - </a:t>
            </a:r>
            <a:r>
              <a:rPr kumimoji="1" lang="ja-JP" altLang="en-US" dirty="0" smtClean="0"/>
              <a:t>オリジン</a:t>
            </a:r>
            <a:endParaRPr kumimoji="1" lang="en-US" altLang="ja-JP" dirty="0" smtClean="0"/>
          </a:p>
          <a:p>
            <a:pPr lvl="1"/>
            <a:r>
              <a:rPr lang="en-US" altLang="ja-JP" dirty="0" smtClean="0"/>
              <a:t>RFC6454 “The Web Origin Concept”</a:t>
            </a:r>
          </a:p>
          <a:p>
            <a:pPr lvl="1"/>
            <a:r>
              <a:rPr lang="ja-JP" altLang="en-US" dirty="0" smtClean="0"/>
              <a:t>オリジン </a:t>
            </a:r>
            <a:r>
              <a:rPr lang="en-US" altLang="ja-JP" dirty="0" smtClean="0"/>
              <a:t>= </a:t>
            </a:r>
            <a:r>
              <a:rPr lang="ja-JP" altLang="en-US" dirty="0" smtClean="0"/>
              <a:t>スキーム </a:t>
            </a:r>
            <a:r>
              <a:rPr lang="en-US" altLang="ja-JP" dirty="0" smtClean="0"/>
              <a:t>+ </a:t>
            </a:r>
            <a:r>
              <a:rPr lang="ja-JP" altLang="en-US" dirty="0" smtClean="0"/>
              <a:t>ホスト </a:t>
            </a:r>
            <a:r>
              <a:rPr lang="en-US" altLang="ja-JP" dirty="0" smtClean="0"/>
              <a:t>+ </a:t>
            </a:r>
            <a:r>
              <a:rPr lang="ja-JP" altLang="en-US" dirty="0" smtClean="0"/>
              <a:t>ポート</a:t>
            </a:r>
            <a:endParaRPr kumimoji="1" lang="ja-JP" altLang="en-US" dirty="0"/>
          </a:p>
        </p:txBody>
      </p:sp>
    </p:spTree>
    <p:extLst>
      <p:ext uri="{BB962C8B-B14F-4D97-AF65-F5344CB8AC3E}">
        <p14:creationId xmlns:p14="http://schemas.microsoft.com/office/powerpoint/2010/main" val="642215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692696"/>
          </a:xfrm>
        </p:spPr>
        <p:txBody>
          <a:bodyPr>
            <a:normAutofit fontScale="90000"/>
          </a:bodyPr>
          <a:lstStyle/>
          <a:p>
            <a:r>
              <a:rPr kumimoji="1" lang="ja-JP" altLang="en-US" smtClean="0"/>
              <a:t>オリジン </a:t>
            </a:r>
            <a:r>
              <a:rPr kumimoji="1" lang="en-US" altLang="ja-JP" smtClean="0"/>
              <a:t>= </a:t>
            </a:r>
            <a:r>
              <a:rPr kumimoji="1" lang="ja-JP" altLang="en-US" smtClean="0"/>
              <a:t>スキーム</a:t>
            </a:r>
            <a:r>
              <a:rPr kumimoji="1" lang="en-US" altLang="ja-JP" smtClean="0"/>
              <a:t>+</a:t>
            </a:r>
            <a:r>
              <a:rPr kumimoji="1" lang="ja-JP" altLang="en-US" smtClean="0"/>
              <a:t>ホスト</a:t>
            </a:r>
            <a:r>
              <a:rPr kumimoji="1" lang="en-US" altLang="ja-JP" smtClean="0"/>
              <a:t>+</a:t>
            </a:r>
            <a:r>
              <a:rPr kumimoji="1" lang="ja-JP" altLang="en-US" smtClean="0"/>
              <a:t>ポート</a:t>
            </a:r>
            <a:endParaRPr kumimoji="1" lang="ja-JP" altLang="en-US"/>
          </a:p>
        </p:txBody>
      </p:sp>
      <p:sp>
        <p:nvSpPr>
          <p:cNvPr id="3" name="コンテンツ プレースホルダ 2"/>
          <p:cNvSpPr>
            <a:spLocks noGrp="1"/>
          </p:cNvSpPr>
          <p:nvPr>
            <p:ph idx="1"/>
          </p:nvPr>
        </p:nvSpPr>
        <p:spPr/>
        <p:txBody>
          <a:bodyPr/>
          <a:lstStyle/>
          <a:p>
            <a:r>
              <a:rPr lang="ja-JP" altLang="en-US" dirty="0" smtClean="0"/>
              <a:t>スキーム </a:t>
            </a:r>
            <a:r>
              <a:rPr lang="en-US" altLang="ja-JP" dirty="0" smtClean="0"/>
              <a:t>+ </a:t>
            </a:r>
            <a:r>
              <a:rPr lang="ja-JP" altLang="en-US" dirty="0" smtClean="0"/>
              <a:t>ホスト </a:t>
            </a:r>
            <a:r>
              <a:rPr lang="en-US" altLang="ja-JP" dirty="0" smtClean="0"/>
              <a:t>+ </a:t>
            </a:r>
            <a:r>
              <a:rPr lang="ja-JP" altLang="en-US" dirty="0" smtClean="0"/>
              <a:t>ポート</a:t>
            </a:r>
            <a:endParaRPr kumimoji="1" lang="en-US" altLang="ja-JP" dirty="0" smtClean="0"/>
          </a:p>
          <a:p>
            <a:pPr lvl="1"/>
            <a:r>
              <a:rPr lang="en-US" altLang="ja-JP" dirty="0" smtClean="0">
                <a:solidFill>
                  <a:srgbClr val="008000"/>
                </a:solidFill>
              </a:rPr>
              <a:t>http://example.jp/</a:t>
            </a:r>
          </a:p>
          <a:p>
            <a:pPr lvl="1"/>
            <a:r>
              <a:rPr lang="en-US" altLang="ja-JP" dirty="0" smtClean="0">
                <a:solidFill>
                  <a:srgbClr val="008000"/>
                </a:solidFill>
              </a:rPr>
              <a:t>http://example.jp/foo/</a:t>
            </a:r>
          </a:p>
          <a:p>
            <a:pPr lvl="1"/>
            <a:r>
              <a:rPr kumimoji="1" lang="en-US" altLang="ja-JP" dirty="0" smtClean="0">
                <a:solidFill>
                  <a:srgbClr val="008000"/>
                </a:solidFill>
              </a:rPr>
              <a:t>http://example.jp:80/bar/</a:t>
            </a:r>
          </a:p>
          <a:p>
            <a:pPr lvl="1"/>
            <a:r>
              <a:rPr lang="en-US" altLang="ja-JP" dirty="0" smtClean="0">
                <a:solidFill>
                  <a:srgbClr val="C00000"/>
                </a:solidFill>
              </a:rPr>
              <a:t>https://example.jp/</a:t>
            </a:r>
          </a:p>
          <a:p>
            <a:r>
              <a:rPr lang="en-US" altLang="ja-JP" dirty="0" smtClean="0"/>
              <a:t>file:</a:t>
            </a:r>
            <a:r>
              <a:rPr lang="ja-JP" altLang="en-US" dirty="0" err="1" smtClean="0"/>
              <a:t>、</a:t>
            </a:r>
            <a:r>
              <a:rPr lang="en-US" altLang="ja-JP" dirty="0" smtClean="0"/>
              <a:t>data:</a:t>
            </a:r>
            <a:r>
              <a:rPr lang="ja-JP" altLang="en-US" dirty="0" err="1" smtClean="0"/>
              <a:t>、</a:t>
            </a:r>
            <a:r>
              <a:rPr lang="en-US" altLang="ja-JP" dirty="0" err="1" smtClean="0"/>
              <a:t>javascript</a:t>
            </a:r>
            <a:r>
              <a:rPr lang="en-US" altLang="ja-JP" dirty="0" smtClean="0"/>
              <a:t>:</a:t>
            </a:r>
            <a:r>
              <a:rPr lang="ja-JP" altLang="en-US" dirty="0" smtClean="0"/>
              <a:t>等のスキームは実装</a:t>
            </a:r>
            <a:r>
              <a:rPr lang="ja-JP" altLang="en-US" dirty="0"/>
              <a:t>依存</a:t>
            </a:r>
            <a:endParaRPr lang="en-US" altLang="ja-JP" dirty="0" smtClean="0"/>
          </a:p>
          <a:p>
            <a:endParaRPr lang="en-US" altLang="ja-JP" dirty="0" smtClean="0"/>
          </a:p>
          <a:p>
            <a:endParaRPr kumimoji="1" lang="ja-JP" altLang="en-US" dirty="0"/>
          </a:p>
        </p:txBody>
      </p:sp>
    </p:spTree>
    <p:extLst>
      <p:ext uri="{BB962C8B-B14F-4D97-AF65-F5344CB8AC3E}">
        <p14:creationId xmlns:p14="http://schemas.microsoft.com/office/powerpoint/2010/main" val="3233125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692696"/>
          </a:xfrm>
        </p:spPr>
        <p:txBody>
          <a:bodyPr>
            <a:normAutofit fontScale="90000"/>
          </a:bodyPr>
          <a:lstStyle/>
          <a:p>
            <a:r>
              <a:rPr lang="ja-JP" altLang="en-US" smtClean="0"/>
              <a:t>オリジン </a:t>
            </a:r>
            <a:r>
              <a:rPr lang="en-US" altLang="ja-JP" smtClean="0"/>
              <a:t>= </a:t>
            </a:r>
            <a:r>
              <a:rPr lang="ja-JP" altLang="en-US" smtClean="0"/>
              <a:t>スキーム</a:t>
            </a:r>
            <a:r>
              <a:rPr lang="en-US" altLang="ja-JP" smtClean="0"/>
              <a:t>+</a:t>
            </a:r>
            <a:r>
              <a:rPr lang="ja-JP" altLang="en-US" smtClean="0"/>
              <a:t>ホスト</a:t>
            </a:r>
            <a:r>
              <a:rPr lang="en-US" altLang="ja-JP" smtClean="0"/>
              <a:t>+</a:t>
            </a:r>
            <a:r>
              <a:rPr lang="ja-JP" altLang="en-US" smtClean="0"/>
              <a:t>ポート</a:t>
            </a:r>
            <a:endParaRPr kumimoji="1" lang="ja-JP" altLang="en-US"/>
          </a:p>
        </p:txBody>
      </p:sp>
      <p:sp>
        <p:nvSpPr>
          <p:cNvPr id="3" name="コンテンツ プレースホルダ 2"/>
          <p:cNvSpPr>
            <a:spLocks noGrp="1"/>
          </p:cNvSpPr>
          <p:nvPr>
            <p:ph idx="1"/>
          </p:nvPr>
        </p:nvSpPr>
        <p:spPr/>
        <p:txBody>
          <a:bodyPr>
            <a:normAutofit/>
          </a:bodyPr>
          <a:lstStyle/>
          <a:p>
            <a:r>
              <a:rPr lang="ja-JP" altLang="en-US" smtClean="0"/>
              <a:t>正規化した表現方法</a:t>
            </a:r>
            <a:endParaRPr lang="en-US" altLang="ja-JP" smtClean="0"/>
          </a:p>
          <a:p>
            <a:pPr lvl="1"/>
            <a:r>
              <a:rPr lang="en-US" altLang="ja-JP" smtClean="0"/>
              <a:t>"http://example.jp"</a:t>
            </a:r>
          </a:p>
          <a:p>
            <a:pPr lvl="2">
              <a:buClr>
                <a:srgbClr val="008000"/>
              </a:buClr>
              <a:buFont typeface="Wingdings" pitchFamily="2" charset="2"/>
              <a:buChar char=""/>
            </a:pPr>
            <a:r>
              <a:rPr kumimoji="1" lang="en-US" altLang="ja-JP" smtClean="0"/>
              <a:t>http://example.jp/</a:t>
            </a:r>
          </a:p>
          <a:p>
            <a:pPr lvl="2">
              <a:buClr>
                <a:srgbClr val="008000"/>
              </a:buClr>
              <a:buFont typeface="Wingdings" pitchFamily="2" charset="2"/>
              <a:buChar char=""/>
            </a:pPr>
            <a:r>
              <a:rPr lang="en-US" altLang="ja-JP" smtClean="0"/>
              <a:t>http://example.jp/foo</a:t>
            </a:r>
          </a:p>
          <a:p>
            <a:pPr lvl="2">
              <a:buClr>
                <a:srgbClr val="008000"/>
              </a:buClr>
              <a:buFont typeface="Wingdings" pitchFamily="2" charset="2"/>
              <a:buChar char=""/>
            </a:pPr>
            <a:r>
              <a:rPr kumimoji="1" lang="en-US" altLang="ja-JP" smtClean="0"/>
              <a:t>http://example.jp:80/bar/</a:t>
            </a:r>
          </a:p>
          <a:p>
            <a:pPr lvl="1">
              <a:buFont typeface="Wingdings" pitchFamily="2" charset="2"/>
              <a:buChar char=""/>
            </a:pPr>
            <a:r>
              <a:rPr lang="en-US" altLang="ja-JP" smtClean="0"/>
              <a:t>location.origin - WebKit</a:t>
            </a:r>
            <a:r>
              <a:rPr lang="ja-JP" altLang="en-US" smtClean="0"/>
              <a:t>系ブラウザ</a:t>
            </a:r>
            <a:endParaRPr kumimoji="1" lang="en-US" altLang="ja-JP" smtClean="0"/>
          </a:p>
        </p:txBody>
      </p:sp>
    </p:spTree>
    <p:extLst>
      <p:ext uri="{BB962C8B-B14F-4D97-AF65-F5344CB8AC3E}">
        <p14:creationId xmlns:p14="http://schemas.microsoft.com/office/powerpoint/2010/main" val="220350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692696"/>
          </a:xfrm>
        </p:spPr>
        <p:txBody>
          <a:bodyPr>
            <a:normAutofit fontScale="90000"/>
          </a:bodyPr>
          <a:lstStyle/>
          <a:p>
            <a:r>
              <a:rPr lang="ja-JP" altLang="en-US" smtClean="0"/>
              <a:t>オリジン </a:t>
            </a:r>
            <a:r>
              <a:rPr lang="en-US" altLang="ja-JP" smtClean="0"/>
              <a:t>= </a:t>
            </a:r>
            <a:r>
              <a:rPr lang="ja-JP" altLang="en-US" smtClean="0"/>
              <a:t>スキーム</a:t>
            </a:r>
            <a:r>
              <a:rPr lang="en-US" altLang="ja-JP" smtClean="0"/>
              <a:t>+</a:t>
            </a:r>
            <a:r>
              <a:rPr lang="ja-JP" altLang="en-US" smtClean="0"/>
              <a:t>ホスト</a:t>
            </a:r>
            <a:r>
              <a:rPr lang="en-US" altLang="ja-JP" smtClean="0"/>
              <a:t>+</a:t>
            </a:r>
            <a:r>
              <a:rPr lang="ja-JP" altLang="en-US" smtClean="0"/>
              <a:t>ポート</a:t>
            </a:r>
            <a:endParaRPr kumimoji="1" lang="ja-JP" altLang="en-US"/>
          </a:p>
        </p:txBody>
      </p:sp>
      <p:sp>
        <p:nvSpPr>
          <p:cNvPr id="3" name="コンテンツ プレースホルダ 2"/>
          <p:cNvSpPr>
            <a:spLocks noGrp="1"/>
          </p:cNvSpPr>
          <p:nvPr>
            <p:ph idx="1"/>
          </p:nvPr>
        </p:nvSpPr>
        <p:spPr/>
        <p:txBody>
          <a:bodyPr/>
          <a:lstStyle/>
          <a:p>
            <a:r>
              <a:rPr lang="ja-JP" altLang="en-US" dirty="0" smtClean="0"/>
              <a:t>オリジンに基づく制約</a:t>
            </a:r>
            <a:endParaRPr lang="en-US" altLang="ja-JP" dirty="0" smtClean="0"/>
          </a:p>
          <a:p>
            <a:pPr lvl="1"/>
            <a:r>
              <a:rPr kumimoji="1" lang="en-US" altLang="ja-JP" dirty="0" smtClean="0"/>
              <a:t>XMLHttpRequest</a:t>
            </a:r>
          </a:p>
          <a:p>
            <a:pPr lvl="1"/>
            <a:r>
              <a:rPr kumimoji="1" lang="en-US" altLang="ja-JP" dirty="0" smtClean="0"/>
              <a:t>Web Storage</a:t>
            </a:r>
          </a:p>
          <a:p>
            <a:pPr lvl="1"/>
            <a:r>
              <a:rPr lang="en-US" altLang="ja-JP" dirty="0" smtClean="0"/>
              <a:t>X-Frame-Options</a:t>
            </a:r>
            <a:endParaRPr kumimoji="1" lang="en-US" altLang="ja-JP" dirty="0" smtClean="0"/>
          </a:p>
          <a:p>
            <a:r>
              <a:rPr lang="ja-JP" altLang="en-US" dirty="0" smtClean="0"/>
              <a:t>オリジン以外に基づく制約</a:t>
            </a:r>
            <a:endParaRPr lang="en-US" altLang="ja-JP" dirty="0" smtClean="0"/>
          </a:p>
          <a:p>
            <a:pPr lvl="1"/>
            <a:r>
              <a:rPr kumimoji="1" lang="en-US" altLang="ja-JP" dirty="0" smtClean="0"/>
              <a:t>Cookie</a:t>
            </a:r>
          </a:p>
          <a:p>
            <a:pPr lvl="1"/>
            <a:r>
              <a:rPr lang="en-US" altLang="ja-JP" dirty="0" smtClean="0"/>
              <a:t>HTTP Authentication</a:t>
            </a:r>
          </a:p>
          <a:p>
            <a:pPr lvl="1"/>
            <a:r>
              <a:rPr lang="en-US" altLang="ja-JP" dirty="0" err="1" smtClean="0"/>
              <a:t>document.domain</a:t>
            </a:r>
            <a:endParaRPr lang="en-US" altLang="ja-JP" dirty="0" smtClean="0"/>
          </a:p>
        </p:txBody>
      </p:sp>
    </p:spTree>
    <p:extLst>
      <p:ext uri="{BB962C8B-B14F-4D97-AF65-F5344CB8AC3E}">
        <p14:creationId xmlns:p14="http://schemas.microsoft.com/office/powerpoint/2010/main" val="1437794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692696"/>
          </a:xfrm>
        </p:spPr>
        <p:txBody>
          <a:bodyPr>
            <a:normAutofit fontScale="90000"/>
          </a:bodyPr>
          <a:lstStyle/>
          <a:p>
            <a:r>
              <a:rPr lang="ja-JP" altLang="en-US" dirty="0" smtClean="0"/>
              <a:t>オリジン </a:t>
            </a:r>
            <a:r>
              <a:rPr lang="en-US" altLang="ja-JP" dirty="0" smtClean="0"/>
              <a:t>= </a:t>
            </a:r>
            <a:r>
              <a:rPr lang="ja-JP" altLang="en-US" dirty="0" smtClean="0"/>
              <a:t>スキーム</a:t>
            </a:r>
            <a:r>
              <a:rPr lang="en-US" altLang="ja-JP" dirty="0" smtClean="0"/>
              <a:t>+</a:t>
            </a:r>
            <a:r>
              <a:rPr lang="ja-JP" altLang="en-US" dirty="0" smtClean="0"/>
              <a:t>ホスト</a:t>
            </a:r>
            <a:r>
              <a:rPr lang="en-US" altLang="ja-JP" dirty="0" smtClean="0"/>
              <a:t>+</a:t>
            </a:r>
            <a:r>
              <a:rPr lang="ja-JP" altLang="en-US" dirty="0" smtClean="0"/>
              <a:t>ポート</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pPr marL="0" indent="0">
              <a:buNone/>
            </a:pPr>
            <a:r>
              <a:rPr lang="ja-JP" altLang="en-US" dirty="0" smtClean="0"/>
              <a:t>オリジンに基づく制約</a:t>
            </a:r>
            <a:endParaRPr lang="en-US" altLang="ja-JP" dirty="0" smtClean="0"/>
          </a:p>
          <a:p>
            <a:r>
              <a:rPr lang="en-US" altLang="ja-JP" dirty="0" smtClean="0"/>
              <a:t>XMLHttpRequest</a:t>
            </a:r>
          </a:p>
          <a:p>
            <a:pPr lvl="1"/>
            <a:r>
              <a:rPr lang="ja-JP" altLang="en-US" dirty="0" smtClean="0"/>
              <a:t>同一オリジンでない場合は明示的な許可なしにはレスポンスは読めない</a:t>
            </a:r>
            <a:endParaRPr lang="en-US" altLang="ja-JP" dirty="0" smtClean="0"/>
          </a:p>
          <a:p>
            <a:r>
              <a:rPr lang="en-US" altLang="ja-JP" dirty="0" smtClean="0"/>
              <a:t>Web Storage</a:t>
            </a:r>
          </a:p>
          <a:p>
            <a:pPr lvl="1"/>
            <a:r>
              <a:rPr lang="ja-JP" altLang="en-US" dirty="0" smtClean="0"/>
              <a:t>オリジン単位で保存。オリジンを超えての読み書きは不可</a:t>
            </a:r>
            <a:endParaRPr lang="en-US" altLang="ja-JP" dirty="0" smtClean="0"/>
          </a:p>
          <a:p>
            <a:r>
              <a:rPr lang="en-US" altLang="ja-JP" dirty="0" smtClean="0"/>
              <a:t>X-Frame-Options</a:t>
            </a:r>
          </a:p>
          <a:p>
            <a:pPr lvl="1"/>
            <a:r>
              <a:rPr lang="en-US" altLang="ja-JP" i="1" dirty="0" smtClean="0">
                <a:latin typeface="Consolas" panose="020B0609020204030204" pitchFamily="49" charset="0"/>
                <a:cs typeface="Consolas" panose="020B0609020204030204" pitchFamily="49" charset="0"/>
              </a:rPr>
              <a:t>X-FRAME-OPTIONS:SAMEORIGIN</a:t>
            </a:r>
            <a:r>
              <a:rPr lang="ja-JP" altLang="en-US" dirty="0" smtClean="0"/>
              <a:t>によりオリジン単位でフレーム許可</a:t>
            </a:r>
            <a:endParaRPr lang="en-US" altLang="ja-JP" dirty="0" smtClean="0"/>
          </a:p>
        </p:txBody>
      </p:sp>
    </p:spTree>
    <p:extLst>
      <p:ext uri="{BB962C8B-B14F-4D97-AF65-F5344CB8AC3E}">
        <p14:creationId xmlns:p14="http://schemas.microsoft.com/office/powerpoint/2010/main" val="261325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692696"/>
          </a:xfrm>
        </p:spPr>
        <p:txBody>
          <a:bodyPr>
            <a:normAutofit fontScale="90000"/>
          </a:bodyPr>
          <a:lstStyle/>
          <a:p>
            <a:r>
              <a:rPr lang="ja-JP" altLang="en-US" dirty="0" smtClean="0"/>
              <a:t>オリジン </a:t>
            </a:r>
            <a:r>
              <a:rPr lang="en-US" altLang="ja-JP" dirty="0" smtClean="0"/>
              <a:t>= </a:t>
            </a:r>
            <a:r>
              <a:rPr lang="ja-JP" altLang="en-US" dirty="0" smtClean="0"/>
              <a:t>スキーム</a:t>
            </a:r>
            <a:r>
              <a:rPr lang="en-US" altLang="ja-JP" dirty="0" smtClean="0"/>
              <a:t>+</a:t>
            </a:r>
            <a:r>
              <a:rPr lang="ja-JP" altLang="en-US" dirty="0" smtClean="0"/>
              <a:t>ホスト</a:t>
            </a:r>
            <a:r>
              <a:rPr lang="en-US" altLang="ja-JP" dirty="0" smtClean="0"/>
              <a:t>+</a:t>
            </a:r>
            <a:r>
              <a:rPr lang="ja-JP" altLang="en-US" dirty="0" smtClean="0"/>
              <a:t>ポート</a:t>
            </a:r>
            <a:endParaRPr kumimoji="1" lang="ja-JP" altLang="en-US" dirty="0"/>
          </a:p>
        </p:txBody>
      </p:sp>
      <p:sp>
        <p:nvSpPr>
          <p:cNvPr id="3" name="コンテンツ プレースホルダ 2"/>
          <p:cNvSpPr>
            <a:spLocks noGrp="1"/>
          </p:cNvSpPr>
          <p:nvPr>
            <p:ph idx="1"/>
          </p:nvPr>
        </p:nvSpPr>
        <p:spPr/>
        <p:txBody>
          <a:bodyPr>
            <a:normAutofit lnSpcReduction="10000"/>
          </a:bodyPr>
          <a:lstStyle/>
          <a:p>
            <a:pPr marL="0" indent="0">
              <a:buNone/>
            </a:pPr>
            <a:r>
              <a:rPr lang="ja-JP" altLang="en-US" dirty="0" smtClean="0"/>
              <a:t>オリジン以外に基づく制約</a:t>
            </a:r>
            <a:endParaRPr lang="en-US" altLang="ja-JP" dirty="0" smtClean="0"/>
          </a:p>
          <a:p>
            <a:r>
              <a:rPr lang="en-US" altLang="ja-JP" dirty="0" smtClean="0"/>
              <a:t>Cookie</a:t>
            </a:r>
          </a:p>
          <a:p>
            <a:pPr lvl="1"/>
            <a:r>
              <a:rPr lang="ja-JP" altLang="en-US" dirty="0" smtClean="0"/>
              <a:t>デフォルトでは</a:t>
            </a:r>
            <a:r>
              <a:rPr lang="en-US" altLang="ja-JP" dirty="0" smtClean="0"/>
              <a:t>http</a:t>
            </a:r>
            <a:r>
              <a:rPr lang="ja-JP" altLang="en-US" dirty="0" err="1" smtClean="0"/>
              <a:t>、</a:t>
            </a:r>
            <a:r>
              <a:rPr lang="en-US" altLang="ja-JP" dirty="0" smtClean="0"/>
              <a:t>https</a:t>
            </a:r>
            <a:r>
              <a:rPr lang="ja-JP" altLang="en-US" dirty="0" smtClean="0"/>
              <a:t>で共有される</a:t>
            </a:r>
            <a:endParaRPr lang="en-US" altLang="ja-JP" dirty="0" smtClean="0"/>
          </a:p>
          <a:p>
            <a:pPr lvl="1"/>
            <a:r>
              <a:rPr lang="en-US" altLang="ja-JP" dirty="0" smtClean="0"/>
              <a:t>domain</a:t>
            </a:r>
            <a:r>
              <a:rPr lang="ja-JP" altLang="en-US" dirty="0" err="1" smtClean="0"/>
              <a:t>、</a:t>
            </a:r>
            <a:r>
              <a:rPr lang="en-US" altLang="ja-JP" dirty="0" smtClean="0"/>
              <a:t>path</a:t>
            </a:r>
            <a:r>
              <a:rPr lang="ja-JP" altLang="en-US" dirty="0" smtClean="0"/>
              <a:t>による指定</a:t>
            </a:r>
            <a:endParaRPr lang="en-US" altLang="ja-JP" dirty="0" smtClean="0"/>
          </a:p>
          <a:p>
            <a:r>
              <a:rPr lang="en-US" altLang="ja-JP" dirty="0" smtClean="0"/>
              <a:t>HTTP Authentication</a:t>
            </a:r>
          </a:p>
          <a:p>
            <a:pPr lvl="1"/>
            <a:r>
              <a:rPr lang="ja-JP" altLang="en-US" dirty="0" smtClean="0"/>
              <a:t>ディレクトリ単位で制限</a:t>
            </a:r>
            <a:endParaRPr lang="en-US" altLang="ja-JP" dirty="0" smtClean="0"/>
          </a:p>
          <a:p>
            <a:r>
              <a:rPr lang="en-US" altLang="ja-JP" dirty="0" err="1" smtClean="0"/>
              <a:t>document.domain</a:t>
            </a:r>
            <a:endParaRPr lang="en-US" altLang="ja-JP" dirty="0" smtClean="0"/>
          </a:p>
          <a:p>
            <a:pPr lvl="1"/>
            <a:r>
              <a:rPr lang="en-US" altLang="ja-JP" dirty="0" err="1" smtClean="0"/>
              <a:t>document.domain</a:t>
            </a:r>
            <a:r>
              <a:rPr lang="ja-JP" altLang="en-US" dirty="0" smtClean="0"/>
              <a:t>の書き換えにより異なるオリジン間でドキュメントの共有が可能</a:t>
            </a:r>
            <a:endParaRPr lang="en-US" altLang="ja-JP" dirty="0" smtClean="0"/>
          </a:p>
        </p:txBody>
      </p:sp>
    </p:spTree>
    <p:extLst>
      <p:ext uri="{BB962C8B-B14F-4D97-AF65-F5344CB8AC3E}">
        <p14:creationId xmlns:p14="http://schemas.microsoft.com/office/powerpoint/2010/main" val="271917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 2"/>
          <p:cNvSpPr>
            <a:spLocks noGrp="1"/>
          </p:cNvSpPr>
          <p:nvPr>
            <p:ph idx="1"/>
          </p:nvPr>
        </p:nvSpPr>
        <p:spPr>
          <a:xfrm>
            <a:off x="457200" y="1600200"/>
            <a:ext cx="8229600" cy="4525963"/>
          </a:xfrm>
        </p:spPr>
        <p:txBody>
          <a:bodyPr>
            <a:normAutofit/>
          </a:bodyPr>
          <a:lstStyle/>
          <a:p>
            <a:r>
              <a:rPr lang="en-US" altLang="ja-JP" dirty="0" err="1" smtClean="0"/>
              <a:t>document.domain</a:t>
            </a:r>
            <a:r>
              <a:rPr lang="ja-JP" altLang="en-US" dirty="0" smtClean="0"/>
              <a:t>は書き換え可能</a:t>
            </a:r>
            <a:endParaRPr lang="en-US" altLang="ja-JP" dirty="0" smtClean="0"/>
          </a:p>
          <a:p>
            <a:pPr lvl="1"/>
            <a:endParaRPr kumimoji="1" lang="en-US" altLang="ja-JP" dirty="0" smtClean="0"/>
          </a:p>
          <a:p>
            <a:pPr lvl="1"/>
            <a:endParaRPr lang="en-US" altLang="ja-JP" dirty="0" smtClean="0"/>
          </a:p>
          <a:p>
            <a:pPr lvl="1"/>
            <a:endParaRPr kumimoji="1" lang="en-US" altLang="ja-JP" dirty="0" smtClean="0"/>
          </a:p>
          <a:p>
            <a:pPr lvl="1"/>
            <a:endParaRPr lang="en-US" altLang="ja-JP" dirty="0" smtClean="0"/>
          </a:p>
          <a:p>
            <a:pPr lvl="1"/>
            <a:endParaRPr kumimoji="1" lang="en-US" altLang="ja-JP" dirty="0" smtClean="0"/>
          </a:p>
          <a:p>
            <a:pPr lvl="1"/>
            <a:r>
              <a:rPr lang="ja-JP" altLang="en-US" dirty="0" smtClean="0"/>
              <a:t>ポート、プロトコルは同一であること</a:t>
            </a:r>
            <a:r>
              <a:rPr lang="en-US" altLang="ja-JP" dirty="0" smtClean="0"/>
              <a:t> </a:t>
            </a:r>
          </a:p>
          <a:p>
            <a:pPr lvl="1">
              <a:buNone/>
            </a:pPr>
            <a:r>
              <a:rPr lang="en-US" altLang="ja-JP" sz="1400" dirty="0" smtClean="0">
                <a:latin typeface="Consolas" pitchFamily="49" charset="0"/>
              </a:rPr>
              <a:t/>
            </a:r>
            <a:br>
              <a:rPr lang="en-US" altLang="ja-JP" sz="1400" dirty="0" smtClean="0">
                <a:latin typeface="Consolas" pitchFamily="49" charset="0"/>
              </a:rPr>
            </a:br>
            <a:r>
              <a:rPr lang="en-US" altLang="ja-JP" sz="1400" dirty="0" smtClean="0">
                <a:latin typeface="Consolas" pitchFamily="49" charset="0"/>
              </a:rPr>
              <a:t>http://masatokinugawa.l0.cm/2013/02/twitter-vulnerability-2013.html</a:t>
            </a:r>
            <a:endParaRPr kumimoji="1" lang="ja-JP" altLang="en-US" sz="1400" dirty="0">
              <a:latin typeface="Consolas" pitchFamily="49" charset="0"/>
            </a:endParaRPr>
          </a:p>
        </p:txBody>
      </p:sp>
      <p:sp>
        <p:nvSpPr>
          <p:cNvPr id="2" name="タイトル 1"/>
          <p:cNvSpPr>
            <a:spLocks noGrp="1"/>
          </p:cNvSpPr>
          <p:nvPr>
            <p:ph type="title"/>
          </p:nvPr>
        </p:nvSpPr>
        <p:spPr/>
        <p:txBody>
          <a:bodyPr>
            <a:normAutofit fontScale="90000"/>
          </a:bodyPr>
          <a:lstStyle/>
          <a:p>
            <a:r>
              <a:rPr kumimoji="1" lang="en-US" altLang="ja-JP" smtClean="0"/>
              <a:t>document.domain</a:t>
            </a:r>
            <a:endParaRPr kumimoji="1" lang="ja-JP" altLang="en-US"/>
          </a:p>
        </p:txBody>
      </p:sp>
      <p:sp>
        <p:nvSpPr>
          <p:cNvPr id="4" name="テキスト ボックス 3"/>
          <p:cNvSpPr txBox="1"/>
          <p:nvPr/>
        </p:nvSpPr>
        <p:spPr>
          <a:xfrm>
            <a:off x="971600" y="2204864"/>
            <a:ext cx="6912768" cy="1477328"/>
          </a:xfrm>
          <a:prstGeom prst="rect">
            <a:avLst/>
          </a:prstGeom>
          <a:solidFill>
            <a:srgbClr val="101540"/>
          </a:solidFill>
        </p:spPr>
        <p:txBody>
          <a:bodyPr wrap="square" rtlCol="0">
            <a:spAutoFit/>
          </a:bodyPr>
          <a:lstStyle/>
          <a:p>
            <a:r>
              <a:rPr lang="en-US" altLang="ja-JP" dirty="0" smtClean="0">
                <a:solidFill>
                  <a:srgbClr val="92D050"/>
                </a:solidFill>
                <a:latin typeface="Consolas" pitchFamily="49" charset="0"/>
              </a:rPr>
              <a:t>// parent.example.jp</a:t>
            </a:r>
          </a:p>
          <a:p>
            <a:r>
              <a:rPr lang="en-US" altLang="ja-JP" dirty="0" smtClean="0">
                <a:solidFill>
                  <a:schemeClr val="bg1"/>
                </a:solidFill>
                <a:latin typeface="Consolas" pitchFamily="49" charset="0"/>
              </a:rPr>
              <a:t>&lt;</a:t>
            </a:r>
            <a:r>
              <a:rPr lang="en-US" altLang="ja-JP" dirty="0" err="1" smtClean="0">
                <a:solidFill>
                  <a:srgbClr val="FF7D7D"/>
                </a:solidFill>
                <a:latin typeface="Consolas" pitchFamily="49" charset="0"/>
              </a:rPr>
              <a:t>iframe</a:t>
            </a:r>
            <a:r>
              <a:rPr lang="en-US" altLang="ja-JP" dirty="0" smtClean="0">
                <a:solidFill>
                  <a:schemeClr val="bg1"/>
                </a:solidFill>
                <a:latin typeface="Consolas" pitchFamily="49" charset="0"/>
              </a:rPr>
              <a:t> </a:t>
            </a:r>
            <a:r>
              <a:rPr lang="en-US" altLang="ja-JP" dirty="0" err="1" smtClean="0">
                <a:solidFill>
                  <a:schemeClr val="bg1"/>
                </a:solidFill>
                <a:latin typeface="Consolas" pitchFamily="49" charset="0"/>
              </a:rPr>
              <a:t>src</a:t>
            </a:r>
            <a:r>
              <a:rPr lang="en-US" altLang="ja-JP" dirty="0" smtClean="0">
                <a:solidFill>
                  <a:schemeClr val="bg1"/>
                </a:solidFill>
                <a:latin typeface="Consolas" pitchFamily="49" charset="0"/>
              </a:rPr>
              <a:t>="http://child.example.jp/"&gt;&lt;/</a:t>
            </a:r>
            <a:r>
              <a:rPr lang="en-US" altLang="ja-JP" dirty="0" err="1" smtClean="0">
                <a:solidFill>
                  <a:srgbClr val="FF7D7D"/>
                </a:solidFill>
                <a:latin typeface="Consolas" pitchFamily="49" charset="0"/>
              </a:rPr>
              <a:t>iframe</a:t>
            </a:r>
            <a:r>
              <a:rPr lang="en-US" altLang="ja-JP" dirty="0" smtClean="0">
                <a:solidFill>
                  <a:schemeClr val="bg1"/>
                </a:solidFill>
                <a:latin typeface="Consolas" pitchFamily="49" charset="0"/>
              </a:rPr>
              <a:t>&gt;</a:t>
            </a:r>
          </a:p>
          <a:p>
            <a:r>
              <a:rPr kumimoji="1" lang="en-US" altLang="ja-JP" dirty="0" smtClean="0">
                <a:solidFill>
                  <a:schemeClr val="bg1"/>
                </a:solidFill>
                <a:latin typeface="Consolas" pitchFamily="49" charset="0"/>
              </a:rPr>
              <a:t>...</a:t>
            </a:r>
          </a:p>
          <a:p>
            <a:r>
              <a:rPr lang="en-US" altLang="ja-JP" dirty="0" err="1" smtClean="0">
                <a:solidFill>
                  <a:schemeClr val="bg1"/>
                </a:solidFill>
                <a:latin typeface="Consolas" pitchFamily="49" charset="0"/>
              </a:rPr>
              <a:t>document.domain</a:t>
            </a:r>
            <a:r>
              <a:rPr lang="en-US" altLang="ja-JP" dirty="0" smtClean="0">
                <a:solidFill>
                  <a:schemeClr val="bg1"/>
                </a:solidFill>
                <a:latin typeface="Consolas" pitchFamily="49" charset="0"/>
              </a:rPr>
              <a:t> = </a:t>
            </a:r>
            <a:r>
              <a:rPr lang="en-US" altLang="ja-JP" dirty="0" smtClean="0">
                <a:solidFill>
                  <a:srgbClr val="FFFF00"/>
                </a:solidFill>
                <a:latin typeface="Consolas" pitchFamily="49" charset="0"/>
              </a:rPr>
              <a:t>"example.jp"</a:t>
            </a:r>
            <a:r>
              <a:rPr lang="en-US" altLang="ja-JP" dirty="0" smtClean="0">
                <a:solidFill>
                  <a:schemeClr val="bg1"/>
                </a:solidFill>
                <a:latin typeface="Consolas" pitchFamily="49" charset="0"/>
              </a:rPr>
              <a:t>;</a:t>
            </a:r>
          </a:p>
          <a:p>
            <a:r>
              <a:rPr lang="en-US" altLang="ja-JP" dirty="0" smtClean="0">
                <a:solidFill>
                  <a:schemeClr val="bg1"/>
                </a:solidFill>
                <a:latin typeface="Consolas" pitchFamily="49" charset="0"/>
              </a:rPr>
              <a:t>alert( frames[0].</a:t>
            </a:r>
            <a:r>
              <a:rPr lang="en-US" altLang="ja-JP" dirty="0" err="1" smtClean="0">
                <a:solidFill>
                  <a:schemeClr val="bg1"/>
                </a:solidFill>
                <a:latin typeface="Consolas" pitchFamily="49" charset="0"/>
              </a:rPr>
              <a:t>document.body.innerHTML</a:t>
            </a:r>
            <a:r>
              <a:rPr lang="en-US" altLang="ja-JP" dirty="0" smtClean="0">
                <a:solidFill>
                  <a:schemeClr val="bg1"/>
                </a:solidFill>
                <a:latin typeface="Consolas" pitchFamily="49" charset="0"/>
              </a:rPr>
              <a:t> );</a:t>
            </a:r>
          </a:p>
        </p:txBody>
      </p:sp>
      <p:sp>
        <p:nvSpPr>
          <p:cNvPr id="6" name="テキスト ボックス 5"/>
          <p:cNvSpPr txBox="1"/>
          <p:nvPr/>
        </p:nvSpPr>
        <p:spPr>
          <a:xfrm>
            <a:off x="971600" y="3934797"/>
            <a:ext cx="6912768" cy="646331"/>
          </a:xfrm>
          <a:prstGeom prst="rect">
            <a:avLst/>
          </a:prstGeom>
          <a:solidFill>
            <a:srgbClr val="101540"/>
          </a:solidFill>
        </p:spPr>
        <p:txBody>
          <a:bodyPr wrap="square" rtlCol="0">
            <a:spAutoFit/>
          </a:bodyPr>
          <a:lstStyle/>
          <a:p>
            <a:r>
              <a:rPr lang="en-US" altLang="ja-JP" dirty="0" smtClean="0">
                <a:solidFill>
                  <a:srgbClr val="92D050"/>
                </a:solidFill>
                <a:latin typeface="Consolas" pitchFamily="49" charset="0"/>
              </a:rPr>
              <a:t>// child.example.jp</a:t>
            </a:r>
          </a:p>
          <a:p>
            <a:r>
              <a:rPr lang="en-US" altLang="ja-JP" dirty="0" err="1" smtClean="0">
                <a:solidFill>
                  <a:schemeClr val="bg1"/>
                </a:solidFill>
                <a:latin typeface="Consolas" pitchFamily="49" charset="0"/>
              </a:rPr>
              <a:t>document.domain</a:t>
            </a:r>
            <a:r>
              <a:rPr lang="en-US" altLang="ja-JP" dirty="0" smtClean="0">
                <a:solidFill>
                  <a:schemeClr val="bg1"/>
                </a:solidFill>
                <a:latin typeface="Consolas" pitchFamily="49" charset="0"/>
              </a:rPr>
              <a:t> = </a:t>
            </a:r>
            <a:r>
              <a:rPr lang="en-US" altLang="ja-JP" dirty="0" smtClean="0">
                <a:solidFill>
                  <a:srgbClr val="FFFF00"/>
                </a:solidFill>
                <a:latin typeface="Consolas" pitchFamily="49" charset="0"/>
              </a:rPr>
              <a:t>"example.jp"</a:t>
            </a:r>
            <a:r>
              <a:rPr lang="en-US" altLang="ja-JP" dirty="0" smtClean="0">
                <a:solidFill>
                  <a:schemeClr val="bg1"/>
                </a:solidFill>
                <a:latin typeface="Consolas" pitchFamily="49" charset="0"/>
              </a:rPr>
              <a:t>;</a:t>
            </a:r>
            <a:endParaRPr kumimoji="1" lang="ja-JP" altLang="en-US" dirty="0">
              <a:solidFill>
                <a:schemeClr val="bg1"/>
              </a:solidFill>
              <a:latin typeface="Consolas" pitchFamily="49" charset="0"/>
            </a:endParaRPr>
          </a:p>
        </p:txBody>
      </p:sp>
    </p:spTree>
    <p:extLst>
      <p:ext uri="{BB962C8B-B14F-4D97-AF65-F5344CB8AC3E}">
        <p14:creationId xmlns:p14="http://schemas.microsoft.com/office/powerpoint/2010/main" val="2909932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Same-Origin Policy</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Same-Origin Policy</a:t>
            </a:r>
          </a:p>
          <a:p>
            <a:pPr lvl="1"/>
            <a:r>
              <a:rPr lang="ja-JP" altLang="en-US" dirty="0" smtClean="0"/>
              <a:t>オリジンを境界としてリソースの読み書きを保護する仕組みの総称</a:t>
            </a:r>
            <a:endParaRPr lang="en-US" altLang="ja-JP" dirty="0" smtClean="0"/>
          </a:p>
          <a:p>
            <a:pPr lvl="1"/>
            <a:r>
              <a:rPr kumimoji="1" lang="ja-JP" altLang="en-US" dirty="0" smtClean="0"/>
              <a:t>新しい機構は</a:t>
            </a:r>
            <a:r>
              <a:rPr lang="en-US" altLang="ja-JP" dirty="0" smtClean="0"/>
              <a:t>SOP</a:t>
            </a:r>
            <a:r>
              <a:rPr lang="ja-JP" altLang="en-US" dirty="0" smtClean="0"/>
              <a:t>で制約</a:t>
            </a:r>
            <a:endParaRPr lang="en-US" altLang="ja-JP" dirty="0" smtClean="0"/>
          </a:p>
          <a:p>
            <a:pPr lvl="1"/>
            <a:r>
              <a:rPr kumimoji="1" lang="ja-JP" altLang="en-US" dirty="0"/>
              <a:t>古</a:t>
            </a:r>
            <a:r>
              <a:rPr kumimoji="1" lang="ja-JP" altLang="en-US" dirty="0" smtClean="0"/>
              <a:t>くからの機構は</a:t>
            </a:r>
            <a:r>
              <a:rPr kumimoji="1" lang="en-US" altLang="ja-JP" dirty="0" smtClean="0"/>
              <a:t>SOP</a:t>
            </a:r>
            <a:r>
              <a:rPr kumimoji="1" lang="ja-JP" altLang="en-US" dirty="0" smtClean="0"/>
              <a:t>以外で制約</a:t>
            </a:r>
            <a:endParaRPr kumimoji="1" lang="ja-JP" altLang="en-US" dirty="0"/>
          </a:p>
        </p:txBody>
      </p:sp>
    </p:spTree>
    <p:extLst>
      <p:ext uri="{BB962C8B-B14F-4D97-AF65-F5344CB8AC3E}">
        <p14:creationId xmlns:p14="http://schemas.microsoft.com/office/powerpoint/2010/main" val="935989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mtClean="0"/>
              <a:t>クロスオリジンでのアクセス</a:t>
            </a:r>
            <a:endParaRPr kumimoji="1" lang="ja-JP" altLang="en-US"/>
          </a:p>
        </p:txBody>
      </p:sp>
      <p:sp>
        <p:nvSpPr>
          <p:cNvPr id="3" name="コンテンツ プレースホルダ 2"/>
          <p:cNvSpPr>
            <a:spLocks noGrp="1"/>
          </p:cNvSpPr>
          <p:nvPr>
            <p:ph idx="1"/>
          </p:nvPr>
        </p:nvSpPr>
        <p:spPr/>
        <p:txBody>
          <a:bodyPr>
            <a:normAutofit/>
          </a:bodyPr>
          <a:lstStyle/>
          <a:p>
            <a:r>
              <a:rPr kumimoji="1" lang="en-US" altLang="ja-JP" dirty="0" smtClean="0"/>
              <a:t>Cross-Origin Resource Sharing</a:t>
            </a:r>
          </a:p>
          <a:p>
            <a:pPr lvl="1"/>
            <a:r>
              <a:rPr lang="en-US" altLang="ja-JP" dirty="0" smtClean="0"/>
              <a:t>http://www.w3.org/TR/cors/</a:t>
            </a:r>
          </a:p>
          <a:p>
            <a:r>
              <a:rPr lang="ja-JP" altLang="en-US" dirty="0" smtClean="0"/>
              <a:t>クロスオリジンでリソースにアクセスするルールを定義</a:t>
            </a:r>
            <a:endParaRPr lang="en-US" altLang="ja-JP" dirty="0" smtClean="0"/>
          </a:p>
          <a:p>
            <a:pPr lvl="1"/>
            <a:r>
              <a:rPr lang="en-US" altLang="ja-JP" dirty="0" err="1" smtClean="0"/>
              <a:t>XMLhttpRequest</a:t>
            </a:r>
            <a:r>
              <a:rPr lang="en-US" altLang="ja-JP" dirty="0" smtClean="0"/>
              <a:t> Level 2</a:t>
            </a:r>
          </a:p>
          <a:p>
            <a:pPr lvl="1"/>
            <a:r>
              <a:rPr lang="en-US" altLang="ja-JP" dirty="0" smtClean="0"/>
              <a:t>&lt;</a:t>
            </a:r>
            <a:r>
              <a:rPr lang="en-US" altLang="ja-JP" dirty="0" err="1" smtClean="0"/>
              <a:t>img</a:t>
            </a:r>
            <a:r>
              <a:rPr lang="en-US" altLang="ja-JP" dirty="0" smtClean="0"/>
              <a:t>&gt;,&lt;script&gt;,CSS</a:t>
            </a:r>
            <a:br>
              <a:rPr lang="en-US" altLang="ja-JP" dirty="0" smtClean="0"/>
            </a:br>
            <a:r>
              <a:rPr lang="en-US" altLang="ja-JP" dirty="0" smtClean="0"/>
              <a:t> ... </a:t>
            </a:r>
            <a:r>
              <a:rPr lang="en-US" altLang="ja-JP" dirty="0" err="1" smtClean="0"/>
              <a:t>Firefox,Opera,Chrome,Safari</a:t>
            </a:r>
            <a:endParaRPr lang="en-US" altLang="ja-JP" dirty="0" smtClean="0"/>
          </a:p>
        </p:txBody>
      </p:sp>
    </p:spTree>
    <p:extLst>
      <p:ext uri="{BB962C8B-B14F-4D97-AF65-F5344CB8AC3E}">
        <p14:creationId xmlns:p14="http://schemas.microsoft.com/office/powerpoint/2010/main" val="2185597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自己紹介</a:t>
            </a:r>
            <a:endParaRPr kumimoji="1" lang="ja-JP" altLang="en-US" dirty="0"/>
          </a:p>
        </p:txBody>
      </p:sp>
      <p:sp>
        <p:nvSpPr>
          <p:cNvPr id="3" name="コンテンツ プレースホルダ 2"/>
          <p:cNvSpPr>
            <a:spLocks noGrp="1"/>
          </p:cNvSpPr>
          <p:nvPr>
            <p:ph idx="1"/>
          </p:nvPr>
        </p:nvSpPr>
        <p:spPr/>
        <p:txBody>
          <a:bodyPr/>
          <a:lstStyle/>
          <a:p>
            <a:pPr>
              <a:buNone/>
            </a:pPr>
            <a:r>
              <a:rPr kumimoji="1" lang="ja-JP" altLang="en-US" dirty="0" smtClean="0"/>
              <a:t>はせがわようすけ</a:t>
            </a:r>
            <a:endParaRPr kumimoji="1" lang="en-US" altLang="ja-JP" dirty="0" smtClean="0"/>
          </a:p>
          <a:p>
            <a:r>
              <a:rPr lang="ja-JP" altLang="en-US" sz="2800" dirty="0" smtClean="0"/>
              <a:t>ネットエージェント株式会社 </a:t>
            </a:r>
            <a:endParaRPr lang="en-US" altLang="ja-JP" sz="2800" dirty="0" smtClean="0"/>
          </a:p>
          <a:p>
            <a:r>
              <a:rPr kumimoji="1" lang="ja-JP" altLang="en-US" sz="2800" dirty="0" smtClean="0"/>
              <a:t>株式会社セキュアスカイ・テクノロジー </a:t>
            </a:r>
            <a:r>
              <a:rPr kumimoji="1" lang="ja-JP" altLang="en-US" sz="2000" dirty="0" smtClean="0"/>
              <a:t>技術顧問</a:t>
            </a:r>
            <a:endParaRPr kumimoji="1" lang="en-US" altLang="ja-JP" sz="2800" dirty="0" smtClean="0"/>
          </a:p>
          <a:p>
            <a:r>
              <a:rPr lang="en-US" altLang="ja-JP" sz="2800" dirty="0" smtClean="0"/>
              <a:t>Microsoft MVP </a:t>
            </a:r>
            <a:r>
              <a:rPr lang="en-US" altLang="ja-JP" sz="2000" dirty="0" smtClean="0"/>
              <a:t>for Consumer Security Oct 2005 - </a:t>
            </a:r>
            <a:endParaRPr lang="en-US" altLang="ja-JP" sz="2800" dirty="0" smtClean="0"/>
          </a:p>
          <a:p>
            <a:r>
              <a:rPr kumimoji="1" lang="en-US" altLang="ja-JP" sz="2800" dirty="0" smtClean="0"/>
              <a:t>http://utf-8.jp/</a:t>
            </a:r>
          </a:p>
          <a:p>
            <a:endParaRPr kumimoji="1" lang="ja-JP" altLang="en-US" sz="2800" dirty="0"/>
          </a:p>
        </p:txBody>
      </p:sp>
      <p:pic>
        <p:nvPicPr>
          <p:cNvPr id="4" name="Picture 2"/>
          <p:cNvPicPr>
            <a:picLocks noChangeAspect="1" noChangeArrowheads="1"/>
          </p:cNvPicPr>
          <p:nvPr/>
        </p:nvPicPr>
        <p:blipFill>
          <a:blip r:embed="rId3" cstate="print"/>
          <a:srcRect/>
          <a:stretch>
            <a:fillRect/>
          </a:stretch>
        </p:blipFill>
        <p:spPr bwMode="auto">
          <a:xfrm>
            <a:off x="5292080" y="5877272"/>
            <a:ext cx="3744416" cy="609557"/>
          </a:xfrm>
          <a:prstGeom prst="flowChartAlternateProcess">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mtClean="0"/>
              <a:t>XHR with CORS</a:t>
            </a:r>
            <a:endParaRPr kumimoji="1" lang="ja-JP" altLang="en-US"/>
          </a:p>
        </p:txBody>
      </p:sp>
      <p:sp>
        <p:nvSpPr>
          <p:cNvPr id="4" name="テキスト ボックス 3"/>
          <p:cNvSpPr txBox="1"/>
          <p:nvPr/>
        </p:nvSpPr>
        <p:spPr>
          <a:xfrm>
            <a:off x="971600" y="1377349"/>
            <a:ext cx="7200800" cy="1477328"/>
          </a:xfrm>
          <a:prstGeom prst="rect">
            <a:avLst/>
          </a:prstGeom>
          <a:solidFill>
            <a:srgbClr val="101540"/>
          </a:solidFill>
        </p:spPr>
        <p:txBody>
          <a:bodyPr wrap="square" rtlCol="0">
            <a:spAutoFit/>
          </a:bodyPr>
          <a:lstStyle/>
          <a:p>
            <a:r>
              <a:rPr lang="en-US" altLang="ja-JP" smtClean="0">
                <a:solidFill>
                  <a:srgbClr val="92D050"/>
                </a:solidFill>
                <a:latin typeface="Consolas" pitchFamily="49" charset="0"/>
              </a:rPr>
              <a:t>// http://base.example.jp/</a:t>
            </a:r>
          </a:p>
          <a:p>
            <a:r>
              <a:rPr lang="en-US" altLang="ja-JP" smtClean="0">
                <a:solidFill>
                  <a:schemeClr val="bg1"/>
                </a:solidFill>
                <a:latin typeface="Consolas" pitchFamily="49" charset="0"/>
              </a:rPr>
              <a:t>var xhr = new </a:t>
            </a:r>
            <a:r>
              <a:rPr lang="en-US" altLang="ja-JP" smtClean="0">
                <a:solidFill>
                  <a:srgbClr val="FF7D7D"/>
                </a:solidFill>
                <a:latin typeface="Consolas" pitchFamily="49" charset="0"/>
              </a:rPr>
              <a:t>XMLHttpRequest</a:t>
            </a:r>
            <a:r>
              <a:rPr lang="en-US" altLang="ja-JP" smtClean="0">
                <a:solidFill>
                  <a:schemeClr val="bg1"/>
                </a:solidFill>
                <a:latin typeface="Consolas" pitchFamily="49" charset="0"/>
              </a:rPr>
              <a:t>();</a:t>
            </a:r>
          </a:p>
          <a:p>
            <a:r>
              <a:rPr lang="en-US" altLang="ja-JP" smtClean="0">
                <a:solidFill>
                  <a:schemeClr val="bg1"/>
                </a:solidFill>
                <a:latin typeface="Consolas" pitchFamily="49" charset="0"/>
              </a:rPr>
              <a:t>xhr.open( "GET", </a:t>
            </a:r>
            <a:r>
              <a:rPr lang="en-US" altLang="ja-JP" smtClean="0">
                <a:solidFill>
                  <a:srgbClr val="FFFF00"/>
                </a:solidFill>
                <a:latin typeface="Consolas" pitchFamily="49" charset="0"/>
              </a:rPr>
              <a:t>"http://another.example.jp/"</a:t>
            </a:r>
            <a:r>
              <a:rPr lang="en-US" altLang="ja-JP" smtClean="0">
                <a:solidFill>
                  <a:schemeClr val="bg1"/>
                </a:solidFill>
                <a:latin typeface="Consolas" pitchFamily="49" charset="0"/>
              </a:rPr>
              <a:t>, true );</a:t>
            </a:r>
          </a:p>
          <a:p>
            <a:r>
              <a:rPr lang="en-US" altLang="ja-JP" smtClean="0">
                <a:solidFill>
                  <a:schemeClr val="bg1"/>
                </a:solidFill>
                <a:latin typeface="Consolas" pitchFamily="49" charset="0"/>
              </a:rPr>
              <a:t>xhr.onreadystatechange = function(){ ... };</a:t>
            </a:r>
          </a:p>
          <a:p>
            <a:r>
              <a:rPr lang="en-US" altLang="ja-JP" smtClean="0">
                <a:solidFill>
                  <a:schemeClr val="bg1"/>
                </a:solidFill>
                <a:latin typeface="Consolas" pitchFamily="49" charset="0"/>
              </a:rPr>
              <a:t>xhr.send( null );</a:t>
            </a:r>
          </a:p>
        </p:txBody>
      </p:sp>
      <p:sp>
        <p:nvSpPr>
          <p:cNvPr id="5" name="テキスト ボックス 4"/>
          <p:cNvSpPr txBox="1"/>
          <p:nvPr/>
        </p:nvSpPr>
        <p:spPr>
          <a:xfrm>
            <a:off x="971600" y="2961525"/>
            <a:ext cx="7200800" cy="1200329"/>
          </a:xfrm>
          <a:prstGeom prst="rect">
            <a:avLst/>
          </a:prstGeom>
          <a:solidFill>
            <a:srgbClr val="101540"/>
          </a:solidFill>
        </p:spPr>
        <p:txBody>
          <a:bodyPr wrap="square" rtlCol="0">
            <a:spAutoFit/>
          </a:bodyPr>
          <a:lstStyle/>
          <a:p>
            <a:r>
              <a:rPr lang="en-US" altLang="ja-JP" dirty="0" smtClean="0">
                <a:solidFill>
                  <a:schemeClr val="bg1"/>
                </a:solidFill>
                <a:latin typeface="Consolas" pitchFamily="49" charset="0"/>
              </a:rPr>
              <a:t>GET / HTTP/1.1</a:t>
            </a:r>
          </a:p>
          <a:p>
            <a:r>
              <a:rPr lang="en-US" altLang="ja-JP" dirty="0" smtClean="0">
                <a:solidFill>
                  <a:schemeClr val="bg1"/>
                </a:solidFill>
                <a:latin typeface="Consolas" pitchFamily="49" charset="0"/>
              </a:rPr>
              <a:t>Host: another.example.jp</a:t>
            </a:r>
          </a:p>
          <a:p>
            <a:r>
              <a:rPr lang="en-US" altLang="ja-JP" dirty="0" smtClean="0">
                <a:solidFill>
                  <a:schemeClr val="bg1"/>
                </a:solidFill>
                <a:latin typeface="Consolas" pitchFamily="49" charset="0"/>
              </a:rPr>
              <a:t>User-Agent: Mozilla/5.0 (Windows NT 6.1)... </a:t>
            </a:r>
          </a:p>
          <a:p>
            <a:r>
              <a:rPr lang="en-US" altLang="ja-JP" dirty="0" smtClean="0">
                <a:solidFill>
                  <a:srgbClr val="FF7D7D"/>
                </a:solidFill>
                <a:latin typeface="Consolas" pitchFamily="49" charset="0"/>
              </a:rPr>
              <a:t>Origin: http://base.example.jp</a:t>
            </a:r>
          </a:p>
        </p:txBody>
      </p:sp>
      <p:sp>
        <p:nvSpPr>
          <p:cNvPr id="7" name="テキスト ボックス 6"/>
          <p:cNvSpPr txBox="1"/>
          <p:nvPr/>
        </p:nvSpPr>
        <p:spPr>
          <a:xfrm>
            <a:off x="971600" y="4255928"/>
            <a:ext cx="7200800" cy="1477328"/>
          </a:xfrm>
          <a:prstGeom prst="rect">
            <a:avLst/>
          </a:prstGeom>
          <a:solidFill>
            <a:srgbClr val="101540"/>
          </a:solidFill>
        </p:spPr>
        <p:txBody>
          <a:bodyPr wrap="square" rtlCol="0">
            <a:spAutoFit/>
          </a:bodyPr>
          <a:lstStyle/>
          <a:p>
            <a:r>
              <a:rPr lang="en-US" altLang="ja-JP" smtClean="0">
                <a:solidFill>
                  <a:schemeClr val="bg1"/>
                </a:solidFill>
                <a:latin typeface="Consolas" pitchFamily="49" charset="0"/>
              </a:rPr>
              <a:t>HTTP/1.1 200 OK</a:t>
            </a:r>
          </a:p>
          <a:p>
            <a:r>
              <a:rPr lang="en-US" altLang="ja-JP" smtClean="0">
                <a:solidFill>
                  <a:schemeClr val="bg1"/>
                </a:solidFill>
                <a:latin typeface="Consolas" pitchFamily="49" charset="0"/>
              </a:rPr>
              <a:t>Date: Tue, 28 Feb 2013 12:34:56 GMT</a:t>
            </a:r>
          </a:p>
          <a:p>
            <a:r>
              <a:rPr lang="en-US" altLang="ja-JP" smtClean="0">
                <a:solidFill>
                  <a:srgbClr val="FF7D7D"/>
                </a:solidFill>
                <a:latin typeface="Consolas" pitchFamily="49" charset="0"/>
              </a:rPr>
              <a:t>Access-Control-Allow-Origin: http://example.jp</a:t>
            </a:r>
          </a:p>
          <a:p>
            <a:r>
              <a:rPr lang="en-US" altLang="ja-JP" smtClean="0">
                <a:solidFill>
                  <a:schemeClr val="bg1"/>
                </a:solidFill>
                <a:latin typeface="Consolas" pitchFamily="49" charset="0"/>
              </a:rPr>
              <a:t>Content-Type: text/html; charset=utf-8</a:t>
            </a:r>
          </a:p>
          <a:p>
            <a:r>
              <a:rPr lang="en-US" altLang="ja-JP" smtClean="0">
                <a:solidFill>
                  <a:schemeClr val="bg1"/>
                </a:solidFill>
                <a:latin typeface="Consolas" pitchFamily="49" charset="0"/>
              </a:rPr>
              <a:t>...</a:t>
            </a:r>
            <a:endParaRPr lang="en-US" altLang="ja-JP" smtClean="0">
              <a:solidFill>
                <a:srgbClr val="FF7D7D"/>
              </a:solidFill>
              <a:latin typeface="Consolas" pitchFamily="49" charset="0"/>
            </a:endParaRPr>
          </a:p>
        </p:txBody>
      </p:sp>
    </p:spTree>
    <p:extLst>
      <p:ext uri="{BB962C8B-B14F-4D97-AF65-F5344CB8AC3E}">
        <p14:creationId xmlns:p14="http://schemas.microsoft.com/office/powerpoint/2010/main" val="3678188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mtClean="0"/>
              <a:t>XHR with CORS</a:t>
            </a:r>
            <a:endParaRPr kumimoji="1" lang="ja-JP" altLang="en-US"/>
          </a:p>
        </p:txBody>
      </p:sp>
      <p:sp>
        <p:nvSpPr>
          <p:cNvPr id="4" name="テキスト ボックス 3"/>
          <p:cNvSpPr txBox="1"/>
          <p:nvPr/>
        </p:nvSpPr>
        <p:spPr>
          <a:xfrm>
            <a:off x="971600" y="1377349"/>
            <a:ext cx="7200800" cy="1754326"/>
          </a:xfrm>
          <a:prstGeom prst="rect">
            <a:avLst/>
          </a:prstGeom>
          <a:solidFill>
            <a:srgbClr val="101540"/>
          </a:solidFill>
        </p:spPr>
        <p:txBody>
          <a:bodyPr wrap="square" rtlCol="0">
            <a:spAutoFit/>
          </a:bodyPr>
          <a:lstStyle/>
          <a:p>
            <a:r>
              <a:rPr lang="en-US" altLang="ja-JP" smtClean="0">
                <a:solidFill>
                  <a:srgbClr val="92D050"/>
                </a:solidFill>
                <a:latin typeface="Consolas" pitchFamily="49" charset="0"/>
              </a:rPr>
              <a:t>// http://base.example.jp/</a:t>
            </a:r>
          </a:p>
          <a:p>
            <a:r>
              <a:rPr lang="en-US" altLang="ja-JP" smtClean="0">
                <a:solidFill>
                  <a:schemeClr val="bg1"/>
                </a:solidFill>
                <a:latin typeface="Consolas" pitchFamily="49" charset="0"/>
              </a:rPr>
              <a:t>var xhr = new </a:t>
            </a:r>
            <a:r>
              <a:rPr lang="en-US" altLang="ja-JP" smtClean="0">
                <a:solidFill>
                  <a:srgbClr val="FF7D7D"/>
                </a:solidFill>
                <a:latin typeface="Consolas" pitchFamily="49" charset="0"/>
              </a:rPr>
              <a:t>XMLHttpRequest</a:t>
            </a:r>
            <a:r>
              <a:rPr lang="en-US" altLang="ja-JP" smtClean="0">
                <a:solidFill>
                  <a:schemeClr val="bg1"/>
                </a:solidFill>
                <a:latin typeface="Consolas" pitchFamily="49" charset="0"/>
              </a:rPr>
              <a:t>();</a:t>
            </a:r>
          </a:p>
          <a:p>
            <a:r>
              <a:rPr lang="en-US" altLang="ja-JP" smtClean="0">
                <a:solidFill>
                  <a:schemeClr val="bg1"/>
                </a:solidFill>
                <a:latin typeface="Consolas" pitchFamily="49" charset="0"/>
              </a:rPr>
              <a:t>xhr.open( "GET", </a:t>
            </a:r>
            <a:r>
              <a:rPr lang="en-US" altLang="ja-JP" smtClean="0">
                <a:solidFill>
                  <a:srgbClr val="FFFF00"/>
                </a:solidFill>
                <a:latin typeface="Consolas" pitchFamily="49" charset="0"/>
              </a:rPr>
              <a:t>"http://another.example.jp/"</a:t>
            </a:r>
            <a:r>
              <a:rPr lang="en-US" altLang="ja-JP" smtClean="0">
                <a:solidFill>
                  <a:schemeClr val="bg1"/>
                </a:solidFill>
                <a:latin typeface="Consolas" pitchFamily="49" charset="0"/>
              </a:rPr>
              <a:t>, true );</a:t>
            </a:r>
          </a:p>
          <a:p>
            <a:r>
              <a:rPr lang="en-US" altLang="ja-JP" smtClean="0">
                <a:solidFill>
                  <a:srgbClr val="FF7D7D"/>
                </a:solidFill>
                <a:latin typeface="Consolas" pitchFamily="49" charset="0"/>
              </a:rPr>
              <a:t>xhr.withCredentials = true;</a:t>
            </a:r>
          </a:p>
          <a:p>
            <a:r>
              <a:rPr lang="en-US" altLang="ja-JP" smtClean="0">
                <a:solidFill>
                  <a:schemeClr val="bg1"/>
                </a:solidFill>
                <a:latin typeface="Consolas" pitchFamily="49" charset="0"/>
              </a:rPr>
              <a:t>xhr.onreadystatechange = function(){ ... };</a:t>
            </a:r>
          </a:p>
          <a:p>
            <a:r>
              <a:rPr lang="en-US" altLang="ja-JP" smtClean="0">
                <a:solidFill>
                  <a:schemeClr val="bg1"/>
                </a:solidFill>
                <a:latin typeface="Consolas" pitchFamily="49" charset="0"/>
              </a:rPr>
              <a:t>xhr.send( null );</a:t>
            </a:r>
          </a:p>
        </p:txBody>
      </p:sp>
      <p:sp>
        <p:nvSpPr>
          <p:cNvPr id="5" name="テキスト ボックス 4"/>
          <p:cNvSpPr txBox="1"/>
          <p:nvPr/>
        </p:nvSpPr>
        <p:spPr>
          <a:xfrm>
            <a:off x="971600" y="3177549"/>
            <a:ext cx="7200800" cy="1477328"/>
          </a:xfrm>
          <a:prstGeom prst="rect">
            <a:avLst/>
          </a:prstGeom>
          <a:solidFill>
            <a:srgbClr val="101540"/>
          </a:solidFill>
        </p:spPr>
        <p:txBody>
          <a:bodyPr wrap="square" rtlCol="0">
            <a:spAutoFit/>
          </a:bodyPr>
          <a:lstStyle/>
          <a:p>
            <a:r>
              <a:rPr lang="en-US" altLang="ja-JP" dirty="0" smtClean="0">
                <a:solidFill>
                  <a:schemeClr val="bg1"/>
                </a:solidFill>
                <a:latin typeface="Consolas" pitchFamily="49" charset="0"/>
              </a:rPr>
              <a:t>GET / HTTP/1.1</a:t>
            </a:r>
          </a:p>
          <a:p>
            <a:r>
              <a:rPr lang="en-US" altLang="ja-JP" dirty="0" smtClean="0">
                <a:solidFill>
                  <a:schemeClr val="bg1"/>
                </a:solidFill>
                <a:latin typeface="Consolas" pitchFamily="49" charset="0"/>
              </a:rPr>
              <a:t>Host: another.example.jp</a:t>
            </a:r>
          </a:p>
          <a:p>
            <a:r>
              <a:rPr lang="en-US" altLang="ja-JP" dirty="0" smtClean="0">
                <a:solidFill>
                  <a:schemeClr val="bg1"/>
                </a:solidFill>
                <a:latin typeface="Consolas" pitchFamily="49" charset="0"/>
              </a:rPr>
              <a:t>User-Agent: Mozilla/5.0 (Windows NT 6.1)...</a:t>
            </a:r>
          </a:p>
          <a:p>
            <a:r>
              <a:rPr lang="en-US" altLang="ja-JP" dirty="0" smtClean="0">
                <a:solidFill>
                  <a:srgbClr val="FF7D7D"/>
                </a:solidFill>
                <a:latin typeface="Consolas" pitchFamily="49" charset="0"/>
              </a:rPr>
              <a:t>Cookie: </a:t>
            </a:r>
            <a:r>
              <a:rPr lang="en-US" altLang="ja-JP" dirty="0" err="1" smtClean="0">
                <a:solidFill>
                  <a:srgbClr val="FF7D7D"/>
                </a:solidFill>
                <a:latin typeface="Consolas" pitchFamily="49" charset="0"/>
              </a:rPr>
              <a:t>sessionid</a:t>
            </a:r>
            <a:r>
              <a:rPr lang="en-US" altLang="ja-JP" dirty="0" smtClean="0">
                <a:solidFill>
                  <a:srgbClr val="FF7D7D"/>
                </a:solidFill>
                <a:latin typeface="Consolas" pitchFamily="49" charset="0"/>
              </a:rPr>
              <a:t>=135A2387BC12EE0F</a:t>
            </a:r>
            <a:r>
              <a:rPr lang="en-US" altLang="ja-JP" dirty="0" smtClean="0">
                <a:solidFill>
                  <a:schemeClr val="bg1"/>
                </a:solidFill>
                <a:latin typeface="Consolas" pitchFamily="49" charset="0"/>
              </a:rPr>
              <a:t> </a:t>
            </a:r>
          </a:p>
          <a:p>
            <a:r>
              <a:rPr lang="en-US" altLang="ja-JP" dirty="0" smtClean="0">
                <a:solidFill>
                  <a:srgbClr val="FF7D7D"/>
                </a:solidFill>
                <a:latin typeface="Consolas" pitchFamily="49" charset="0"/>
              </a:rPr>
              <a:t>Origin: http://base.example.jp</a:t>
            </a:r>
          </a:p>
        </p:txBody>
      </p:sp>
      <p:sp>
        <p:nvSpPr>
          <p:cNvPr id="7" name="テキスト ボックス 6"/>
          <p:cNvSpPr txBox="1"/>
          <p:nvPr/>
        </p:nvSpPr>
        <p:spPr>
          <a:xfrm>
            <a:off x="971600" y="4687976"/>
            <a:ext cx="7200800" cy="1477328"/>
          </a:xfrm>
          <a:prstGeom prst="rect">
            <a:avLst/>
          </a:prstGeom>
          <a:solidFill>
            <a:srgbClr val="101540"/>
          </a:solidFill>
        </p:spPr>
        <p:txBody>
          <a:bodyPr wrap="square" rtlCol="0">
            <a:spAutoFit/>
          </a:bodyPr>
          <a:lstStyle/>
          <a:p>
            <a:r>
              <a:rPr lang="en-US" altLang="ja-JP" smtClean="0">
                <a:solidFill>
                  <a:schemeClr val="bg1"/>
                </a:solidFill>
                <a:latin typeface="Consolas" pitchFamily="49" charset="0"/>
              </a:rPr>
              <a:t>HTTP/1.1 200 OK</a:t>
            </a:r>
          </a:p>
          <a:p>
            <a:r>
              <a:rPr lang="en-US" altLang="ja-JP" smtClean="0">
                <a:solidFill>
                  <a:schemeClr val="bg1"/>
                </a:solidFill>
                <a:latin typeface="Consolas" pitchFamily="49" charset="0"/>
              </a:rPr>
              <a:t>Date: Tue, 28 Feb 2013 12:34:56 GMT</a:t>
            </a:r>
          </a:p>
          <a:p>
            <a:r>
              <a:rPr lang="en-US" altLang="ja-JP" smtClean="0">
                <a:solidFill>
                  <a:srgbClr val="FF7D7D"/>
                </a:solidFill>
                <a:latin typeface="Consolas" pitchFamily="49" charset="0"/>
              </a:rPr>
              <a:t>Access-Control-Allow-Origin: http://example.jp</a:t>
            </a:r>
          </a:p>
          <a:p>
            <a:r>
              <a:rPr lang="en-US" altLang="ja-JP" smtClean="0">
                <a:solidFill>
                  <a:schemeClr val="bg1"/>
                </a:solidFill>
                <a:latin typeface="Consolas" pitchFamily="49" charset="0"/>
              </a:rPr>
              <a:t>Content-Type: text/html; charset=utf-8</a:t>
            </a:r>
          </a:p>
          <a:p>
            <a:r>
              <a:rPr lang="en-US" altLang="ja-JP" smtClean="0">
                <a:solidFill>
                  <a:schemeClr val="bg1"/>
                </a:solidFill>
                <a:latin typeface="Consolas" pitchFamily="49" charset="0"/>
              </a:rPr>
              <a:t>...</a:t>
            </a:r>
            <a:endParaRPr lang="en-US" altLang="ja-JP" smtClean="0">
              <a:solidFill>
                <a:srgbClr val="FF7D7D"/>
              </a:solidFill>
              <a:latin typeface="Consolas" pitchFamily="49" charset="0"/>
            </a:endParaRPr>
          </a:p>
        </p:txBody>
      </p:sp>
    </p:spTree>
    <p:extLst>
      <p:ext uri="{BB962C8B-B14F-4D97-AF65-F5344CB8AC3E}">
        <p14:creationId xmlns:p14="http://schemas.microsoft.com/office/powerpoint/2010/main" val="914821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mtClean="0"/>
              <a:t>&lt;img&gt;,&lt;script&gt;,CSS with CORS</a:t>
            </a:r>
            <a:endParaRPr kumimoji="1" lang="ja-JP" altLang="en-US"/>
          </a:p>
        </p:txBody>
      </p:sp>
      <p:sp>
        <p:nvSpPr>
          <p:cNvPr id="4" name="テキスト ボックス 3"/>
          <p:cNvSpPr txBox="1"/>
          <p:nvPr/>
        </p:nvSpPr>
        <p:spPr>
          <a:xfrm>
            <a:off x="971600" y="1377349"/>
            <a:ext cx="7200800" cy="923330"/>
          </a:xfrm>
          <a:prstGeom prst="rect">
            <a:avLst/>
          </a:prstGeom>
          <a:solidFill>
            <a:srgbClr val="101540"/>
          </a:solidFill>
        </p:spPr>
        <p:txBody>
          <a:bodyPr wrap="square" rtlCol="0">
            <a:spAutoFit/>
          </a:bodyPr>
          <a:lstStyle/>
          <a:p>
            <a:r>
              <a:rPr lang="en-US" altLang="ja-JP" dirty="0" smtClean="0">
                <a:solidFill>
                  <a:srgbClr val="92D050"/>
                </a:solidFill>
                <a:latin typeface="Consolas" pitchFamily="49" charset="0"/>
              </a:rPr>
              <a:t>// http://base.example.jp/</a:t>
            </a:r>
          </a:p>
          <a:p>
            <a:r>
              <a:rPr lang="en-US" altLang="ja-JP" dirty="0" smtClean="0">
                <a:solidFill>
                  <a:schemeClr val="bg1"/>
                </a:solidFill>
                <a:latin typeface="Consolas" pitchFamily="49" charset="0"/>
              </a:rPr>
              <a:t>&lt;</a:t>
            </a:r>
            <a:r>
              <a:rPr lang="en-US" altLang="ja-JP" dirty="0" err="1" smtClean="0">
                <a:solidFill>
                  <a:schemeClr val="bg1"/>
                </a:solidFill>
                <a:latin typeface="Consolas" pitchFamily="49" charset="0"/>
              </a:rPr>
              <a:t>img</a:t>
            </a:r>
            <a:r>
              <a:rPr lang="en-US" altLang="ja-JP" dirty="0" smtClean="0">
                <a:solidFill>
                  <a:schemeClr val="bg1"/>
                </a:solidFill>
                <a:latin typeface="Consolas" pitchFamily="49" charset="0"/>
              </a:rPr>
              <a:t> </a:t>
            </a:r>
            <a:r>
              <a:rPr lang="en-US" altLang="ja-JP" dirty="0" err="1" smtClean="0">
                <a:solidFill>
                  <a:schemeClr val="bg1"/>
                </a:solidFill>
                <a:latin typeface="Consolas" pitchFamily="49" charset="0"/>
              </a:rPr>
              <a:t>src</a:t>
            </a:r>
            <a:r>
              <a:rPr lang="en-US" altLang="ja-JP" dirty="0" smtClean="0">
                <a:solidFill>
                  <a:schemeClr val="bg1"/>
                </a:solidFill>
                <a:latin typeface="Consolas" pitchFamily="49" charset="0"/>
              </a:rPr>
              <a:t>="</a:t>
            </a:r>
            <a:r>
              <a:rPr lang="en-US" altLang="ja-JP" dirty="0" smtClean="0">
                <a:solidFill>
                  <a:srgbClr val="FFFF00"/>
                </a:solidFill>
                <a:latin typeface="Consolas" pitchFamily="49" charset="0"/>
              </a:rPr>
              <a:t>http://another.example.jp/takahiro.jpg</a:t>
            </a:r>
            <a:r>
              <a:rPr lang="en-US" altLang="ja-JP" dirty="0" smtClean="0">
                <a:solidFill>
                  <a:schemeClr val="bg1"/>
                </a:solidFill>
                <a:latin typeface="Consolas" pitchFamily="49" charset="0"/>
              </a:rPr>
              <a:t>"</a:t>
            </a:r>
          </a:p>
          <a:p>
            <a:r>
              <a:rPr lang="en-US" altLang="ja-JP" dirty="0" smtClean="0">
                <a:solidFill>
                  <a:schemeClr val="bg1"/>
                </a:solidFill>
                <a:latin typeface="Consolas" pitchFamily="49" charset="0"/>
              </a:rPr>
              <a:t>    </a:t>
            </a:r>
            <a:r>
              <a:rPr lang="en-US" altLang="ja-JP" dirty="0" err="1" smtClean="0">
                <a:solidFill>
                  <a:srgbClr val="FF7D7D"/>
                </a:solidFill>
                <a:latin typeface="Consolas" pitchFamily="49" charset="0"/>
              </a:rPr>
              <a:t>crossorigin</a:t>
            </a:r>
            <a:r>
              <a:rPr lang="en-US" altLang="ja-JP" dirty="0" smtClean="0">
                <a:solidFill>
                  <a:srgbClr val="FF7D7D"/>
                </a:solidFill>
                <a:latin typeface="Consolas" pitchFamily="49" charset="0"/>
              </a:rPr>
              <a:t>="anonymous"</a:t>
            </a:r>
            <a:r>
              <a:rPr lang="en-US" altLang="ja-JP" dirty="0" smtClean="0">
                <a:solidFill>
                  <a:schemeClr val="bg1"/>
                </a:solidFill>
                <a:latin typeface="Consolas" pitchFamily="49" charset="0"/>
              </a:rPr>
              <a:t>&gt;</a:t>
            </a:r>
          </a:p>
        </p:txBody>
      </p:sp>
      <p:sp>
        <p:nvSpPr>
          <p:cNvPr id="5" name="テキスト ボックス 4"/>
          <p:cNvSpPr txBox="1"/>
          <p:nvPr/>
        </p:nvSpPr>
        <p:spPr>
          <a:xfrm>
            <a:off x="971600" y="2420888"/>
            <a:ext cx="7200800" cy="1200329"/>
          </a:xfrm>
          <a:prstGeom prst="rect">
            <a:avLst/>
          </a:prstGeom>
          <a:solidFill>
            <a:srgbClr val="101540"/>
          </a:solidFill>
        </p:spPr>
        <p:txBody>
          <a:bodyPr wrap="square" rtlCol="0">
            <a:spAutoFit/>
          </a:bodyPr>
          <a:lstStyle/>
          <a:p>
            <a:r>
              <a:rPr lang="en-US" altLang="ja-JP" dirty="0" smtClean="0">
                <a:solidFill>
                  <a:schemeClr val="bg1"/>
                </a:solidFill>
                <a:latin typeface="Consolas" pitchFamily="49" charset="0"/>
              </a:rPr>
              <a:t>GET /takahiro.jpg HTTP/1.1</a:t>
            </a:r>
          </a:p>
          <a:p>
            <a:r>
              <a:rPr lang="en-US" altLang="ja-JP" dirty="0" smtClean="0">
                <a:solidFill>
                  <a:schemeClr val="bg1"/>
                </a:solidFill>
                <a:latin typeface="Consolas" pitchFamily="49" charset="0"/>
              </a:rPr>
              <a:t>Host: another.example.jp</a:t>
            </a:r>
          </a:p>
          <a:p>
            <a:r>
              <a:rPr lang="en-US" altLang="ja-JP" dirty="0" smtClean="0">
                <a:solidFill>
                  <a:schemeClr val="bg1"/>
                </a:solidFill>
                <a:latin typeface="Consolas" pitchFamily="49" charset="0"/>
              </a:rPr>
              <a:t>User-Agent: Mozilla/5.0 (Windows NT 6.1)...</a:t>
            </a:r>
          </a:p>
          <a:p>
            <a:r>
              <a:rPr lang="en-US" altLang="ja-JP" dirty="0" smtClean="0">
                <a:solidFill>
                  <a:srgbClr val="FF7D7D"/>
                </a:solidFill>
                <a:latin typeface="Consolas" pitchFamily="49" charset="0"/>
              </a:rPr>
              <a:t>Origin: http://base.example.jp</a:t>
            </a:r>
          </a:p>
        </p:txBody>
      </p:sp>
      <p:sp>
        <p:nvSpPr>
          <p:cNvPr id="7" name="テキスト ボックス 6"/>
          <p:cNvSpPr txBox="1"/>
          <p:nvPr/>
        </p:nvSpPr>
        <p:spPr>
          <a:xfrm>
            <a:off x="971600" y="3717032"/>
            <a:ext cx="7200800" cy="1477328"/>
          </a:xfrm>
          <a:prstGeom prst="rect">
            <a:avLst/>
          </a:prstGeom>
          <a:solidFill>
            <a:srgbClr val="101540"/>
          </a:solidFill>
        </p:spPr>
        <p:txBody>
          <a:bodyPr wrap="square" rtlCol="0">
            <a:spAutoFit/>
          </a:bodyPr>
          <a:lstStyle/>
          <a:p>
            <a:r>
              <a:rPr lang="en-US" altLang="ja-JP" dirty="0" smtClean="0">
                <a:solidFill>
                  <a:schemeClr val="bg1"/>
                </a:solidFill>
                <a:latin typeface="Consolas" pitchFamily="49" charset="0"/>
              </a:rPr>
              <a:t>HTTP/1.1 200 OK</a:t>
            </a:r>
          </a:p>
          <a:p>
            <a:r>
              <a:rPr lang="en-US" altLang="ja-JP" dirty="0" smtClean="0">
                <a:solidFill>
                  <a:schemeClr val="bg1"/>
                </a:solidFill>
                <a:latin typeface="Consolas" pitchFamily="49" charset="0"/>
              </a:rPr>
              <a:t>Date: Tue, 28 Feb 2013 12:34:56 GMT</a:t>
            </a:r>
          </a:p>
          <a:p>
            <a:r>
              <a:rPr lang="en-US" altLang="ja-JP" dirty="0" smtClean="0">
                <a:solidFill>
                  <a:srgbClr val="FF7D7D"/>
                </a:solidFill>
                <a:latin typeface="Consolas" pitchFamily="49" charset="0"/>
              </a:rPr>
              <a:t>Access-Control-Allow-Origin: http://example.jp</a:t>
            </a:r>
          </a:p>
          <a:p>
            <a:r>
              <a:rPr lang="en-US" altLang="ja-JP" dirty="0" smtClean="0">
                <a:solidFill>
                  <a:schemeClr val="bg1"/>
                </a:solidFill>
                <a:latin typeface="Consolas" pitchFamily="49" charset="0"/>
              </a:rPr>
              <a:t>Content-Type: image/jpeg</a:t>
            </a:r>
          </a:p>
          <a:p>
            <a:r>
              <a:rPr lang="en-US" altLang="ja-JP" dirty="0" smtClean="0">
                <a:solidFill>
                  <a:schemeClr val="bg1"/>
                </a:solidFill>
                <a:latin typeface="Consolas" pitchFamily="49" charset="0"/>
              </a:rPr>
              <a:t>...</a:t>
            </a:r>
            <a:endParaRPr lang="en-US" altLang="ja-JP" dirty="0" smtClean="0">
              <a:solidFill>
                <a:srgbClr val="FF7D7D"/>
              </a:solidFill>
              <a:latin typeface="Consolas" pitchFamily="49" charset="0"/>
            </a:endParaRPr>
          </a:p>
        </p:txBody>
      </p:sp>
      <p:sp>
        <p:nvSpPr>
          <p:cNvPr id="6" name="テキスト ボックス 5"/>
          <p:cNvSpPr txBox="1"/>
          <p:nvPr/>
        </p:nvSpPr>
        <p:spPr>
          <a:xfrm>
            <a:off x="2411760" y="5301208"/>
            <a:ext cx="5760640" cy="830997"/>
          </a:xfrm>
          <a:prstGeom prst="rect">
            <a:avLst/>
          </a:prstGeom>
          <a:noFill/>
        </p:spPr>
        <p:txBody>
          <a:bodyPr wrap="square" rtlCol="0">
            <a:spAutoFit/>
          </a:bodyPr>
          <a:lstStyle/>
          <a:p>
            <a:pPr algn="r"/>
            <a:r>
              <a:rPr kumimoji="1" lang="en-US" altLang="ja-JP" sz="2400" b="1" dirty="0" smtClean="0">
                <a:latin typeface="メイリオ" pitchFamily="50" charset="-128"/>
                <a:ea typeface="メイリオ" pitchFamily="50" charset="-128"/>
              </a:rPr>
              <a:t>Origin</a:t>
            </a:r>
            <a:r>
              <a:rPr kumimoji="1" lang="ja-JP" altLang="en-US" sz="2400" b="1" dirty="0" smtClean="0">
                <a:latin typeface="メイリオ" pitchFamily="50" charset="-128"/>
                <a:ea typeface="メイリオ" pitchFamily="50" charset="-128"/>
              </a:rPr>
              <a:t>がつき、</a:t>
            </a:r>
            <a:r>
              <a:rPr kumimoji="1" lang="en-US" altLang="ja-JP" sz="2400" b="1" dirty="0" smtClean="0">
                <a:latin typeface="メイリオ" pitchFamily="50" charset="-128"/>
                <a:ea typeface="メイリオ" pitchFamily="50" charset="-128"/>
              </a:rPr>
              <a:t>Cookie</a:t>
            </a:r>
            <a:r>
              <a:rPr kumimoji="1" lang="ja-JP" altLang="en-US" sz="2400" b="1" dirty="0" smtClean="0">
                <a:latin typeface="メイリオ" pitchFamily="50" charset="-128"/>
                <a:ea typeface="メイリオ" pitchFamily="50" charset="-128"/>
              </a:rPr>
              <a:t>は送信されない</a:t>
            </a:r>
            <a:endParaRPr kumimoji="1" lang="en-US" altLang="ja-JP" sz="2400" b="1" dirty="0" smtClean="0">
              <a:latin typeface="メイリオ" pitchFamily="50" charset="-128"/>
              <a:ea typeface="メイリオ" pitchFamily="50" charset="-128"/>
            </a:endParaRPr>
          </a:p>
          <a:p>
            <a:pPr algn="r"/>
            <a:r>
              <a:rPr lang="en-US" altLang="ja-JP" sz="2400" b="1" dirty="0" smtClean="0">
                <a:latin typeface="メイリオ" pitchFamily="50" charset="-128"/>
                <a:ea typeface="メイリオ" pitchFamily="50" charset="-128"/>
              </a:rPr>
              <a:t>Canvas</a:t>
            </a:r>
            <a:r>
              <a:rPr lang="ja-JP" altLang="en-US" sz="2400" b="1" dirty="0" smtClean="0">
                <a:latin typeface="メイリオ" pitchFamily="50" charset="-128"/>
                <a:ea typeface="メイリオ" pitchFamily="50" charset="-128"/>
              </a:rPr>
              <a:t>経由で読み取り可能になる</a:t>
            </a:r>
            <a:endParaRPr kumimoji="1" lang="ja-JP" altLang="en-US" sz="2400" b="1" dirty="0">
              <a:latin typeface="メイリオ" pitchFamily="50" charset="-128"/>
              <a:ea typeface="メイリオ" pitchFamily="50" charset="-128"/>
            </a:endParaRPr>
          </a:p>
        </p:txBody>
      </p:sp>
    </p:spTree>
    <p:extLst>
      <p:ext uri="{BB962C8B-B14F-4D97-AF65-F5344CB8AC3E}">
        <p14:creationId xmlns:p14="http://schemas.microsoft.com/office/powerpoint/2010/main" val="4040722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mtClean="0"/>
              <a:t>&lt;img&gt;,&lt;script&gt;,CSS with CORS</a:t>
            </a:r>
            <a:endParaRPr kumimoji="1" lang="ja-JP" altLang="en-US"/>
          </a:p>
        </p:txBody>
      </p:sp>
      <p:sp>
        <p:nvSpPr>
          <p:cNvPr id="4" name="テキスト ボックス 3"/>
          <p:cNvSpPr txBox="1"/>
          <p:nvPr/>
        </p:nvSpPr>
        <p:spPr>
          <a:xfrm>
            <a:off x="971600" y="1377349"/>
            <a:ext cx="7200800" cy="923330"/>
          </a:xfrm>
          <a:prstGeom prst="rect">
            <a:avLst/>
          </a:prstGeom>
          <a:solidFill>
            <a:srgbClr val="101540"/>
          </a:solidFill>
        </p:spPr>
        <p:txBody>
          <a:bodyPr wrap="square" rtlCol="0">
            <a:spAutoFit/>
          </a:bodyPr>
          <a:lstStyle/>
          <a:p>
            <a:r>
              <a:rPr lang="en-US" altLang="ja-JP" dirty="0" smtClean="0">
                <a:solidFill>
                  <a:srgbClr val="92D050"/>
                </a:solidFill>
                <a:latin typeface="Consolas" pitchFamily="49" charset="0"/>
              </a:rPr>
              <a:t>// http://base.example.jp/</a:t>
            </a:r>
          </a:p>
          <a:p>
            <a:r>
              <a:rPr lang="en-US" altLang="ja-JP" dirty="0" smtClean="0">
                <a:solidFill>
                  <a:schemeClr val="bg1"/>
                </a:solidFill>
                <a:latin typeface="Consolas" pitchFamily="49" charset="0"/>
              </a:rPr>
              <a:t>&lt;</a:t>
            </a:r>
            <a:r>
              <a:rPr lang="en-US" altLang="ja-JP" dirty="0" err="1" smtClean="0">
                <a:solidFill>
                  <a:schemeClr val="bg1"/>
                </a:solidFill>
                <a:latin typeface="Consolas" pitchFamily="49" charset="0"/>
              </a:rPr>
              <a:t>img</a:t>
            </a:r>
            <a:r>
              <a:rPr lang="en-US" altLang="ja-JP" dirty="0" smtClean="0">
                <a:solidFill>
                  <a:schemeClr val="bg1"/>
                </a:solidFill>
                <a:latin typeface="Consolas" pitchFamily="49" charset="0"/>
              </a:rPr>
              <a:t> </a:t>
            </a:r>
            <a:r>
              <a:rPr lang="en-US" altLang="ja-JP" dirty="0" err="1" smtClean="0">
                <a:solidFill>
                  <a:schemeClr val="bg1"/>
                </a:solidFill>
                <a:latin typeface="Consolas" pitchFamily="49" charset="0"/>
              </a:rPr>
              <a:t>src</a:t>
            </a:r>
            <a:r>
              <a:rPr lang="en-US" altLang="ja-JP" dirty="0" smtClean="0">
                <a:solidFill>
                  <a:schemeClr val="bg1"/>
                </a:solidFill>
                <a:latin typeface="Consolas" pitchFamily="49" charset="0"/>
              </a:rPr>
              <a:t>="</a:t>
            </a:r>
            <a:r>
              <a:rPr lang="en-US" altLang="ja-JP" dirty="0" smtClean="0">
                <a:solidFill>
                  <a:srgbClr val="FFFF00"/>
                </a:solidFill>
                <a:latin typeface="Consolas" pitchFamily="49" charset="0"/>
              </a:rPr>
              <a:t>http://another.example.jp/takahiro.jpg</a:t>
            </a:r>
            <a:r>
              <a:rPr lang="en-US" altLang="ja-JP" dirty="0" smtClean="0">
                <a:solidFill>
                  <a:schemeClr val="bg1"/>
                </a:solidFill>
                <a:latin typeface="Consolas" pitchFamily="49" charset="0"/>
              </a:rPr>
              <a:t>"</a:t>
            </a:r>
          </a:p>
          <a:p>
            <a:r>
              <a:rPr lang="en-US" altLang="ja-JP" dirty="0" smtClean="0">
                <a:solidFill>
                  <a:schemeClr val="bg1"/>
                </a:solidFill>
                <a:latin typeface="Consolas" pitchFamily="49" charset="0"/>
              </a:rPr>
              <a:t>    </a:t>
            </a:r>
            <a:r>
              <a:rPr lang="en-US" altLang="ja-JP" dirty="0" err="1" smtClean="0">
                <a:solidFill>
                  <a:srgbClr val="FF7D7D"/>
                </a:solidFill>
                <a:latin typeface="Consolas" pitchFamily="49" charset="0"/>
              </a:rPr>
              <a:t>crossorigin</a:t>
            </a:r>
            <a:r>
              <a:rPr lang="en-US" altLang="ja-JP" dirty="0" smtClean="0">
                <a:solidFill>
                  <a:srgbClr val="FF7D7D"/>
                </a:solidFill>
                <a:latin typeface="Consolas" pitchFamily="49" charset="0"/>
              </a:rPr>
              <a:t>="use-credentials"</a:t>
            </a:r>
            <a:r>
              <a:rPr lang="en-US" altLang="ja-JP" dirty="0" smtClean="0">
                <a:solidFill>
                  <a:schemeClr val="bg1"/>
                </a:solidFill>
                <a:latin typeface="Consolas" pitchFamily="49" charset="0"/>
              </a:rPr>
              <a:t>&gt;</a:t>
            </a:r>
          </a:p>
        </p:txBody>
      </p:sp>
      <p:sp>
        <p:nvSpPr>
          <p:cNvPr id="5" name="テキスト ボックス 4"/>
          <p:cNvSpPr txBox="1"/>
          <p:nvPr/>
        </p:nvSpPr>
        <p:spPr>
          <a:xfrm>
            <a:off x="971600" y="2420888"/>
            <a:ext cx="7200800" cy="1477328"/>
          </a:xfrm>
          <a:prstGeom prst="rect">
            <a:avLst/>
          </a:prstGeom>
          <a:solidFill>
            <a:srgbClr val="101540"/>
          </a:solidFill>
        </p:spPr>
        <p:txBody>
          <a:bodyPr wrap="square" rtlCol="0">
            <a:spAutoFit/>
          </a:bodyPr>
          <a:lstStyle/>
          <a:p>
            <a:r>
              <a:rPr lang="en-US" altLang="ja-JP" dirty="0" smtClean="0">
                <a:solidFill>
                  <a:schemeClr val="bg1"/>
                </a:solidFill>
                <a:latin typeface="Consolas" pitchFamily="49" charset="0"/>
              </a:rPr>
              <a:t>GET /takahiro.jpg HTTP/1.1</a:t>
            </a:r>
          </a:p>
          <a:p>
            <a:r>
              <a:rPr lang="en-US" altLang="ja-JP" dirty="0" smtClean="0">
                <a:solidFill>
                  <a:schemeClr val="bg1"/>
                </a:solidFill>
                <a:latin typeface="Consolas" pitchFamily="49" charset="0"/>
              </a:rPr>
              <a:t>Host: another.example.jp</a:t>
            </a:r>
          </a:p>
          <a:p>
            <a:r>
              <a:rPr lang="en-US" altLang="ja-JP" dirty="0" smtClean="0">
                <a:solidFill>
                  <a:schemeClr val="bg1"/>
                </a:solidFill>
                <a:latin typeface="Consolas" pitchFamily="49" charset="0"/>
              </a:rPr>
              <a:t>User-Agent: Mozilla/5.0 (Windows NT 6.1)...</a:t>
            </a:r>
          </a:p>
          <a:p>
            <a:r>
              <a:rPr lang="en-US" altLang="ja-JP" dirty="0" smtClean="0">
                <a:solidFill>
                  <a:srgbClr val="FF7D7D"/>
                </a:solidFill>
                <a:latin typeface="Consolas" pitchFamily="49" charset="0"/>
              </a:rPr>
              <a:t>Cookie: </a:t>
            </a:r>
            <a:r>
              <a:rPr lang="en-US" altLang="ja-JP" dirty="0" err="1" smtClean="0">
                <a:solidFill>
                  <a:srgbClr val="FF7D7D"/>
                </a:solidFill>
                <a:latin typeface="Consolas" pitchFamily="49" charset="0"/>
              </a:rPr>
              <a:t>sessionid</a:t>
            </a:r>
            <a:r>
              <a:rPr lang="en-US" altLang="ja-JP" dirty="0" smtClean="0">
                <a:solidFill>
                  <a:srgbClr val="FF7D7D"/>
                </a:solidFill>
                <a:latin typeface="Consolas" pitchFamily="49" charset="0"/>
              </a:rPr>
              <a:t>=135A2387BC12EE0F</a:t>
            </a:r>
            <a:r>
              <a:rPr lang="en-US" altLang="ja-JP" dirty="0" smtClean="0">
                <a:solidFill>
                  <a:schemeClr val="bg1"/>
                </a:solidFill>
                <a:latin typeface="Consolas" pitchFamily="49" charset="0"/>
              </a:rPr>
              <a:t> </a:t>
            </a:r>
          </a:p>
          <a:p>
            <a:r>
              <a:rPr lang="en-US" altLang="ja-JP" dirty="0" smtClean="0">
                <a:solidFill>
                  <a:srgbClr val="FF7D7D"/>
                </a:solidFill>
                <a:latin typeface="Consolas" pitchFamily="49" charset="0"/>
              </a:rPr>
              <a:t>Origin: http://base.example.jp</a:t>
            </a:r>
          </a:p>
        </p:txBody>
      </p:sp>
      <p:sp>
        <p:nvSpPr>
          <p:cNvPr id="7" name="テキスト ボックス 6"/>
          <p:cNvSpPr txBox="1"/>
          <p:nvPr/>
        </p:nvSpPr>
        <p:spPr>
          <a:xfrm>
            <a:off x="971600" y="4005064"/>
            <a:ext cx="7200800" cy="1477328"/>
          </a:xfrm>
          <a:prstGeom prst="rect">
            <a:avLst/>
          </a:prstGeom>
          <a:solidFill>
            <a:srgbClr val="101540"/>
          </a:solidFill>
        </p:spPr>
        <p:txBody>
          <a:bodyPr wrap="square" rtlCol="0">
            <a:spAutoFit/>
          </a:bodyPr>
          <a:lstStyle/>
          <a:p>
            <a:r>
              <a:rPr lang="en-US" altLang="ja-JP" dirty="0" smtClean="0">
                <a:solidFill>
                  <a:schemeClr val="bg1"/>
                </a:solidFill>
                <a:latin typeface="Consolas" pitchFamily="49" charset="0"/>
              </a:rPr>
              <a:t>HTTP/1.1 200 OK</a:t>
            </a:r>
          </a:p>
          <a:p>
            <a:r>
              <a:rPr lang="en-US" altLang="ja-JP" dirty="0" smtClean="0">
                <a:solidFill>
                  <a:schemeClr val="bg1"/>
                </a:solidFill>
                <a:latin typeface="Consolas" pitchFamily="49" charset="0"/>
              </a:rPr>
              <a:t>Date: Tue, 28 Feb 2013 12:34:56 GMT</a:t>
            </a:r>
          </a:p>
          <a:p>
            <a:r>
              <a:rPr lang="en-US" altLang="ja-JP" dirty="0" smtClean="0">
                <a:solidFill>
                  <a:srgbClr val="FF7D7D"/>
                </a:solidFill>
                <a:latin typeface="Consolas" pitchFamily="49" charset="0"/>
              </a:rPr>
              <a:t>Access-Control-Allow-Origin: http://example.jp</a:t>
            </a:r>
          </a:p>
          <a:p>
            <a:r>
              <a:rPr lang="en-US" altLang="ja-JP" dirty="0" smtClean="0">
                <a:solidFill>
                  <a:schemeClr val="bg1"/>
                </a:solidFill>
                <a:latin typeface="Consolas" pitchFamily="49" charset="0"/>
              </a:rPr>
              <a:t>Content-Type: image/jpeg</a:t>
            </a:r>
          </a:p>
          <a:p>
            <a:r>
              <a:rPr lang="en-US" altLang="ja-JP" dirty="0" smtClean="0">
                <a:solidFill>
                  <a:schemeClr val="bg1"/>
                </a:solidFill>
                <a:latin typeface="Consolas" pitchFamily="49" charset="0"/>
              </a:rPr>
              <a:t>...</a:t>
            </a:r>
            <a:endParaRPr lang="en-US" altLang="ja-JP" dirty="0" smtClean="0">
              <a:solidFill>
                <a:srgbClr val="FF7D7D"/>
              </a:solidFill>
              <a:latin typeface="Consolas" pitchFamily="49" charset="0"/>
            </a:endParaRPr>
          </a:p>
        </p:txBody>
      </p:sp>
      <p:sp>
        <p:nvSpPr>
          <p:cNvPr id="6" name="テキスト ボックス 5"/>
          <p:cNvSpPr txBox="1"/>
          <p:nvPr/>
        </p:nvSpPr>
        <p:spPr>
          <a:xfrm>
            <a:off x="2411760" y="5589240"/>
            <a:ext cx="5760640" cy="461665"/>
          </a:xfrm>
          <a:prstGeom prst="rect">
            <a:avLst/>
          </a:prstGeom>
          <a:noFill/>
        </p:spPr>
        <p:txBody>
          <a:bodyPr wrap="square" rtlCol="0">
            <a:spAutoFit/>
          </a:bodyPr>
          <a:lstStyle/>
          <a:p>
            <a:pPr algn="r"/>
            <a:r>
              <a:rPr kumimoji="1" lang="en-US" altLang="ja-JP" sz="2400" b="1" smtClean="0">
                <a:latin typeface="メイリオ" pitchFamily="50" charset="-128"/>
                <a:ea typeface="メイリオ" pitchFamily="50" charset="-128"/>
              </a:rPr>
              <a:t>Canvas</a:t>
            </a:r>
            <a:r>
              <a:rPr kumimoji="1" lang="ja-JP" altLang="en-US" sz="2400" b="1" smtClean="0">
                <a:latin typeface="メイリオ" pitchFamily="50" charset="-128"/>
                <a:ea typeface="メイリオ" pitchFamily="50" charset="-128"/>
              </a:rPr>
              <a:t>経由で読み取り可能になる</a:t>
            </a:r>
            <a:endParaRPr kumimoji="1" lang="ja-JP" altLang="en-US" sz="2400" b="1">
              <a:latin typeface="メイリオ" pitchFamily="50" charset="-128"/>
              <a:ea typeface="メイリオ" pitchFamily="50" charset="-128"/>
            </a:endParaRPr>
          </a:p>
        </p:txBody>
      </p:sp>
    </p:spTree>
    <p:extLst>
      <p:ext uri="{BB962C8B-B14F-4D97-AF65-F5344CB8AC3E}">
        <p14:creationId xmlns:p14="http://schemas.microsoft.com/office/powerpoint/2010/main" val="1894727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mtClean="0"/>
              <a:t>Access-Control-Allow-Origin</a:t>
            </a:r>
            <a:endParaRPr kumimoji="1" lang="ja-JP" altLang="en-US"/>
          </a:p>
        </p:txBody>
      </p:sp>
      <p:sp>
        <p:nvSpPr>
          <p:cNvPr id="3" name="コンテンツ プレースホルダ 2"/>
          <p:cNvSpPr>
            <a:spLocks noGrp="1"/>
          </p:cNvSpPr>
          <p:nvPr>
            <p:ph idx="1"/>
          </p:nvPr>
        </p:nvSpPr>
        <p:spPr/>
        <p:txBody>
          <a:bodyPr/>
          <a:lstStyle/>
          <a:p>
            <a:r>
              <a:rPr kumimoji="1" lang="en-US" altLang="ja-JP" smtClean="0"/>
              <a:t>Access-Control-Allow-Origin: </a:t>
            </a:r>
            <a:r>
              <a:rPr kumimoji="1" lang="en-US" altLang="ja-JP" smtClean="0">
                <a:latin typeface="+mn-ea"/>
                <a:ea typeface="+mn-ea"/>
              </a:rPr>
              <a:t>*</a:t>
            </a:r>
          </a:p>
          <a:p>
            <a:pPr lvl="1"/>
            <a:r>
              <a:rPr lang="ja-JP" altLang="en-US" smtClean="0"/>
              <a:t>誰からでも読み取り可能</a:t>
            </a:r>
            <a:endParaRPr lang="en-US" altLang="ja-JP" smtClean="0"/>
          </a:p>
          <a:p>
            <a:pPr lvl="1"/>
            <a:endParaRPr lang="en-US" altLang="ja-JP" smtClean="0"/>
          </a:p>
          <a:p>
            <a:pPr lvl="1"/>
            <a:endParaRPr lang="en-US" altLang="ja-JP" smtClean="0"/>
          </a:p>
          <a:p>
            <a:pPr lvl="1"/>
            <a:endParaRPr lang="en-US" altLang="ja-JP" smtClean="0"/>
          </a:p>
          <a:p>
            <a:pPr lvl="1"/>
            <a:endParaRPr lang="en-US" altLang="ja-JP" smtClean="0"/>
          </a:p>
          <a:p>
            <a:pPr lvl="1"/>
            <a:r>
              <a:rPr lang="ja-JP" altLang="en-US" smtClean="0"/>
              <a:t>機密情報を含むコンテンツの場合、罠ページからも読み取られれてしまう！</a:t>
            </a:r>
            <a:endParaRPr lang="en-US" altLang="ja-JP" smtClean="0"/>
          </a:p>
          <a:p>
            <a:endParaRPr kumimoji="1" lang="ja-JP" altLang="en-US"/>
          </a:p>
        </p:txBody>
      </p:sp>
      <p:sp>
        <p:nvSpPr>
          <p:cNvPr id="4" name="テキスト ボックス 3"/>
          <p:cNvSpPr txBox="1"/>
          <p:nvPr/>
        </p:nvSpPr>
        <p:spPr>
          <a:xfrm>
            <a:off x="971600" y="2780928"/>
            <a:ext cx="7200800" cy="1631216"/>
          </a:xfrm>
          <a:prstGeom prst="rect">
            <a:avLst/>
          </a:prstGeom>
          <a:solidFill>
            <a:srgbClr val="101540"/>
          </a:solidFill>
        </p:spPr>
        <p:txBody>
          <a:bodyPr wrap="square" rtlCol="0">
            <a:spAutoFit/>
          </a:bodyPr>
          <a:lstStyle/>
          <a:p>
            <a:r>
              <a:rPr lang="en-US" altLang="ja-JP" sz="2000" dirty="0" smtClean="0">
                <a:solidFill>
                  <a:schemeClr val="bg1"/>
                </a:solidFill>
                <a:latin typeface="Consolas" pitchFamily="49" charset="0"/>
              </a:rPr>
              <a:t>HTTP/1.1 200 OK</a:t>
            </a:r>
          </a:p>
          <a:p>
            <a:r>
              <a:rPr lang="en-US" altLang="ja-JP" sz="2000" dirty="0" smtClean="0">
                <a:solidFill>
                  <a:schemeClr val="bg1"/>
                </a:solidFill>
                <a:latin typeface="Consolas" pitchFamily="49" charset="0"/>
              </a:rPr>
              <a:t>Date: Tue, 28 Feb 2013 12:34:56 GMT</a:t>
            </a:r>
          </a:p>
          <a:p>
            <a:r>
              <a:rPr lang="en-US" altLang="ja-JP" sz="2000" dirty="0" smtClean="0">
                <a:solidFill>
                  <a:srgbClr val="FF7D7D"/>
                </a:solidFill>
                <a:latin typeface="Consolas" pitchFamily="49" charset="0"/>
              </a:rPr>
              <a:t>Access-Control-Allow-Origin: *</a:t>
            </a:r>
          </a:p>
          <a:p>
            <a:r>
              <a:rPr lang="en-US" altLang="ja-JP" sz="2000" dirty="0" smtClean="0">
                <a:solidFill>
                  <a:schemeClr val="bg1"/>
                </a:solidFill>
                <a:latin typeface="Consolas" pitchFamily="49" charset="0"/>
              </a:rPr>
              <a:t>Content-Type: text/html</a:t>
            </a:r>
          </a:p>
          <a:p>
            <a:r>
              <a:rPr lang="en-US" altLang="ja-JP" sz="2000" dirty="0" smtClean="0">
                <a:solidFill>
                  <a:schemeClr val="bg1"/>
                </a:solidFill>
                <a:latin typeface="Consolas" pitchFamily="49" charset="0"/>
              </a:rPr>
              <a:t>...</a:t>
            </a:r>
            <a:endParaRPr lang="en-US" altLang="ja-JP" sz="2000" dirty="0" smtClean="0">
              <a:solidFill>
                <a:srgbClr val="FF7D7D"/>
              </a:solidFill>
              <a:latin typeface="Consolas" pitchFamily="49" charset="0"/>
            </a:endParaRPr>
          </a:p>
        </p:txBody>
      </p:sp>
    </p:spTree>
    <p:extLst>
      <p:ext uri="{BB962C8B-B14F-4D97-AF65-F5344CB8AC3E}">
        <p14:creationId xmlns:p14="http://schemas.microsoft.com/office/powerpoint/2010/main" val="18972736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692696"/>
          </a:xfrm>
        </p:spPr>
        <p:txBody>
          <a:bodyPr>
            <a:normAutofit fontScale="90000"/>
          </a:bodyPr>
          <a:lstStyle/>
          <a:p>
            <a:r>
              <a:rPr lang="ja-JP" altLang="en-US" dirty="0" smtClean="0"/>
              <a:t>ここまでのまとめ</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ja-JP" altLang="en-US" dirty="0" smtClean="0"/>
              <a:t>オリジン</a:t>
            </a:r>
            <a:endParaRPr lang="en-US" altLang="ja-JP" dirty="0"/>
          </a:p>
          <a:p>
            <a:pPr lvl="1"/>
            <a:r>
              <a:rPr lang="ja-JP" altLang="en-US" dirty="0" smtClean="0"/>
              <a:t>スキーム、ホスト、ポートの組み合わせ</a:t>
            </a:r>
            <a:endParaRPr lang="en-US" altLang="ja-JP" dirty="0" smtClean="0"/>
          </a:p>
          <a:p>
            <a:r>
              <a:rPr lang="en-US" altLang="ja-JP" dirty="0" smtClean="0"/>
              <a:t>SOP </a:t>
            </a:r>
            <a:r>
              <a:rPr lang="en-US" altLang="ja-JP" dirty="0"/>
              <a:t>– Same-Origin </a:t>
            </a:r>
            <a:r>
              <a:rPr lang="en-US" altLang="ja-JP" dirty="0" smtClean="0"/>
              <a:t>Policy</a:t>
            </a:r>
          </a:p>
          <a:p>
            <a:pPr lvl="1"/>
            <a:r>
              <a:rPr lang="ja-JP" altLang="en-US" dirty="0" smtClean="0"/>
              <a:t>オリジン</a:t>
            </a:r>
            <a:r>
              <a:rPr lang="ja-JP" altLang="en-US" dirty="0"/>
              <a:t>を境界としてリソースの読み書きを保護する仕組みの総称</a:t>
            </a:r>
            <a:endParaRPr lang="en-US" altLang="ja-JP" dirty="0"/>
          </a:p>
          <a:p>
            <a:r>
              <a:rPr lang="en-US" altLang="ja-JP" dirty="0" smtClean="0"/>
              <a:t>CORS</a:t>
            </a:r>
            <a:r>
              <a:rPr lang="en-US" altLang="ja-JP" sz="2800" dirty="0" smtClean="0"/>
              <a:t> – Cross-Origin Resource Sharing</a:t>
            </a:r>
            <a:endParaRPr lang="en-US" altLang="ja-JP" dirty="0" smtClean="0"/>
          </a:p>
          <a:p>
            <a:pPr lvl="1"/>
            <a:r>
              <a:rPr lang="ja-JP" altLang="en-US" dirty="0" smtClean="0"/>
              <a:t>オリジンを超えてリソースを共有するためのルール</a:t>
            </a:r>
            <a:endParaRPr lang="en-US" altLang="ja-JP" dirty="0" smtClean="0"/>
          </a:p>
          <a:p>
            <a:r>
              <a:rPr lang="ja-JP" altLang="en-US" dirty="0" smtClean="0"/>
              <a:t>ブラウザを狙う攻撃は</a:t>
            </a:r>
            <a:r>
              <a:rPr lang="en-US" altLang="ja-JP" dirty="0" smtClean="0"/>
              <a:t>SOP</a:t>
            </a:r>
            <a:r>
              <a:rPr lang="ja-JP" altLang="en-US" dirty="0" smtClean="0"/>
              <a:t>回避の受動的攻撃</a:t>
            </a:r>
            <a:endParaRPr lang="en-US" altLang="ja-JP" dirty="0" smtClean="0"/>
          </a:p>
          <a:p>
            <a:endParaRPr lang="en-US" altLang="ja-JP" dirty="0" smtClean="0"/>
          </a:p>
        </p:txBody>
      </p:sp>
    </p:spTree>
    <p:extLst>
      <p:ext uri="{BB962C8B-B14F-4D97-AF65-F5344CB8AC3E}">
        <p14:creationId xmlns:p14="http://schemas.microsoft.com/office/powerpoint/2010/main" val="3925997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1524000" y="1556792"/>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p:cNvSpPr>
            <a:spLocks noGrp="1"/>
          </p:cNvSpPr>
          <p:nvPr>
            <p:ph type="title"/>
          </p:nvPr>
        </p:nvSpPr>
        <p:spPr/>
        <p:txBody>
          <a:bodyPr/>
          <a:lstStyle/>
          <a:p>
            <a:r>
              <a:rPr lang="en-US" altLang="ja-JP" dirty="0" smtClean="0">
                <a:effectLst>
                  <a:glow rad="228600">
                    <a:schemeClr val="tx1">
                      <a:alpha val="40000"/>
                    </a:schemeClr>
                  </a:glow>
                </a:effectLst>
              </a:rPr>
              <a:t>XSS with HTML5 elms</a:t>
            </a:r>
            <a:endParaRPr kumimoji="1" lang="ja-JP" altLang="en-US" dirty="0">
              <a:effectLst>
                <a:glow rad="228600">
                  <a:schemeClr val="tx1">
                    <a:alpha val="40000"/>
                  </a:schemeClr>
                </a:glow>
              </a:effectLst>
            </a:endParaRPr>
          </a:p>
        </p:txBody>
      </p:sp>
    </p:spTree>
    <p:extLst>
      <p:ext uri="{BB962C8B-B14F-4D97-AF65-F5344CB8AC3E}">
        <p14:creationId xmlns:p14="http://schemas.microsoft.com/office/powerpoint/2010/main" val="967186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HTML5</a:t>
            </a:r>
            <a:r>
              <a:rPr kumimoji="1" lang="ja-JP" altLang="en-US" dirty="0" smtClean="0"/>
              <a:t>の新要素による</a:t>
            </a:r>
            <a:r>
              <a:rPr kumimoji="1" lang="en-US" altLang="ja-JP" dirty="0" smtClean="0"/>
              <a:t>XSS</a:t>
            </a:r>
            <a:endParaRPr kumimoji="1" lang="ja-JP" altLang="en-US" dirty="0"/>
          </a:p>
        </p:txBody>
      </p:sp>
      <p:sp>
        <p:nvSpPr>
          <p:cNvPr id="3" name="コンテンツ プレースホルダ 2"/>
          <p:cNvSpPr>
            <a:spLocks noGrp="1"/>
          </p:cNvSpPr>
          <p:nvPr>
            <p:ph idx="1"/>
          </p:nvPr>
        </p:nvSpPr>
        <p:spPr/>
        <p:txBody>
          <a:bodyPr/>
          <a:lstStyle/>
          <a:p>
            <a:r>
              <a:rPr kumimoji="1" lang="ja-JP" altLang="en-US" smtClean="0"/>
              <a:t>これまでの</a:t>
            </a:r>
            <a:r>
              <a:rPr kumimoji="1" lang="ja-JP" altLang="en-US" u="sng" smtClean="0"/>
              <a:t>間違った</a:t>
            </a:r>
            <a:r>
              <a:rPr kumimoji="1" lang="en-US" altLang="ja-JP" smtClean="0"/>
              <a:t>XSS</a:t>
            </a:r>
            <a:r>
              <a:rPr kumimoji="1" lang="ja-JP" altLang="en-US" smtClean="0"/>
              <a:t>対策</a:t>
            </a:r>
            <a:endParaRPr kumimoji="1" lang="en-US" altLang="ja-JP" smtClean="0"/>
          </a:p>
          <a:p>
            <a:pPr lvl="1"/>
            <a:r>
              <a:rPr lang="ja-JP" altLang="en-US" smtClean="0"/>
              <a:t>危険そうな要素を検出</a:t>
            </a:r>
            <a:r>
              <a:rPr lang="en-US" altLang="ja-JP" smtClean="0"/>
              <a:t/>
            </a:r>
            <a:br>
              <a:rPr lang="en-US" altLang="ja-JP" smtClean="0"/>
            </a:br>
            <a:r>
              <a:rPr lang="en-US" altLang="ja-JP" smtClean="0">
                <a:latin typeface="Consolas" pitchFamily="49" charset="0"/>
              </a:rPr>
              <a:t>&lt;</a:t>
            </a:r>
            <a:r>
              <a:rPr lang="en-US" altLang="ja-JP" smtClean="0">
                <a:solidFill>
                  <a:srgbClr val="C00000"/>
                </a:solidFill>
                <a:latin typeface="Consolas" pitchFamily="49" charset="0"/>
              </a:rPr>
              <a:t>script</a:t>
            </a:r>
            <a:r>
              <a:rPr lang="en-US" altLang="ja-JP" smtClean="0">
                <a:latin typeface="Consolas" pitchFamily="49" charset="0"/>
              </a:rPr>
              <a:t>&gt; &lt;</a:t>
            </a:r>
            <a:r>
              <a:rPr lang="en-US" altLang="ja-JP" smtClean="0">
                <a:solidFill>
                  <a:srgbClr val="C00000"/>
                </a:solidFill>
                <a:latin typeface="Consolas" pitchFamily="49" charset="0"/>
              </a:rPr>
              <a:t>object</a:t>
            </a:r>
            <a:r>
              <a:rPr lang="en-US" altLang="ja-JP" smtClean="0">
                <a:latin typeface="Consolas" pitchFamily="49" charset="0"/>
              </a:rPr>
              <a:t>&gt; &lt;</a:t>
            </a:r>
            <a:r>
              <a:rPr lang="en-US" altLang="ja-JP" smtClean="0">
                <a:solidFill>
                  <a:srgbClr val="C00000"/>
                </a:solidFill>
                <a:latin typeface="Consolas" pitchFamily="49" charset="0"/>
              </a:rPr>
              <a:t>iframe</a:t>
            </a:r>
            <a:r>
              <a:rPr lang="en-US" altLang="ja-JP" smtClean="0">
                <a:latin typeface="Consolas" pitchFamily="49" charset="0"/>
              </a:rPr>
              <a:t>&gt;</a:t>
            </a:r>
          </a:p>
          <a:p>
            <a:pPr lvl="1"/>
            <a:r>
              <a:rPr lang="en-US" altLang="ja-JP" smtClean="0"/>
              <a:t>onXXX</a:t>
            </a:r>
            <a:r>
              <a:rPr lang="ja-JP" altLang="en-US" smtClean="0"/>
              <a:t>、</a:t>
            </a:r>
            <a:r>
              <a:rPr lang="en-US" altLang="ja-JP" smtClean="0"/>
              <a:t>href</a:t>
            </a:r>
            <a:r>
              <a:rPr lang="ja-JP" altLang="en-US" smtClean="0"/>
              <a:t>などの名称の属性を検出</a:t>
            </a:r>
            <a:r>
              <a:rPr lang="en-US" altLang="ja-JP" smtClean="0"/>
              <a:t/>
            </a:r>
            <a:br>
              <a:rPr lang="en-US" altLang="ja-JP" smtClean="0"/>
            </a:br>
            <a:r>
              <a:rPr lang="en-US" altLang="ja-JP" smtClean="0">
                <a:latin typeface="Consolas" pitchFamily="49" charset="0"/>
              </a:rPr>
              <a:t>&lt;div </a:t>
            </a:r>
            <a:r>
              <a:rPr lang="en-US" altLang="ja-JP" smtClean="0">
                <a:solidFill>
                  <a:srgbClr val="C00000"/>
                </a:solidFill>
                <a:latin typeface="Consolas" pitchFamily="49" charset="0"/>
              </a:rPr>
              <a:t>onmouseover</a:t>
            </a:r>
            <a:r>
              <a:rPr lang="en-US" altLang="ja-JP" smtClean="0">
                <a:latin typeface="Consolas" pitchFamily="49" charset="0"/>
              </a:rPr>
              <a:t>=alert(1)&gt;</a:t>
            </a:r>
            <a:br>
              <a:rPr lang="en-US" altLang="ja-JP" smtClean="0">
                <a:latin typeface="Consolas" pitchFamily="49" charset="0"/>
              </a:rPr>
            </a:br>
            <a:r>
              <a:rPr lang="en-US" altLang="ja-JP" smtClean="0">
                <a:latin typeface="Consolas" pitchFamily="49" charset="0"/>
              </a:rPr>
              <a:t>&lt;img src=# </a:t>
            </a:r>
            <a:r>
              <a:rPr lang="en-US" altLang="ja-JP" smtClean="0">
                <a:solidFill>
                  <a:srgbClr val="C00000"/>
                </a:solidFill>
                <a:latin typeface="Consolas" pitchFamily="49" charset="0"/>
              </a:rPr>
              <a:t>onerror</a:t>
            </a:r>
            <a:r>
              <a:rPr lang="en-US" altLang="ja-JP" smtClean="0">
                <a:latin typeface="Consolas" pitchFamily="49" charset="0"/>
              </a:rPr>
              <a:t>=alert(1)&gt;</a:t>
            </a:r>
            <a:br>
              <a:rPr lang="en-US" altLang="ja-JP" smtClean="0">
                <a:latin typeface="Consolas" pitchFamily="49" charset="0"/>
              </a:rPr>
            </a:br>
            <a:r>
              <a:rPr lang="en-US" altLang="ja-JP" smtClean="0">
                <a:latin typeface="Consolas" pitchFamily="49" charset="0"/>
              </a:rPr>
              <a:t>&lt;a href="</a:t>
            </a:r>
            <a:r>
              <a:rPr lang="en-US" altLang="ja-JP" smtClean="0">
                <a:solidFill>
                  <a:srgbClr val="C00000"/>
                </a:solidFill>
                <a:latin typeface="Consolas" pitchFamily="49" charset="0"/>
              </a:rPr>
              <a:t>javascript:alert(1)</a:t>
            </a:r>
            <a:r>
              <a:rPr lang="en-US" altLang="ja-JP" smtClean="0">
                <a:latin typeface="Consolas" pitchFamily="49" charset="0"/>
              </a:rPr>
              <a:t>&gt;</a:t>
            </a:r>
          </a:p>
          <a:p>
            <a:r>
              <a:rPr lang="ja-JP" altLang="en-US" smtClean="0">
                <a:latin typeface="Consolas" pitchFamily="49" charset="0"/>
              </a:rPr>
              <a:t>これまで仮にこの方法で網羅できていたとしても</a:t>
            </a:r>
            <a:r>
              <a:rPr lang="en-US" altLang="ja-JP" smtClean="0">
                <a:latin typeface="Consolas" pitchFamily="49" charset="0"/>
              </a:rPr>
              <a:t>…</a:t>
            </a:r>
          </a:p>
        </p:txBody>
      </p:sp>
    </p:spTree>
    <p:extLst>
      <p:ext uri="{BB962C8B-B14F-4D97-AF65-F5344CB8AC3E}">
        <p14:creationId xmlns:p14="http://schemas.microsoft.com/office/powerpoint/2010/main" val="1778982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HTML5</a:t>
            </a:r>
            <a:r>
              <a:rPr lang="ja-JP" altLang="en-US" dirty="0"/>
              <a:t>の新要素による</a:t>
            </a:r>
            <a:r>
              <a:rPr lang="en-US" altLang="ja-JP" dirty="0"/>
              <a:t>XSS</a:t>
            </a:r>
            <a:endParaRPr kumimoji="1" lang="ja-JP" altLang="en-US" dirty="0"/>
          </a:p>
        </p:txBody>
      </p:sp>
      <p:sp>
        <p:nvSpPr>
          <p:cNvPr id="3" name="コンテンツ プレースホルダ 2"/>
          <p:cNvSpPr>
            <a:spLocks noGrp="1"/>
          </p:cNvSpPr>
          <p:nvPr>
            <p:ph idx="1"/>
          </p:nvPr>
        </p:nvSpPr>
        <p:spPr>
          <a:xfrm>
            <a:off x="457200" y="1600200"/>
            <a:ext cx="8229600" cy="4925144"/>
          </a:xfrm>
        </p:spPr>
        <p:txBody>
          <a:bodyPr>
            <a:normAutofit/>
          </a:bodyPr>
          <a:lstStyle/>
          <a:p>
            <a:r>
              <a:rPr kumimoji="1" lang="en-US" altLang="ja-JP" dirty="0" smtClean="0"/>
              <a:t>HTML5</a:t>
            </a:r>
            <a:r>
              <a:rPr lang="ja-JP" altLang="en-US" dirty="0" smtClean="0"/>
              <a:t>で多数の要素、属性、イベントが導入</a:t>
            </a:r>
            <a:r>
              <a:rPr lang="en-US" altLang="ja-JP" dirty="0" smtClean="0"/>
              <a:t/>
            </a:r>
            <a:br>
              <a:rPr lang="en-US" altLang="ja-JP" dirty="0" smtClean="0"/>
            </a:br>
            <a:r>
              <a:rPr lang="en-US" altLang="ja-JP" b="0" dirty="0" smtClean="0">
                <a:latin typeface="Consolas" pitchFamily="49" charset="0"/>
              </a:rPr>
              <a:t>&lt;input </a:t>
            </a:r>
            <a:r>
              <a:rPr lang="en-US" altLang="ja-JP" b="0" i="1" dirty="0" smtClean="0">
                <a:latin typeface="Consolas" pitchFamily="49" charset="0"/>
              </a:rPr>
              <a:t>autofocus</a:t>
            </a:r>
            <a:r>
              <a:rPr lang="en-US" altLang="ja-JP" b="0" dirty="0" smtClean="0">
                <a:latin typeface="Consolas" pitchFamily="49" charset="0"/>
              </a:rPr>
              <a:t> </a:t>
            </a:r>
            <a:r>
              <a:rPr lang="en-US" altLang="ja-JP" b="0" i="1" dirty="0" smtClean="0">
                <a:latin typeface="Consolas" pitchFamily="49" charset="0"/>
              </a:rPr>
              <a:t>pattern</a:t>
            </a:r>
            <a:r>
              <a:rPr lang="en-US" altLang="ja-JP" b="0" dirty="0" smtClean="0">
                <a:latin typeface="Consolas" pitchFamily="49" charset="0"/>
              </a:rPr>
              <a:t>="..."&gt;</a:t>
            </a:r>
            <a:br>
              <a:rPr lang="en-US" altLang="ja-JP" b="0" dirty="0" smtClean="0">
                <a:latin typeface="Consolas" pitchFamily="49" charset="0"/>
              </a:rPr>
            </a:br>
            <a:r>
              <a:rPr lang="en-US" altLang="ja-JP" b="0" dirty="0" smtClean="0">
                <a:latin typeface="Consolas" pitchFamily="49" charset="0"/>
              </a:rPr>
              <a:t>&lt;</a:t>
            </a:r>
            <a:r>
              <a:rPr lang="en-US" altLang="ja-JP" b="0" i="1" dirty="0" smtClean="0">
                <a:latin typeface="Consolas" pitchFamily="49" charset="0"/>
              </a:rPr>
              <a:t>video</a:t>
            </a:r>
            <a:r>
              <a:rPr lang="en-US" altLang="ja-JP" b="0" dirty="0" smtClean="0">
                <a:latin typeface="Consolas" pitchFamily="49" charset="0"/>
              </a:rPr>
              <a:t> </a:t>
            </a:r>
            <a:r>
              <a:rPr lang="en-US" altLang="ja-JP" b="0" i="1" dirty="0" err="1" smtClean="0">
                <a:latin typeface="Consolas" pitchFamily="49" charset="0"/>
              </a:rPr>
              <a:t>onplay</a:t>
            </a:r>
            <a:r>
              <a:rPr lang="en-US" altLang="ja-JP" b="0" dirty="0" smtClean="0">
                <a:latin typeface="Consolas" pitchFamily="49" charset="0"/>
              </a:rPr>
              <a:t>="..."&gt;</a:t>
            </a:r>
            <a:r>
              <a:rPr lang="en-US" altLang="ja-JP" sz="2800" b="0" i="1" dirty="0" smtClean="0">
                <a:latin typeface="Consolas" pitchFamily="49" charset="0"/>
              </a:rPr>
              <a:t/>
            </a:r>
            <a:br>
              <a:rPr lang="en-US" altLang="ja-JP" sz="2800" b="0" i="1" dirty="0" smtClean="0">
                <a:latin typeface="Consolas" pitchFamily="49" charset="0"/>
              </a:rPr>
            </a:br>
            <a:endParaRPr lang="en-US" altLang="ja-JP" sz="2800" b="0" i="1" dirty="0" smtClean="0">
              <a:latin typeface="Consolas" pitchFamily="49" charset="0"/>
            </a:endParaRPr>
          </a:p>
          <a:p>
            <a:endParaRPr lang="en-US" altLang="ja-JP" sz="2800" b="0" i="1" dirty="0" smtClean="0">
              <a:latin typeface="Consolas" pitchFamily="49" charset="0"/>
            </a:endParaRPr>
          </a:p>
        </p:txBody>
      </p:sp>
    </p:spTree>
    <p:extLst>
      <p:ext uri="{BB962C8B-B14F-4D97-AF65-F5344CB8AC3E}">
        <p14:creationId xmlns:p14="http://schemas.microsoft.com/office/powerpoint/2010/main" val="3730631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HTML5</a:t>
            </a:r>
            <a:r>
              <a:rPr lang="ja-JP" altLang="en-US" dirty="0"/>
              <a:t>の新要素による</a:t>
            </a:r>
            <a:r>
              <a:rPr lang="en-US" altLang="ja-JP" dirty="0"/>
              <a:t>XSS</a:t>
            </a:r>
            <a:endParaRPr kumimoji="1" lang="ja-JP" altLang="en-US" dirty="0"/>
          </a:p>
        </p:txBody>
      </p:sp>
      <p:sp>
        <p:nvSpPr>
          <p:cNvPr id="3" name="コンテンツ プレースホルダ 2"/>
          <p:cNvSpPr>
            <a:spLocks noGrp="1"/>
          </p:cNvSpPr>
          <p:nvPr>
            <p:ph idx="1"/>
          </p:nvPr>
        </p:nvSpPr>
        <p:spPr>
          <a:xfrm>
            <a:off x="457200" y="1600200"/>
            <a:ext cx="8229600" cy="4925144"/>
          </a:xfrm>
        </p:spPr>
        <p:txBody>
          <a:bodyPr>
            <a:normAutofit/>
          </a:bodyPr>
          <a:lstStyle/>
          <a:p>
            <a:r>
              <a:rPr lang="ja-JP" altLang="en-US" dirty="0" smtClean="0"/>
              <a:t>いわゆる「ブラックリスト」での対応に漏れ</a:t>
            </a:r>
            <a:r>
              <a:rPr lang="en-US" altLang="ja-JP" dirty="0" smtClean="0"/>
              <a:t/>
            </a:r>
            <a:br>
              <a:rPr lang="en-US" altLang="ja-JP" dirty="0" smtClean="0"/>
            </a:br>
            <a:r>
              <a:rPr lang="en-US" altLang="ja-JP" sz="3600" b="0" i="1" dirty="0" smtClean="0">
                <a:latin typeface="Consolas" pitchFamily="49" charset="0"/>
              </a:rPr>
              <a:t/>
            </a:r>
            <a:br>
              <a:rPr lang="en-US" altLang="ja-JP" sz="3600" b="0" i="1" dirty="0" smtClean="0">
                <a:latin typeface="Consolas" pitchFamily="49" charset="0"/>
              </a:rPr>
            </a:br>
            <a:endParaRPr lang="en-US" altLang="ja-JP" sz="2800" b="0" i="1" dirty="0" smtClean="0">
              <a:latin typeface="Consolas" pitchFamily="49" charset="0"/>
            </a:endParaRPr>
          </a:p>
          <a:p>
            <a:pPr>
              <a:buNone/>
            </a:pPr>
            <a:endParaRPr lang="en-US" altLang="ja-JP" dirty="0" smtClean="0"/>
          </a:p>
          <a:p>
            <a:pPr lvl="1"/>
            <a:r>
              <a:rPr kumimoji="1" lang="ja-JP" altLang="en-US" dirty="0" smtClean="0"/>
              <a:t>そもそもブラックリスト方式は無理がある</a:t>
            </a:r>
          </a:p>
          <a:p>
            <a:r>
              <a:rPr kumimoji="1" lang="ja-JP" altLang="en-US" dirty="0" smtClean="0"/>
              <a:t>「</a:t>
            </a:r>
            <a:r>
              <a:rPr kumimoji="1" lang="en-US" altLang="ja-JP" dirty="0" smtClean="0"/>
              <a:t>HTML</a:t>
            </a:r>
            <a:r>
              <a:rPr kumimoji="1" lang="ja-JP" altLang="en-US" dirty="0" smtClean="0"/>
              <a:t>生成時にエスケープ」の</a:t>
            </a:r>
            <a:r>
              <a:rPr lang="ja-JP" altLang="en-US" dirty="0" smtClean="0"/>
              <a:t>原則</a:t>
            </a:r>
            <a:endParaRPr lang="en-US" altLang="ja-JP" dirty="0" smtClean="0"/>
          </a:p>
          <a:p>
            <a:pPr lvl="1"/>
            <a:r>
              <a:rPr kumimoji="1" lang="en-US" altLang="ja-JP" dirty="0" smtClean="0"/>
              <a:t>HTML5</a:t>
            </a:r>
            <a:r>
              <a:rPr kumimoji="1" lang="ja-JP" altLang="en-US" dirty="0" smtClean="0"/>
              <a:t>と関係なく</a:t>
            </a:r>
            <a:r>
              <a:rPr kumimoji="1" lang="en-US" altLang="ja-JP" dirty="0" smtClean="0"/>
              <a:t>XSS</a:t>
            </a:r>
            <a:r>
              <a:rPr kumimoji="1" lang="ja-JP" altLang="en-US" dirty="0" smtClean="0"/>
              <a:t>を防げる</a:t>
            </a:r>
            <a:endParaRPr kumimoji="1" lang="ja-JP" altLang="en-US" dirty="0"/>
          </a:p>
        </p:txBody>
      </p:sp>
      <p:sp>
        <p:nvSpPr>
          <p:cNvPr id="4" name="テキスト ボックス 3"/>
          <p:cNvSpPr txBox="1"/>
          <p:nvPr/>
        </p:nvSpPr>
        <p:spPr>
          <a:xfrm>
            <a:off x="683568" y="2564904"/>
            <a:ext cx="8280920" cy="1656184"/>
          </a:xfrm>
          <a:prstGeom prst="rect">
            <a:avLst/>
          </a:prstGeom>
          <a:solidFill>
            <a:srgbClr val="101540"/>
          </a:solidFill>
          <a:ln>
            <a:noFill/>
          </a:ln>
          <a:effectLst/>
        </p:spPr>
        <p:txBody>
          <a:bodyPr wrap="square" lIns="90000" rtlCol="0" anchor="ctr" anchorCtr="0">
            <a:noAutofit/>
          </a:bodyPr>
          <a:lstStyle/>
          <a:p>
            <a:r>
              <a:rPr lang="en-US" altLang="ja-JP" sz="2400" dirty="0" smtClean="0">
                <a:solidFill>
                  <a:schemeClr val="bg1"/>
                </a:solidFill>
                <a:latin typeface="Consolas" pitchFamily="49" charset="0"/>
                <a:ea typeface="メイリオ" pitchFamily="50" charset="-128"/>
                <a:cs typeface="Consolas" pitchFamily="49" charset="0"/>
              </a:rPr>
              <a:t>&lt;form&gt;</a:t>
            </a:r>
          </a:p>
          <a:p>
            <a:r>
              <a:rPr lang="en-US" altLang="ja-JP" sz="2400" dirty="0" smtClean="0">
                <a:solidFill>
                  <a:schemeClr val="bg1"/>
                </a:solidFill>
                <a:latin typeface="Consolas" pitchFamily="49" charset="0"/>
                <a:ea typeface="メイリオ" pitchFamily="50" charset="-128"/>
                <a:cs typeface="Consolas" pitchFamily="49" charset="0"/>
              </a:rPr>
              <a:t> &lt;button </a:t>
            </a:r>
            <a:r>
              <a:rPr lang="en-US" altLang="ja-JP" sz="2400" dirty="0" err="1" smtClean="0">
                <a:solidFill>
                  <a:srgbClr val="FF7D7D"/>
                </a:solidFill>
                <a:latin typeface="Consolas" pitchFamily="49" charset="0"/>
                <a:ea typeface="メイリオ" pitchFamily="50" charset="-128"/>
                <a:cs typeface="Consolas" pitchFamily="49" charset="0"/>
              </a:rPr>
              <a:t>formaction</a:t>
            </a:r>
            <a:r>
              <a:rPr lang="en-US" altLang="ja-JP" sz="2400" dirty="0" smtClean="0">
                <a:solidFill>
                  <a:schemeClr val="bg1"/>
                </a:solidFill>
                <a:latin typeface="Consolas" pitchFamily="49" charset="0"/>
                <a:ea typeface="メイリオ" pitchFamily="50" charset="-128"/>
                <a:cs typeface="Consolas" pitchFamily="49" charset="0"/>
              </a:rPr>
              <a:t>="</a:t>
            </a:r>
            <a:r>
              <a:rPr lang="en-US" altLang="ja-JP" sz="2400" dirty="0" err="1" smtClean="0">
                <a:solidFill>
                  <a:srgbClr val="FFFF00"/>
                </a:solidFill>
                <a:latin typeface="Consolas" pitchFamily="49" charset="0"/>
                <a:ea typeface="メイリオ" pitchFamily="50" charset="-128"/>
                <a:cs typeface="Consolas" pitchFamily="49" charset="0"/>
              </a:rPr>
              <a:t>javascript:alert</a:t>
            </a:r>
            <a:r>
              <a:rPr lang="en-US" altLang="ja-JP" sz="2400" dirty="0" smtClean="0">
                <a:solidFill>
                  <a:srgbClr val="FFFF00"/>
                </a:solidFill>
                <a:latin typeface="Consolas" pitchFamily="49" charset="0"/>
                <a:ea typeface="メイリオ" pitchFamily="50" charset="-128"/>
                <a:cs typeface="Consolas" pitchFamily="49" charset="0"/>
              </a:rPr>
              <a:t>(1)</a:t>
            </a:r>
            <a:r>
              <a:rPr lang="en-US" altLang="ja-JP" sz="2400" dirty="0" smtClean="0">
                <a:solidFill>
                  <a:schemeClr val="bg1"/>
                </a:solidFill>
                <a:latin typeface="Consolas" pitchFamily="49" charset="0"/>
                <a:ea typeface="メイリオ" pitchFamily="50" charset="-128"/>
                <a:cs typeface="Consolas" pitchFamily="49" charset="0"/>
              </a:rPr>
              <a:t>"&gt;X</a:t>
            </a:r>
          </a:p>
          <a:p>
            <a:r>
              <a:rPr lang="en-US" altLang="ja-JP" sz="2400" dirty="0" smtClean="0">
                <a:solidFill>
                  <a:schemeClr val="bg1"/>
                </a:solidFill>
                <a:latin typeface="Consolas" pitchFamily="49" charset="0"/>
                <a:ea typeface="メイリオ" pitchFamily="50" charset="-128"/>
                <a:cs typeface="Consolas" pitchFamily="49" charset="0"/>
              </a:rPr>
              <a:t> &lt;/button&gt;	</a:t>
            </a:r>
          </a:p>
          <a:p>
            <a:r>
              <a:rPr lang="en-US" altLang="ja-JP" sz="2400" dirty="0" smtClean="0">
                <a:solidFill>
                  <a:srgbClr val="92D050"/>
                </a:solidFill>
                <a:latin typeface="Consolas" pitchFamily="49" charset="0"/>
                <a:ea typeface="メイリオ" pitchFamily="50" charset="-128"/>
                <a:cs typeface="Consolas" pitchFamily="49" charset="0"/>
              </a:rPr>
              <a:t>//http://html5sec.org/#72</a:t>
            </a:r>
          </a:p>
        </p:txBody>
      </p:sp>
    </p:spTree>
    <p:extLst>
      <p:ext uri="{BB962C8B-B14F-4D97-AF65-F5344CB8AC3E}">
        <p14:creationId xmlns:p14="http://schemas.microsoft.com/office/powerpoint/2010/main" val="2919744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2812" y="44624"/>
            <a:ext cx="9216812" cy="6142140"/>
          </a:xfrm>
          <a:prstGeom prst="rect">
            <a:avLst/>
          </a:prstGeom>
          <a:effectLst>
            <a:softEdge rad="317500"/>
          </a:effectLst>
        </p:spPr>
      </p:pic>
      <p:pic>
        <p:nvPicPr>
          <p:cNvPr id="1026" name="Picture 2"/>
          <p:cNvPicPr>
            <a:picLocks noChangeAspect="1" noChangeArrowheads="1"/>
          </p:cNvPicPr>
          <p:nvPr/>
        </p:nvPicPr>
        <p:blipFill>
          <a:blip r:embed="rId4" cstate="print">
            <a:lum bright="-50000"/>
          </a:blip>
          <a:srcRect/>
          <a:stretch>
            <a:fillRect/>
          </a:stretch>
        </p:blipFill>
        <p:spPr bwMode="auto">
          <a:xfrm>
            <a:off x="2195736" y="1000471"/>
            <a:ext cx="4876800" cy="4876801"/>
          </a:xfrm>
          <a:prstGeom prst="rect">
            <a:avLst/>
          </a:prstGeom>
          <a:noFill/>
        </p:spPr>
      </p:pic>
      <p:sp>
        <p:nvSpPr>
          <p:cNvPr id="4" name="タイトル 3"/>
          <p:cNvSpPr>
            <a:spLocks noGrp="1"/>
          </p:cNvSpPr>
          <p:nvPr>
            <p:ph type="title"/>
          </p:nvPr>
        </p:nvSpPr>
        <p:spPr/>
        <p:txBody>
          <a:bodyPr/>
          <a:lstStyle/>
          <a:p>
            <a:r>
              <a:rPr kumimoji="1" lang="en-US" altLang="ja-JP" dirty="0" smtClean="0">
                <a:effectLst>
                  <a:glow rad="228600">
                    <a:schemeClr val="tx1">
                      <a:alpha val="40000"/>
                    </a:schemeClr>
                  </a:glow>
                </a:effectLst>
              </a:rPr>
              <a:t>HTML5</a:t>
            </a:r>
            <a:r>
              <a:rPr kumimoji="1" lang="ja-JP" altLang="en-US" dirty="0" smtClean="0">
                <a:effectLst>
                  <a:glow rad="228600">
                    <a:schemeClr val="tx1">
                      <a:alpha val="40000"/>
                    </a:schemeClr>
                  </a:glow>
                </a:effectLst>
              </a:rPr>
              <a:t>で増加する脅威</a:t>
            </a:r>
            <a:endParaRPr kumimoji="1" lang="ja-JP" altLang="en-US" dirty="0">
              <a:effectLst>
                <a:glow rad="228600">
                  <a:schemeClr val="tx1">
                    <a:alpha val="40000"/>
                  </a:schemeClr>
                </a:glow>
              </a:effectLst>
            </a:endParaRPr>
          </a:p>
        </p:txBody>
      </p:sp>
    </p:spTree>
    <p:extLst>
      <p:ext uri="{BB962C8B-B14F-4D97-AF65-F5344CB8AC3E}">
        <p14:creationId xmlns:p14="http://schemas.microsoft.com/office/powerpoint/2010/main" val="2018901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フリーフォーム 87"/>
          <p:cNvSpPr/>
          <p:nvPr/>
        </p:nvSpPr>
        <p:spPr>
          <a:xfrm>
            <a:off x="2774828" y="1628800"/>
            <a:ext cx="3600400" cy="2518493"/>
          </a:xfrm>
          <a:custGeom>
            <a:avLst/>
            <a:gdLst>
              <a:gd name="connsiteX0" fmla="*/ 822677 w 1862176"/>
              <a:gd name="connsiteY0" fmla="*/ 0 h 1223746"/>
              <a:gd name="connsiteX1" fmla="*/ 1038701 w 1862176"/>
              <a:gd name="connsiteY1" fmla="*/ 0 h 1223746"/>
              <a:gd name="connsiteX2" fmla="*/ 1145852 w 1862176"/>
              <a:gd name="connsiteY2" fmla="*/ 500037 h 1223746"/>
              <a:gd name="connsiteX3" fmla="*/ 1148640 w 1862176"/>
              <a:gd name="connsiteY3" fmla="*/ 500037 h 1223746"/>
              <a:gd name="connsiteX4" fmla="*/ 1148640 w 1862176"/>
              <a:gd name="connsiteY4" fmla="*/ 509101 h 1223746"/>
              <a:gd name="connsiteX5" fmla="*/ 1782658 w 1862176"/>
              <a:gd name="connsiteY5" fmla="*/ 597266 h 1223746"/>
              <a:gd name="connsiteX6" fmla="*/ 1782658 w 1862176"/>
              <a:gd name="connsiteY6" fmla="*/ 597934 h 1223746"/>
              <a:gd name="connsiteX7" fmla="*/ 1784165 w 1862176"/>
              <a:gd name="connsiteY7" fmla="*/ 597307 h 1223746"/>
              <a:gd name="connsiteX8" fmla="*/ 1862176 w 1862176"/>
              <a:gd name="connsiteY8" fmla="*/ 821718 h 1223746"/>
              <a:gd name="connsiteX9" fmla="*/ 1150138 w 1862176"/>
              <a:gd name="connsiteY9" fmla="*/ 862849 h 1223746"/>
              <a:gd name="connsiteX10" fmla="*/ 1148640 w 1862176"/>
              <a:gd name="connsiteY10" fmla="*/ 863057 h 1223746"/>
              <a:gd name="connsiteX11" fmla="*/ 1148640 w 1862176"/>
              <a:gd name="connsiteY11" fmla="*/ 868746 h 1223746"/>
              <a:gd name="connsiteX12" fmla="*/ 1145453 w 1862176"/>
              <a:gd name="connsiteY12" fmla="*/ 868746 h 1223746"/>
              <a:gd name="connsiteX13" fmla="*/ 1056703 w 1862176"/>
              <a:gd name="connsiteY13" fmla="*/ 1223746 h 1223746"/>
              <a:gd name="connsiteX14" fmla="*/ 804674 w 1862176"/>
              <a:gd name="connsiteY14" fmla="*/ 1223745 h 1223746"/>
              <a:gd name="connsiteX15" fmla="*/ 715925 w 1862176"/>
              <a:gd name="connsiteY15" fmla="*/ 868746 h 1223746"/>
              <a:gd name="connsiteX16" fmla="*/ 711448 w 1862176"/>
              <a:gd name="connsiteY16" fmla="*/ 868746 h 1223746"/>
              <a:gd name="connsiteX17" fmla="*/ 711448 w 1862176"/>
              <a:gd name="connsiteY17" fmla="*/ 854338 h 1223746"/>
              <a:gd name="connsiteX18" fmla="*/ 0 w 1862176"/>
              <a:gd name="connsiteY18" fmla="*/ 813241 h 1223746"/>
              <a:gd name="connsiteX19" fmla="*/ 78011 w 1862176"/>
              <a:gd name="connsiteY19" fmla="*/ 588830 h 1223746"/>
              <a:gd name="connsiteX20" fmla="*/ 79517 w 1862176"/>
              <a:gd name="connsiteY20" fmla="*/ 589456 h 1223746"/>
              <a:gd name="connsiteX21" fmla="*/ 79518 w 1862176"/>
              <a:gd name="connsiteY21" fmla="*/ 588789 h 1223746"/>
              <a:gd name="connsiteX22" fmla="*/ 711448 w 1862176"/>
              <a:gd name="connsiteY22" fmla="*/ 500915 h 1223746"/>
              <a:gd name="connsiteX23" fmla="*/ 711448 w 1862176"/>
              <a:gd name="connsiteY23" fmla="*/ 500037 h 1223746"/>
              <a:gd name="connsiteX24" fmla="*/ 715526 w 1862176"/>
              <a:gd name="connsiteY24" fmla="*/ 500037 h 122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2176" h="1223746">
                <a:moveTo>
                  <a:pt x="822677" y="0"/>
                </a:moveTo>
                <a:lnTo>
                  <a:pt x="1038701" y="0"/>
                </a:lnTo>
                <a:lnTo>
                  <a:pt x="1145852" y="500037"/>
                </a:lnTo>
                <a:lnTo>
                  <a:pt x="1148640" y="500037"/>
                </a:lnTo>
                <a:lnTo>
                  <a:pt x="1148640" y="509101"/>
                </a:lnTo>
                <a:lnTo>
                  <a:pt x="1782658" y="597266"/>
                </a:lnTo>
                <a:lnTo>
                  <a:pt x="1782658" y="597934"/>
                </a:lnTo>
                <a:lnTo>
                  <a:pt x="1784165" y="597307"/>
                </a:lnTo>
                <a:lnTo>
                  <a:pt x="1862176" y="821718"/>
                </a:lnTo>
                <a:lnTo>
                  <a:pt x="1150138" y="862849"/>
                </a:lnTo>
                <a:lnTo>
                  <a:pt x="1148640" y="863057"/>
                </a:lnTo>
                <a:lnTo>
                  <a:pt x="1148640" y="868746"/>
                </a:lnTo>
                <a:lnTo>
                  <a:pt x="1145453" y="868746"/>
                </a:lnTo>
                <a:lnTo>
                  <a:pt x="1056703" y="1223746"/>
                </a:lnTo>
                <a:lnTo>
                  <a:pt x="804674" y="1223745"/>
                </a:lnTo>
                <a:lnTo>
                  <a:pt x="715925" y="868746"/>
                </a:lnTo>
                <a:lnTo>
                  <a:pt x="711448" y="868746"/>
                </a:lnTo>
                <a:lnTo>
                  <a:pt x="711448" y="854338"/>
                </a:lnTo>
                <a:lnTo>
                  <a:pt x="0" y="813241"/>
                </a:lnTo>
                <a:lnTo>
                  <a:pt x="78011" y="588830"/>
                </a:lnTo>
                <a:lnTo>
                  <a:pt x="79517" y="589456"/>
                </a:lnTo>
                <a:lnTo>
                  <a:pt x="79518" y="588789"/>
                </a:lnTo>
                <a:lnTo>
                  <a:pt x="711448" y="500915"/>
                </a:lnTo>
                <a:lnTo>
                  <a:pt x="711448" y="500037"/>
                </a:lnTo>
                <a:lnTo>
                  <a:pt x="715526" y="500037"/>
                </a:lnTo>
                <a:close/>
              </a:path>
            </a:pathLst>
          </a:custGeom>
          <a:solidFill>
            <a:schemeClr val="tx2">
              <a:lumMod val="50000"/>
            </a:schemeClr>
          </a:solidFill>
          <a:ln w="76200">
            <a:solidFill>
              <a:srgbClr val="C00000">
                <a:alpha val="60000"/>
              </a:srgbClr>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84" name="円/楕円 83"/>
          <p:cNvSpPr/>
          <p:nvPr/>
        </p:nvSpPr>
        <p:spPr>
          <a:xfrm>
            <a:off x="4211960" y="2703629"/>
            <a:ext cx="671503" cy="649467"/>
          </a:xfrm>
          <a:prstGeom prst="ellipse">
            <a:avLst/>
          </a:prstGeom>
          <a:gradFill flip="none" rotWithShape="1">
            <a:gsLst>
              <a:gs pos="0">
                <a:srgbClr val="FFCCCC">
                  <a:shade val="30000"/>
                  <a:satMod val="115000"/>
                  <a:lumMod val="74000"/>
                </a:srgbClr>
              </a:gs>
              <a:gs pos="77000">
                <a:srgbClr val="FFCCCC">
                  <a:shade val="67500"/>
                  <a:satMod val="115000"/>
                </a:srgbClr>
              </a:gs>
            </a:gsLst>
            <a:path path="circle">
              <a:fillToRect l="100000" t="100000"/>
            </a:path>
            <a:tileRect r="-100000" b="-100000"/>
          </a:gradFill>
          <a:ln w="12700">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4" name="タイトル 3"/>
          <p:cNvSpPr>
            <a:spLocks noGrp="1"/>
          </p:cNvSpPr>
          <p:nvPr>
            <p:ph type="title"/>
          </p:nvPr>
        </p:nvSpPr>
        <p:spPr>
          <a:xfrm>
            <a:off x="0" y="2564904"/>
            <a:ext cx="9144000" cy="2664296"/>
          </a:xfrm>
        </p:spPr>
        <p:txBody>
          <a:bodyPr/>
          <a:lstStyle/>
          <a:p>
            <a:r>
              <a:rPr lang="en-US" altLang="ja-JP" dirty="0" smtClean="0">
                <a:effectLst>
                  <a:glow rad="101600">
                    <a:schemeClr val="tx1">
                      <a:alpha val="60000"/>
                    </a:schemeClr>
                  </a:glow>
                </a:effectLst>
              </a:rPr>
              <a:t>DOM based XSS</a:t>
            </a:r>
            <a:endParaRPr kumimoji="1" lang="ja-JP" altLang="en-US" dirty="0">
              <a:effectLst>
                <a:glow rad="101600">
                  <a:schemeClr val="tx1">
                    <a:alpha val="60000"/>
                  </a:schemeClr>
                </a:glow>
              </a:effectLst>
            </a:endParaRPr>
          </a:p>
        </p:txBody>
      </p:sp>
    </p:spTree>
    <p:extLst>
      <p:ext uri="{BB962C8B-B14F-4D97-AF65-F5344CB8AC3E}">
        <p14:creationId xmlns:p14="http://schemas.microsoft.com/office/powerpoint/2010/main" val="41365694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fontScale="90000"/>
          </a:bodyPr>
          <a:lstStyle/>
          <a:p>
            <a:r>
              <a:rPr kumimoji="1" lang="en-US" altLang="ja-JP" smtClean="0"/>
              <a:t>DOM based XSS</a:t>
            </a:r>
            <a:endParaRPr kumimoji="1" lang="ja-JP" altLang="en-US"/>
          </a:p>
        </p:txBody>
      </p:sp>
      <p:sp>
        <p:nvSpPr>
          <p:cNvPr id="6" name="コンテンツ プレースホルダ 5"/>
          <p:cNvSpPr>
            <a:spLocks noGrp="1"/>
          </p:cNvSpPr>
          <p:nvPr>
            <p:ph idx="1"/>
          </p:nvPr>
        </p:nvSpPr>
        <p:spPr>
          <a:xfrm>
            <a:off x="457200" y="1600200"/>
            <a:ext cx="8686800" cy="4525963"/>
          </a:xfrm>
        </p:spPr>
        <p:txBody>
          <a:bodyPr/>
          <a:lstStyle/>
          <a:p>
            <a:r>
              <a:rPr kumimoji="1" lang="en-US" altLang="ja-JP" dirty="0" smtClean="0"/>
              <a:t>JavaScript</a:t>
            </a:r>
            <a:r>
              <a:rPr kumimoji="1" lang="ja-JP" altLang="en-US" dirty="0" smtClean="0"/>
              <a:t>が引き起こす</a:t>
            </a:r>
            <a:r>
              <a:rPr kumimoji="1" lang="en-US" altLang="ja-JP" dirty="0" smtClean="0"/>
              <a:t>XSS</a:t>
            </a:r>
          </a:p>
          <a:p>
            <a:r>
              <a:rPr lang="ja-JP" altLang="en-US" dirty="0" smtClean="0"/>
              <a:t>サーバ側の</a:t>
            </a:r>
            <a:r>
              <a:rPr lang="en-US" altLang="ja-JP" dirty="0" smtClean="0"/>
              <a:t>HTML</a:t>
            </a:r>
            <a:r>
              <a:rPr lang="ja-JP" altLang="en-US" dirty="0" smtClean="0"/>
              <a:t>生成時には問題なし</a:t>
            </a:r>
            <a:endParaRPr lang="en-US" altLang="ja-JP" dirty="0" smtClean="0"/>
          </a:p>
          <a:p>
            <a:pPr lvl="1"/>
            <a:r>
              <a:rPr kumimoji="1" lang="en-US" altLang="ja-JP" u="sng" dirty="0" smtClean="0"/>
              <a:t>JavaScript</a:t>
            </a:r>
            <a:r>
              <a:rPr kumimoji="1" lang="ja-JP" altLang="en-US" u="sng" dirty="0" smtClean="0"/>
              <a:t>による</a:t>
            </a:r>
            <a:r>
              <a:rPr kumimoji="1" lang="en-US" altLang="ja-JP" dirty="0" smtClean="0"/>
              <a:t>HTML</a:t>
            </a:r>
            <a:r>
              <a:rPr kumimoji="1" lang="ja-JP" altLang="en-US" dirty="0" smtClean="0"/>
              <a:t>レンダリング時の問題</a:t>
            </a:r>
            <a:endParaRPr kumimoji="1" lang="en-US" altLang="ja-JP" dirty="0" smtClean="0"/>
          </a:p>
          <a:p>
            <a:pPr lvl="1"/>
            <a:endParaRPr lang="en-US" altLang="ja-JP" dirty="0" smtClean="0"/>
          </a:p>
          <a:p>
            <a:pPr lvl="1"/>
            <a:endParaRPr kumimoji="1" lang="en-US" altLang="ja-JP" dirty="0" smtClean="0"/>
          </a:p>
          <a:p>
            <a:pPr lvl="1"/>
            <a:endParaRPr lang="en-US" altLang="ja-JP" dirty="0" smtClean="0"/>
          </a:p>
          <a:p>
            <a:endParaRPr kumimoji="1" lang="en-US" altLang="ja-JP" dirty="0" smtClean="0"/>
          </a:p>
          <a:p>
            <a:r>
              <a:rPr kumimoji="1" lang="en-US" altLang="ja-JP" dirty="0" smtClean="0"/>
              <a:t>JavaScript</a:t>
            </a:r>
            <a:r>
              <a:rPr lang="ja-JP" altLang="en-US" dirty="0" smtClean="0"/>
              <a:t>の利用に合わせて増加</a:t>
            </a:r>
            <a:endParaRPr kumimoji="1" lang="en-US" altLang="ja-JP" dirty="0" smtClean="0"/>
          </a:p>
          <a:p>
            <a:endParaRPr kumimoji="1" lang="ja-JP" altLang="en-US" dirty="0"/>
          </a:p>
        </p:txBody>
      </p:sp>
      <p:sp>
        <p:nvSpPr>
          <p:cNvPr id="8" name="テキスト ボックス 7"/>
          <p:cNvSpPr txBox="1"/>
          <p:nvPr/>
        </p:nvSpPr>
        <p:spPr>
          <a:xfrm>
            <a:off x="683568" y="3501008"/>
            <a:ext cx="8280920" cy="1296144"/>
          </a:xfrm>
          <a:prstGeom prst="rect">
            <a:avLst/>
          </a:prstGeom>
          <a:solidFill>
            <a:srgbClr val="101540"/>
          </a:solidFill>
          <a:ln>
            <a:noFill/>
          </a:ln>
          <a:effectLst/>
        </p:spPr>
        <p:txBody>
          <a:bodyPr wrap="square" lIns="90000" rtlCol="0" anchor="ctr" anchorCtr="0">
            <a:noAutofit/>
          </a:bodyPr>
          <a:lstStyle/>
          <a:p>
            <a:r>
              <a:rPr lang="en-US" altLang="ja-JP" sz="2400" dirty="0" smtClean="0">
                <a:solidFill>
                  <a:schemeClr val="bg1"/>
                </a:solidFill>
                <a:latin typeface="Consolas" pitchFamily="49" charset="0"/>
                <a:ea typeface="メイリオ" pitchFamily="50" charset="-128"/>
                <a:cs typeface="Consolas" pitchFamily="49" charset="0"/>
              </a:rPr>
              <a:t>//http://example.jp/</a:t>
            </a:r>
            <a:r>
              <a:rPr lang="en-US" altLang="ja-JP" sz="2400" dirty="0" smtClean="0">
                <a:solidFill>
                  <a:srgbClr val="FFFF00"/>
                </a:solidFill>
                <a:latin typeface="Consolas" pitchFamily="49" charset="0"/>
                <a:ea typeface="メイリオ" pitchFamily="50" charset="-128"/>
                <a:cs typeface="Consolas" pitchFamily="49" charset="0"/>
              </a:rPr>
              <a:t>#&lt;script&gt;alert(1)&lt;/script&gt;</a:t>
            </a:r>
          </a:p>
          <a:p>
            <a:r>
              <a:rPr lang="en-US" altLang="ja-JP" sz="2400" dirty="0" err="1" smtClean="0">
                <a:solidFill>
                  <a:schemeClr val="bg1"/>
                </a:solidFill>
                <a:latin typeface="Consolas" pitchFamily="49" charset="0"/>
                <a:ea typeface="メイリオ" pitchFamily="50" charset="-128"/>
                <a:cs typeface="Consolas" pitchFamily="49" charset="0"/>
              </a:rPr>
              <a:t>div.</a:t>
            </a:r>
            <a:r>
              <a:rPr lang="en-US" altLang="ja-JP" sz="2400" dirty="0" err="1" smtClean="0">
                <a:solidFill>
                  <a:srgbClr val="FF7D7D"/>
                </a:solidFill>
                <a:latin typeface="Consolas" pitchFamily="49" charset="0"/>
                <a:ea typeface="メイリオ" pitchFamily="50" charset="-128"/>
                <a:cs typeface="Consolas" pitchFamily="49" charset="0"/>
              </a:rPr>
              <a:t>innerHTML</a:t>
            </a:r>
            <a:r>
              <a:rPr lang="en-US" altLang="ja-JP" sz="2400" dirty="0" smtClean="0">
                <a:solidFill>
                  <a:schemeClr val="bg1"/>
                </a:solidFill>
                <a:latin typeface="Consolas" pitchFamily="49" charset="0"/>
                <a:ea typeface="メイリオ" pitchFamily="50" charset="-128"/>
                <a:cs typeface="Consolas" pitchFamily="49" charset="0"/>
              </a:rPr>
              <a:t> = </a:t>
            </a:r>
            <a:r>
              <a:rPr lang="en-US" altLang="ja-JP" sz="2400" dirty="0" err="1" smtClean="0">
                <a:solidFill>
                  <a:schemeClr val="bg1"/>
                </a:solidFill>
                <a:latin typeface="Consolas" pitchFamily="49" charset="0"/>
                <a:ea typeface="メイリオ" pitchFamily="50" charset="-128"/>
                <a:cs typeface="Consolas" pitchFamily="49" charset="0"/>
              </a:rPr>
              <a:t>location.hash.substring</a:t>
            </a:r>
            <a:r>
              <a:rPr lang="en-US" altLang="ja-JP" sz="2400" dirty="0" smtClean="0">
                <a:solidFill>
                  <a:schemeClr val="bg1"/>
                </a:solidFill>
                <a:latin typeface="Consolas" pitchFamily="49" charset="0"/>
                <a:ea typeface="メイリオ" pitchFamily="50" charset="-128"/>
                <a:cs typeface="Consolas" pitchFamily="49" charset="0"/>
              </a:rPr>
              <a:t>(1);</a:t>
            </a:r>
          </a:p>
        </p:txBody>
      </p:sp>
    </p:spTree>
    <p:extLst>
      <p:ext uri="{BB962C8B-B14F-4D97-AF65-F5344CB8AC3E}">
        <p14:creationId xmlns:p14="http://schemas.microsoft.com/office/powerpoint/2010/main" val="1256430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DOM based XSS</a:t>
            </a:r>
            <a:endParaRPr kumimoji="1" lang="ja-JP" altLang="en-US" dirty="0"/>
          </a:p>
        </p:txBody>
      </p:sp>
      <p:pic>
        <p:nvPicPr>
          <p:cNvPr id="5" name="図 4"/>
          <p:cNvPicPr>
            <a:picLocks noChangeAspect="1"/>
          </p:cNvPicPr>
          <p:nvPr/>
        </p:nvPicPr>
        <p:blipFill>
          <a:blip r:embed="rId2"/>
          <a:stretch>
            <a:fillRect/>
          </a:stretch>
        </p:blipFill>
        <p:spPr>
          <a:xfrm>
            <a:off x="27364" y="1597682"/>
            <a:ext cx="9081140" cy="4495614"/>
          </a:xfrm>
          <a:prstGeom prst="rect">
            <a:avLst/>
          </a:prstGeom>
        </p:spPr>
      </p:pic>
    </p:spTree>
    <p:extLst>
      <p:ext uri="{BB962C8B-B14F-4D97-AF65-F5344CB8AC3E}">
        <p14:creationId xmlns:p14="http://schemas.microsoft.com/office/powerpoint/2010/main" val="28817759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 y="1016204"/>
            <a:ext cx="9144001" cy="5489800"/>
          </a:xfrm>
          <a:prstGeom prst="rect">
            <a:avLst/>
          </a:prstGeom>
        </p:spPr>
      </p:pic>
      <p:sp>
        <p:nvSpPr>
          <p:cNvPr id="5" name="タイトル 4"/>
          <p:cNvSpPr>
            <a:spLocks noGrp="1"/>
          </p:cNvSpPr>
          <p:nvPr>
            <p:ph type="title"/>
          </p:nvPr>
        </p:nvSpPr>
        <p:spPr/>
        <p:txBody>
          <a:bodyPr>
            <a:normAutofit fontScale="90000"/>
          </a:bodyPr>
          <a:lstStyle/>
          <a:p>
            <a:r>
              <a:rPr kumimoji="1" lang="en-US" altLang="ja-JP" smtClean="0"/>
              <a:t>DOM based XSS</a:t>
            </a:r>
            <a:endParaRPr kumimoji="1" lang="ja-JP" altLang="en-US"/>
          </a:p>
        </p:txBody>
      </p:sp>
      <p:sp>
        <p:nvSpPr>
          <p:cNvPr id="6" name="コンテンツ プレースホルダ 5"/>
          <p:cNvSpPr>
            <a:spLocks noGrp="1"/>
          </p:cNvSpPr>
          <p:nvPr>
            <p:ph idx="1"/>
          </p:nvPr>
        </p:nvSpPr>
        <p:spPr>
          <a:xfrm>
            <a:off x="457200" y="1600200"/>
            <a:ext cx="8686800" cy="4525963"/>
          </a:xfrm>
        </p:spPr>
        <p:txBody>
          <a:bodyPr/>
          <a:lstStyle/>
          <a:p>
            <a:endParaRPr kumimoji="1" lang="en-US" altLang="ja-JP" smtClean="0"/>
          </a:p>
          <a:p>
            <a:endParaRPr kumimoji="1" lang="ja-JP" altLang="en-US"/>
          </a:p>
        </p:txBody>
      </p:sp>
    </p:spTree>
    <p:extLst>
      <p:ext uri="{BB962C8B-B14F-4D97-AF65-F5344CB8AC3E}">
        <p14:creationId xmlns:p14="http://schemas.microsoft.com/office/powerpoint/2010/main" val="40100813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DOM </a:t>
            </a:r>
            <a:r>
              <a:rPr lang="en-US" altLang="ja-JP" dirty="0"/>
              <a:t>Based </a:t>
            </a:r>
            <a:r>
              <a:rPr lang="en-US" altLang="ja-JP" dirty="0" smtClean="0"/>
              <a:t>XSS</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a:t>ブラウザ</a:t>
            </a:r>
            <a:r>
              <a:rPr lang="ja-JP" altLang="en-US" dirty="0" smtClean="0"/>
              <a:t>の</a:t>
            </a:r>
            <a:r>
              <a:rPr lang="en-US" altLang="ja-JP" dirty="0" smtClean="0"/>
              <a:t>XSS</a:t>
            </a:r>
            <a:r>
              <a:rPr lang="ja-JP" altLang="en-US" dirty="0" smtClean="0"/>
              <a:t>フィルタを通過</a:t>
            </a:r>
            <a:r>
              <a:rPr lang="ja-JP" altLang="en-US" sz="2000" dirty="0" smtClean="0"/>
              <a:t>することが多い</a:t>
            </a:r>
            <a:endParaRPr lang="en-US" altLang="ja-JP" dirty="0" smtClean="0"/>
          </a:p>
          <a:p>
            <a:r>
              <a:rPr lang="en-US" altLang="ja-JP" dirty="0" err="1" smtClean="0"/>
              <a:t>location.hash</a:t>
            </a:r>
            <a:r>
              <a:rPr lang="ja-JP" altLang="en-US" dirty="0" smtClean="0"/>
              <a:t>内の実行コードはサーバ側にログが残らない</a:t>
            </a:r>
            <a:endParaRPr lang="en-US" altLang="ja-JP" dirty="0" smtClean="0"/>
          </a:p>
          <a:p>
            <a:endParaRPr kumimoji="1" lang="en-US" altLang="ja-JP" dirty="0"/>
          </a:p>
          <a:p>
            <a:endParaRPr lang="en-US" altLang="ja-JP" dirty="0" smtClean="0"/>
          </a:p>
          <a:p>
            <a:endParaRPr kumimoji="1" lang="en-US" altLang="ja-JP" dirty="0"/>
          </a:p>
          <a:p>
            <a:r>
              <a:rPr lang="en-US" altLang="ja-JP" dirty="0" err="1" smtClean="0"/>
              <a:t>history.pushState</a:t>
            </a:r>
            <a:r>
              <a:rPr lang="ja-JP" altLang="en-US" dirty="0" smtClean="0"/>
              <a:t>でアドレスバー書き換え</a:t>
            </a:r>
            <a:endParaRPr lang="en-US" altLang="ja-JP" dirty="0" smtClean="0"/>
          </a:p>
          <a:p>
            <a:pPr lvl="1"/>
            <a:r>
              <a:rPr kumimoji="1" lang="ja-JP" altLang="en-US" dirty="0" smtClean="0"/>
              <a:t>技術のあるユーザでも</a:t>
            </a:r>
            <a:r>
              <a:rPr kumimoji="1" lang="en-US" altLang="ja-JP" dirty="0" smtClean="0"/>
              <a:t>XSS</a:t>
            </a:r>
            <a:r>
              <a:rPr kumimoji="1" lang="ja-JP" altLang="en-US" dirty="0" smtClean="0"/>
              <a:t>に気づきにくい</a:t>
            </a:r>
            <a:endParaRPr kumimoji="1" lang="ja-JP" altLang="en-US" dirty="0"/>
          </a:p>
        </p:txBody>
      </p:sp>
      <p:sp>
        <p:nvSpPr>
          <p:cNvPr id="6" name="テキスト ボックス 5"/>
          <p:cNvSpPr txBox="1"/>
          <p:nvPr/>
        </p:nvSpPr>
        <p:spPr>
          <a:xfrm>
            <a:off x="683568" y="3068960"/>
            <a:ext cx="8280920" cy="1296144"/>
          </a:xfrm>
          <a:prstGeom prst="rect">
            <a:avLst/>
          </a:prstGeom>
          <a:solidFill>
            <a:srgbClr val="101540"/>
          </a:solidFill>
          <a:ln>
            <a:noFill/>
          </a:ln>
          <a:effectLst/>
        </p:spPr>
        <p:txBody>
          <a:bodyPr wrap="square" lIns="90000" rtlCol="0" anchor="ctr" anchorCtr="0">
            <a:noAutofit/>
          </a:bodyPr>
          <a:lstStyle/>
          <a:p>
            <a:r>
              <a:rPr lang="en-US" altLang="ja-JP" sz="2400" dirty="0" smtClean="0">
                <a:solidFill>
                  <a:schemeClr val="bg1"/>
                </a:solidFill>
                <a:latin typeface="Consolas" pitchFamily="49" charset="0"/>
                <a:ea typeface="メイリオ" pitchFamily="50" charset="-128"/>
                <a:cs typeface="Consolas" pitchFamily="49" charset="0"/>
              </a:rPr>
              <a:t>//http://example.jp/</a:t>
            </a:r>
            <a:r>
              <a:rPr lang="en-US" altLang="ja-JP" sz="2400" dirty="0" smtClean="0">
                <a:solidFill>
                  <a:srgbClr val="FFFF00"/>
                </a:solidFill>
                <a:latin typeface="Consolas" pitchFamily="49" charset="0"/>
                <a:ea typeface="メイリオ" pitchFamily="50" charset="-128"/>
                <a:cs typeface="Consolas" pitchFamily="49" charset="0"/>
              </a:rPr>
              <a:t>#&lt;script&gt;alert(1)&lt;/script&gt;</a:t>
            </a:r>
          </a:p>
          <a:p>
            <a:r>
              <a:rPr lang="en-US" altLang="ja-JP" sz="2400" dirty="0" err="1" smtClean="0">
                <a:solidFill>
                  <a:schemeClr val="bg1"/>
                </a:solidFill>
                <a:latin typeface="Consolas" pitchFamily="49" charset="0"/>
                <a:ea typeface="メイリオ" pitchFamily="50" charset="-128"/>
                <a:cs typeface="Consolas" pitchFamily="49" charset="0"/>
              </a:rPr>
              <a:t>div.</a:t>
            </a:r>
            <a:r>
              <a:rPr lang="en-US" altLang="ja-JP" sz="2400" dirty="0" err="1" smtClean="0">
                <a:solidFill>
                  <a:srgbClr val="FF7D7D"/>
                </a:solidFill>
                <a:latin typeface="Consolas" pitchFamily="49" charset="0"/>
                <a:ea typeface="メイリオ" pitchFamily="50" charset="-128"/>
                <a:cs typeface="Consolas" pitchFamily="49" charset="0"/>
              </a:rPr>
              <a:t>innerHTML</a:t>
            </a:r>
            <a:r>
              <a:rPr lang="en-US" altLang="ja-JP" sz="2400" dirty="0" smtClean="0">
                <a:solidFill>
                  <a:schemeClr val="bg1"/>
                </a:solidFill>
                <a:latin typeface="Consolas" pitchFamily="49" charset="0"/>
                <a:ea typeface="メイリオ" pitchFamily="50" charset="-128"/>
                <a:cs typeface="Consolas" pitchFamily="49" charset="0"/>
              </a:rPr>
              <a:t> = </a:t>
            </a:r>
            <a:r>
              <a:rPr lang="en-US" altLang="ja-JP" sz="2400" dirty="0" err="1" smtClean="0">
                <a:solidFill>
                  <a:schemeClr val="bg1"/>
                </a:solidFill>
                <a:latin typeface="Consolas" pitchFamily="49" charset="0"/>
                <a:ea typeface="メイリオ" pitchFamily="50" charset="-128"/>
                <a:cs typeface="Consolas" pitchFamily="49" charset="0"/>
              </a:rPr>
              <a:t>location.</a:t>
            </a:r>
            <a:r>
              <a:rPr lang="en-US" altLang="ja-JP" sz="2400" dirty="0" err="1" smtClean="0">
                <a:solidFill>
                  <a:srgbClr val="FF7D7D"/>
                </a:solidFill>
                <a:latin typeface="Consolas" pitchFamily="49" charset="0"/>
                <a:ea typeface="メイリオ" pitchFamily="50" charset="-128"/>
                <a:cs typeface="Consolas" pitchFamily="49" charset="0"/>
              </a:rPr>
              <a:t>hash</a:t>
            </a:r>
            <a:r>
              <a:rPr lang="en-US" altLang="ja-JP" sz="2400" dirty="0" err="1" smtClean="0">
                <a:solidFill>
                  <a:schemeClr val="bg1"/>
                </a:solidFill>
                <a:latin typeface="Consolas" pitchFamily="49" charset="0"/>
                <a:ea typeface="メイリオ" pitchFamily="50" charset="-128"/>
                <a:cs typeface="Consolas" pitchFamily="49" charset="0"/>
              </a:rPr>
              <a:t>.substring</a:t>
            </a:r>
            <a:r>
              <a:rPr lang="en-US" altLang="ja-JP" sz="2400" dirty="0" smtClean="0">
                <a:solidFill>
                  <a:schemeClr val="bg1"/>
                </a:solidFill>
                <a:latin typeface="Consolas" pitchFamily="49" charset="0"/>
                <a:ea typeface="メイリオ" pitchFamily="50" charset="-128"/>
                <a:cs typeface="Consolas" pitchFamily="49" charset="0"/>
              </a:rPr>
              <a:t>(1);</a:t>
            </a:r>
          </a:p>
        </p:txBody>
      </p:sp>
    </p:spTree>
    <p:extLst>
      <p:ext uri="{BB962C8B-B14F-4D97-AF65-F5344CB8AC3E}">
        <p14:creationId xmlns:p14="http://schemas.microsoft.com/office/powerpoint/2010/main" val="20267728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DOM </a:t>
            </a:r>
            <a:r>
              <a:rPr lang="en-US" altLang="ja-JP" dirty="0"/>
              <a:t>Based </a:t>
            </a:r>
            <a:r>
              <a:rPr lang="en-US" altLang="ja-JP" dirty="0" smtClean="0"/>
              <a:t>XSS</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smtClean="0"/>
              <a:t>IE6</a:t>
            </a:r>
            <a:r>
              <a:rPr lang="ja-JP" altLang="en-US" dirty="0" smtClean="0"/>
              <a:t>の</a:t>
            </a:r>
            <a:r>
              <a:rPr lang="en-US" altLang="ja-JP" dirty="0" err="1" smtClean="0"/>
              <a:t>location.search</a:t>
            </a:r>
            <a:r>
              <a:rPr lang="ja-JP" altLang="en-US" dirty="0" smtClean="0"/>
              <a:t>は壊れている</a:t>
            </a:r>
            <a:endParaRPr lang="en-US" altLang="ja-JP" dirty="0" smtClean="0"/>
          </a:p>
          <a:p>
            <a:r>
              <a:rPr lang="en-US" altLang="ja-JP" dirty="0" smtClean="0"/>
              <a:t>URL</a:t>
            </a:r>
            <a:r>
              <a:rPr lang="ja-JP" altLang="en-US" dirty="0" smtClean="0"/>
              <a:t>の</a:t>
            </a:r>
            <a:r>
              <a:rPr lang="en-US" altLang="ja-JP" dirty="0" smtClean="0"/>
              <a:t>#</a:t>
            </a:r>
            <a:r>
              <a:rPr lang="ja-JP" altLang="en-US" dirty="0" smtClean="0"/>
              <a:t>よりうしろの</a:t>
            </a:r>
            <a:r>
              <a:rPr lang="en-US" altLang="ja-JP" dirty="0" smtClean="0"/>
              <a:t>?</a:t>
            </a:r>
            <a:r>
              <a:rPr lang="ja-JP" altLang="en-US" dirty="0" smtClean="0"/>
              <a:t>以降が</a:t>
            </a:r>
            <a:r>
              <a:rPr lang="en-US" altLang="ja-JP" dirty="0" err="1" smtClean="0"/>
              <a:t>location.search</a:t>
            </a:r>
            <a:r>
              <a:rPr lang="ja-JP" altLang="en-US" dirty="0" smtClean="0"/>
              <a:t>に設定される</a:t>
            </a:r>
            <a:endParaRPr lang="en-US" altLang="ja-JP" dirty="0" smtClean="0"/>
          </a:p>
          <a:p>
            <a:endParaRPr kumimoji="1" lang="en-US" altLang="ja-JP" dirty="0"/>
          </a:p>
          <a:p>
            <a:endParaRPr lang="en-US" altLang="ja-JP" dirty="0" smtClean="0"/>
          </a:p>
          <a:p>
            <a:endParaRPr kumimoji="1" lang="en-US" altLang="ja-JP" dirty="0"/>
          </a:p>
          <a:p>
            <a:r>
              <a:rPr lang="en-US" altLang="ja-JP" dirty="0" smtClean="0"/>
              <a:t>XSS</a:t>
            </a:r>
            <a:r>
              <a:rPr lang="ja-JP" altLang="en-US" dirty="0" smtClean="0"/>
              <a:t>の実行コードがサーバ側に送信されず、ログに残らない</a:t>
            </a:r>
            <a:endParaRPr kumimoji="1" lang="ja-JP" altLang="en-US" dirty="0"/>
          </a:p>
        </p:txBody>
      </p:sp>
      <p:sp>
        <p:nvSpPr>
          <p:cNvPr id="6" name="テキスト ボックス 5"/>
          <p:cNvSpPr txBox="1"/>
          <p:nvPr/>
        </p:nvSpPr>
        <p:spPr>
          <a:xfrm>
            <a:off x="683568" y="3284984"/>
            <a:ext cx="8136904" cy="1296144"/>
          </a:xfrm>
          <a:prstGeom prst="rect">
            <a:avLst/>
          </a:prstGeom>
          <a:solidFill>
            <a:srgbClr val="101540"/>
          </a:solidFill>
          <a:ln>
            <a:noFill/>
          </a:ln>
          <a:effectLst/>
        </p:spPr>
        <p:txBody>
          <a:bodyPr wrap="square" lIns="90000" rtlCol="0" anchor="ctr" anchorCtr="0">
            <a:noAutofit/>
          </a:bodyPr>
          <a:lstStyle/>
          <a:p>
            <a:r>
              <a:rPr lang="en-US" altLang="ja-JP" sz="2200" dirty="0" smtClean="0">
                <a:solidFill>
                  <a:schemeClr val="bg1"/>
                </a:solidFill>
                <a:latin typeface="Consolas" pitchFamily="49" charset="0"/>
                <a:ea typeface="メイリオ" pitchFamily="50" charset="-128"/>
                <a:cs typeface="Consolas" pitchFamily="49" charset="0"/>
              </a:rPr>
              <a:t>//http://example.jp/</a:t>
            </a:r>
            <a:r>
              <a:rPr lang="en-US" altLang="ja-JP" sz="2200" dirty="0" smtClean="0">
                <a:solidFill>
                  <a:srgbClr val="FFFF00"/>
                </a:solidFill>
                <a:latin typeface="Consolas" pitchFamily="49" charset="0"/>
                <a:ea typeface="メイリオ" pitchFamily="50" charset="-128"/>
                <a:cs typeface="Consolas" pitchFamily="49" charset="0"/>
              </a:rPr>
              <a:t>#?&lt;img/src=""onerror=alert(1)&gt;</a:t>
            </a:r>
          </a:p>
          <a:p>
            <a:r>
              <a:rPr lang="en-US" altLang="ja-JP" sz="2200" dirty="0" err="1" smtClean="0">
                <a:solidFill>
                  <a:schemeClr val="bg1"/>
                </a:solidFill>
                <a:latin typeface="Consolas" pitchFamily="49" charset="0"/>
                <a:ea typeface="メイリオ" pitchFamily="50" charset="-128"/>
                <a:cs typeface="Consolas" pitchFamily="49" charset="0"/>
              </a:rPr>
              <a:t>div.</a:t>
            </a:r>
            <a:r>
              <a:rPr lang="en-US" altLang="ja-JP" sz="2200" dirty="0" err="1" smtClean="0">
                <a:solidFill>
                  <a:srgbClr val="FF7D7D"/>
                </a:solidFill>
                <a:latin typeface="Consolas" pitchFamily="49" charset="0"/>
                <a:ea typeface="メイリオ" pitchFamily="50" charset="-128"/>
                <a:cs typeface="Consolas" pitchFamily="49" charset="0"/>
              </a:rPr>
              <a:t>innerHTML</a:t>
            </a:r>
            <a:r>
              <a:rPr lang="en-US" altLang="ja-JP" sz="2200" dirty="0" smtClean="0">
                <a:solidFill>
                  <a:schemeClr val="bg1"/>
                </a:solidFill>
                <a:latin typeface="Consolas" pitchFamily="49" charset="0"/>
                <a:ea typeface="メイリオ" pitchFamily="50" charset="-128"/>
                <a:cs typeface="Consolas" pitchFamily="49" charset="0"/>
              </a:rPr>
              <a:t> = </a:t>
            </a:r>
            <a:r>
              <a:rPr lang="en-US" altLang="ja-JP" sz="2200" dirty="0" err="1" smtClean="0">
                <a:solidFill>
                  <a:schemeClr val="bg1"/>
                </a:solidFill>
                <a:latin typeface="Consolas" pitchFamily="49" charset="0"/>
                <a:ea typeface="メイリオ" pitchFamily="50" charset="-128"/>
                <a:cs typeface="Consolas" pitchFamily="49" charset="0"/>
              </a:rPr>
              <a:t>location.</a:t>
            </a:r>
            <a:r>
              <a:rPr lang="en-US" altLang="ja-JP" sz="2200" dirty="0" err="1" smtClean="0">
                <a:solidFill>
                  <a:srgbClr val="FF7D7D"/>
                </a:solidFill>
                <a:latin typeface="Consolas" pitchFamily="49" charset="0"/>
                <a:ea typeface="メイリオ" pitchFamily="50" charset="-128"/>
                <a:cs typeface="Consolas" pitchFamily="49" charset="0"/>
              </a:rPr>
              <a:t>search</a:t>
            </a:r>
            <a:r>
              <a:rPr lang="en-US" altLang="ja-JP" sz="2200" dirty="0" err="1" smtClean="0">
                <a:solidFill>
                  <a:schemeClr val="bg1"/>
                </a:solidFill>
                <a:latin typeface="Consolas" pitchFamily="49" charset="0"/>
                <a:ea typeface="メイリオ" pitchFamily="50" charset="-128"/>
                <a:cs typeface="Consolas" pitchFamily="49" charset="0"/>
              </a:rPr>
              <a:t>.substring</a:t>
            </a:r>
            <a:r>
              <a:rPr lang="en-US" altLang="ja-JP" sz="2200" dirty="0" smtClean="0">
                <a:solidFill>
                  <a:schemeClr val="bg1"/>
                </a:solidFill>
                <a:latin typeface="Consolas" pitchFamily="49" charset="0"/>
                <a:ea typeface="メイリオ" pitchFamily="50" charset="-128"/>
                <a:cs typeface="Consolas" pitchFamily="49" charset="0"/>
              </a:rPr>
              <a:t>(1);</a:t>
            </a:r>
          </a:p>
        </p:txBody>
      </p:sp>
    </p:spTree>
    <p:extLst>
      <p:ext uri="{BB962C8B-B14F-4D97-AF65-F5344CB8AC3E}">
        <p14:creationId xmlns:p14="http://schemas.microsoft.com/office/powerpoint/2010/main" val="22488745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mtClean="0"/>
              <a:t>DOM based XSS</a:t>
            </a:r>
            <a:endParaRPr kumimoji="1" lang="ja-JP" altLang="en-US"/>
          </a:p>
        </p:txBody>
      </p:sp>
      <p:sp>
        <p:nvSpPr>
          <p:cNvPr id="3" name="コンテンツ プレースホルダ 2"/>
          <p:cNvSpPr>
            <a:spLocks noGrp="1"/>
          </p:cNvSpPr>
          <p:nvPr>
            <p:ph idx="1"/>
          </p:nvPr>
        </p:nvSpPr>
        <p:spPr/>
        <p:txBody>
          <a:bodyPr/>
          <a:lstStyle/>
          <a:p>
            <a:r>
              <a:rPr lang="en-US" altLang="ja-JP" dirty="0" smtClean="0"/>
              <a:t>DOM based XSS</a:t>
            </a:r>
            <a:r>
              <a:rPr lang="ja-JP" altLang="en-US" dirty="0" smtClean="0"/>
              <a:t>は増えている</a:t>
            </a:r>
            <a:endParaRPr lang="en-US" altLang="ja-JP" dirty="0" smtClean="0"/>
          </a:p>
          <a:p>
            <a:pPr lvl="1"/>
            <a:r>
              <a:rPr kumimoji="1" lang="en-US" altLang="ja-JP" dirty="0" smtClean="0"/>
              <a:t>JavaScript</a:t>
            </a:r>
            <a:r>
              <a:rPr kumimoji="1" lang="ja-JP" altLang="en-US" dirty="0" smtClean="0"/>
              <a:t>の大規模化に伴い増加</a:t>
            </a:r>
            <a:endParaRPr kumimoji="1" lang="en-US" altLang="ja-JP" dirty="0" smtClean="0"/>
          </a:p>
          <a:p>
            <a:r>
              <a:rPr kumimoji="1" lang="ja-JP" altLang="en-US" dirty="0" smtClean="0"/>
              <a:t>サーバ側での対策と原則は同じ</a:t>
            </a:r>
            <a:endParaRPr kumimoji="1" lang="en-US" altLang="ja-JP" dirty="0" smtClean="0"/>
          </a:p>
          <a:p>
            <a:pPr lvl="1"/>
            <a:r>
              <a:rPr kumimoji="1" lang="en-US" altLang="ja-JP" dirty="0" smtClean="0"/>
              <a:t>HTML</a:t>
            </a:r>
            <a:r>
              <a:rPr kumimoji="1" lang="ja-JP" altLang="en-US" dirty="0" smtClean="0"/>
              <a:t>生成時にエスケープ</a:t>
            </a:r>
            <a:endParaRPr kumimoji="1" lang="en-US" altLang="ja-JP" dirty="0" smtClean="0"/>
          </a:p>
          <a:p>
            <a:pPr lvl="1"/>
            <a:r>
              <a:rPr kumimoji="1" lang="en-US" altLang="ja-JP" dirty="0" smtClean="0"/>
              <a:t>URL</a:t>
            </a:r>
            <a:r>
              <a:rPr kumimoji="1" lang="ja-JP" altLang="en-US" dirty="0" smtClean="0"/>
              <a:t>生成時は</a:t>
            </a:r>
            <a:r>
              <a:rPr kumimoji="1" lang="en-US" altLang="ja-JP" dirty="0" smtClean="0"/>
              <a:t>http(s)</a:t>
            </a:r>
            <a:r>
              <a:rPr kumimoji="1" lang="ja-JP" altLang="en-US" dirty="0" smtClean="0"/>
              <a:t>のみ</a:t>
            </a:r>
            <a:endParaRPr kumimoji="1" lang="en-US" altLang="ja-JP" dirty="0" smtClean="0"/>
          </a:p>
          <a:p>
            <a:pPr lvl="1"/>
            <a:r>
              <a:rPr lang="en-US" altLang="ja-JP" dirty="0" smtClean="0">
                <a:solidFill>
                  <a:srgbClr val="0000CC"/>
                </a:solidFill>
              </a:rPr>
              <a:t>CSS</a:t>
            </a:r>
            <a:r>
              <a:rPr lang="ja-JP" altLang="en-US" dirty="0" smtClean="0">
                <a:solidFill>
                  <a:srgbClr val="0000CC"/>
                </a:solidFill>
              </a:rPr>
              <a:t> </a:t>
            </a:r>
            <a:r>
              <a:rPr lang="en-US" altLang="ja-JP" dirty="0" err="1" smtClean="0">
                <a:solidFill>
                  <a:srgbClr val="0000CC"/>
                </a:solidFill>
              </a:rPr>
              <a:t>backgroundImage</a:t>
            </a:r>
            <a:r>
              <a:rPr lang="ja-JP" altLang="en-US" dirty="0" smtClean="0">
                <a:solidFill>
                  <a:srgbClr val="0000CC"/>
                </a:solidFill>
              </a:rPr>
              <a:t>等への代入やイベントハンドラの動的生成は避ける</a:t>
            </a:r>
            <a:endParaRPr kumimoji="1" lang="ja-JP" altLang="en-US" dirty="0">
              <a:solidFill>
                <a:srgbClr val="0000CC"/>
              </a:solidFill>
            </a:endParaRPr>
          </a:p>
        </p:txBody>
      </p:sp>
    </p:spTree>
    <p:extLst>
      <p:ext uri="{BB962C8B-B14F-4D97-AF65-F5344CB8AC3E}">
        <p14:creationId xmlns:p14="http://schemas.microsoft.com/office/powerpoint/2010/main" val="10607968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mtClean="0"/>
              <a:t>DOM based XSS</a:t>
            </a:r>
            <a:endParaRPr kumimoji="1" lang="ja-JP" altLang="en-US"/>
          </a:p>
        </p:txBody>
      </p:sp>
      <p:sp>
        <p:nvSpPr>
          <p:cNvPr id="3" name="コンテンツ プレースホルダ 2"/>
          <p:cNvSpPr>
            <a:spLocks noGrp="1"/>
          </p:cNvSpPr>
          <p:nvPr>
            <p:ph idx="1"/>
          </p:nvPr>
        </p:nvSpPr>
        <p:spPr/>
        <p:txBody>
          <a:bodyPr/>
          <a:lstStyle/>
          <a:p>
            <a:r>
              <a:rPr kumimoji="1" lang="en-US" altLang="ja-JP" dirty="0" smtClean="0"/>
              <a:t>HTML</a:t>
            </a:r>
            <a:r>
              <a:rPr kumimoji="1" lang="ja-JP" altLang="en-US" dirty="0" smtClean="0"/>
              <a:t>生成時にエスケープ</a:t>
            </a:r>
            <a:endParaRPr kumimoji="1" lang="en-US" altLang="ja-JP" dirty="0" smtClean="0"/>
          </a:p>
          <a:p>
            <a:endParaRPr lang="en-US" altLang="ja-JP" dirty="0" smtClean="0"/>
          </a:p>
          <a:p>
            <a:endParaRPr kumimoji="1" lang="en-US" altLang="ja-JP" dirty="0" smtClean="0"/>
          </a:p>
          <a:p>
            <a:endParaRPr kumimoji="1" lang="en-US" altLang="ja-JP" dirty="0" smtClean="0"/>
          </a:p>
          <a:p>
            <a:endParaRPr kumimoji="1" lang="en-US" altLang="ja-JP" dirty="0" smtClean="0"/>
          </a:p>
          <a:p>
            <a:pPr lvl="1"/>
            <a:r>
              <a:rPr lang="ja-JP" altLang="en-US" dirty="0" smtClean="0"/>
              <a:t>むしろ</a:t>
            </a:r>
            <a:r>
              <a:rPr lang="en-US" altLang="ja-JP" dirty="0" err="1" smtClean="0"/>
              <a:t>textNode</a:t>
            </a:r>
            <a:r>
              <a:rPr lang="ja-JP" altLang="en-US" dirty="0" smtClean="0"/>
              <a:t>を使おう</a:t>
            </a:r>
            <a:r>
              <a:rPr lang="en-US" altLang="ja-JP" dirty="0" smtClean="0"/>
              <a:t>!</a:t>
            </a:r>
            <a:endParaRPr kumimoji="1" lang="en-US" altLang="ja-JP" dirty="0" smtClean="0"/>
          </a:p>
        </p:txBody>
      </p:sp>
      <p:sp>
        <p:nvSpPr>
          <p:cNvPr id="4" name="テキスト ボックス 3"/>
          <p:cNvSpPr txBox="1"/>
          <p:nvPr/>
        </p:nvSpPr>
        <p:spPr>
          <a:xfrm>
            <a:off x="683568" y="2132856"/>
            <a:ext cx="8280920" cy="2016224"/>
          </a:xfrm>
          <a:prstGeom prst="rect">
            <a:avLst/>
          </a:prstGeom>
          <a:solidFill>
            <a:srgbClr val="101540"/>
          </a:solidFill>
          <a:ln>
            <a:noFill/>
          </a:ln>
          <a:effectLst/>
        </p:spPr>
        <p:txBody>
          <a:bodyPr wrap="square" lIns="90000" rtlCol="0" anchor="ctr" anchorCtr="0">
            <a:noAutofit/>
          </a:bodyPr>
          <a:lstStyle/>
          <a:p>
            <a:r>
              <a:rPr lang="en-US" altLang="ja-JP" sz="2400" dirty="0" err="1" smtClean="0">
                <a:solidFill>
                  <a:schemeClr val="bg1"/>
                </a:solidFill>
                <a:latin typeface="Consolas" pitchFamily="49" charset="0"/>
                <a:ea typeface="メイリオ" pitchFamily="50" charset="-128"/>
                <a:cs typeface="Consolas" pitchFamily="49" charset="0"/>
              </a:rPr>
              <a:t>div.innerHTML</a:t>
            </a:r>
            <a:r>
              <a:rPr lang="en-US" altLang="ja-JP" sz="2400" dirty="0" smtClean="0">
                <a:solidFill>
                  <a:schemeClr val="bg1"/>
                </a:solidFill>
                <a:latin typeface="Consolas" pitchFamily="49" charset="0"/>
                <a:ea typeface="メイリオ" pitchFamily="50" charset="-128"/>
                <a:cs typeface="Consolas" pitchFamily="49" charset="0"/>
              </a:rPr>
              <a:t> = </a:t>
            </a:r>
            <a:r>
              <a:rPr lang="en-US" altLang="ja-JP" sz="2400" dirty="0" err="1" smtClean="0">
                <a:solidFill>
                  <a:schemeClr val="bg1"/>
                </a:solidFill>
                <a:latin typeface="Consolas" pitchFamily="49" charset="0"/>
                <a:ea typeface="メイリオ" pitchFamily="50" charset="-128"/>
                <a:cs typeface="Consolas" pitchFamily="49" charset="0"/>
              </a:rPr>
              <a:t>s.replace</a:t>
            </a:r>
            <a:r>
              <a:rPr lang="en-US" altLang="ja-JP" sz="2400" dirty="0" smtClean="0">
                <a:solidFill>
                  <a:schemeClr val="bg1"/>
                </a:solidFill>
                <a:latin typeface="Consolas" pitchFamily="49" charset="0"/>
                <a:ea typeface="メイリオ" pitchFamily="50" charset="-128"/>
                <a:cs typeface="Consolas" pitchFamily="49" charset="0"/>
              </a:rPr>
              <a:t>( </a:t>
            </a:r>
            <a:r>
              <a:rPr lang="en-US" altLang="ja-JP" sz="2400" dirty="0" smtClean="0">
                <a:solidFill>
                  <a:srgbClr val="FF7D7D"/>
                </a:solidFill>
                <a:latin typeface="Consolas" pitchFamily="49" charset="0"/>
                <a:ea typeface="メイリオ" pitchFamily="50" charset="-128"/>
                <a:cs typeface="Consolas" pitchFamily="49" charset="0"/>
              </a:rPr>
              <a:t>/&amp;/g</a:t>
            </a:r>
            <a:r>
              <a:rPr lang="en-US" altLang="ja-JP" sz="2400" dirty="0" smtClean="0">
                <a:solidFill>
                  <a:schemeClr val="bg1"/>
                </a:solidFill>
                <a:latin typeface="Consolas" pitchFamily="49" charset="0"/>
                <a:ea typeface="メイリオ" pitchFamily="50" charset="-128"/>
                <a:cs typeface="Consolas" pitchFamily="49" charset="0"/>
              </a:rPr>
              <a:t>, "</a:t>
            </a:r>
            <a:r>
              <a:rPr lang="en-US" altLang="ja-JP" sz="2400" dirty="0" smtClean="0">
                <a:solidFill>
                  <a:srgbClr val="FFFF00"/>
                </a:solidFill>
                <a:latin typeface="Consolas" pitchFamily="49" charset="0"/>
                <a:ea typeface="メイリオ" pitchFamily="50" charset="-128"/>
                <a:cs typeface="Consolas" pitchFamily="49" charset="0"/>
              </a:rPr>
              <a:t>&amp;amp;</a:t>
            </a:r>
            <a:r>
              <a:rPr lang="en-US" altLang="ja-JP" sz="2400" dirty="0" smtClean="0">
                <a:solidFill>
                  <a:schemeClr val="bg1"/>
                </a:solidFill>
                <a:latin typeface="Consolas" pitchFamily="49" charset="0"/>
                <a:ea typeface="メイリオ" pitchFamily="50" charset="-128"/>
                <a:cs typeface="Consolas" pitchFamily="49" charset="0"/>
              </a:rPr>
              <a:t>" )</a:t>
            </a:r>
          </a:p>
          <a:p>
            <a:r>
              <a:rPr lang="en-US" altLang="ja-JP" sz="2400" dirty="0" smtClean="0">
                <a:solidFill>
                  <a:schemeClr val="bg1"/>
                </a:solidFill>
                <a:latin typeface="Consolas" pitchFamily="49" charset="0"/>
                <a:ea typeface="メイリオ" pitchFamily="50" charset="-128"/>
                <a:cs typeface="Consolas" pitchFamily="49" charset="0"/>
              </a:rPr>
              <a:t>   .replace( </a:t>
            </a:r>
            <a:r>
              <a:rPr lang="en-US" altLang="ja-JP" sz="2400" dirty="0" smtClean="0">
                <a:solidFill>
                  <a:srgbClr val="FF7D7D"/>
                </a:solidFill>
                <a:latin typeface="Consolas" pitchFamily="49" charset="0"/>
                <a:ea typeface="メイリオ" pitchFamily="50" charset="-128"/>
                <a:cs typeface="Consolas" pitchFamily="49" charset="0"/>
              </a:rPr>
              <a:t>/&lt;/g</a:t>
            </a:r>
            <a:r>
              <a:rPr lang="en-US" altLang="ja-JP" sz="2400" dirty="0" smtClean="0">
                <a:solidFill>
                  <a:schemeClr val="bg1"/>
                </a:solidFill>
                <a:latin typeface="Consolas" pitchFamily="49" charset="0"/>
                <a:ea typeface="メイリオ" pitchFamily="50" charset="-128"/>
                <a:cs typeface="Consolas" pitchFamily="49" charset="0"/>
              </a:rPr>
              <a:t>, "</a:t>
            </a:r>
            <a:r>
              <a:rPr lang="en-US" altLang="ja-JP" sz="2400" dirty="0" smtClean="0">
                <a:solidFill>
                  <a:srgbClr val="FFFF00"/>
                </a:solidFill>
                <a:latin typeface="Consolas" pitchFamily="49" charset="0"/>
                <a:ea typeface="メイリオ" pitchFamily="50" charset="-128"/>
                <a:cs typeface="Consolas" pitchFamily="49" charset="0"/>
              </a:rPr>
              <a:t>&amp;</a:t>
            </a:r>
            <a:r>
              <a:rPr lang="en-US" altLang="ja-JP" sz="2400" dirty="0" err="1" smtClean="0">
                <a:solidFill>
                  <a:srgbClr val="FFFF00"/>
                </a:solidFill>
                <a:latin typeface="Consolas" pitchFamily="49" charset="0"/>
                <a:ea typeface="メイリオ" pitchFamily="50" charset="-128"/>
                <a:cs typeface="Consolas" pitchFamily="49" charset="0"/>
              </a:rPr>
              <a:t>lt</a:t>
            </a:r>
            <a:r>
              <a:rPr lang="en-US" altLang="ja-JP" sz="2400" dirty="0" smtClean="0">
                <a:solidFill>
                  <a:srgbClr val="FFFF00"/>
                </a:solidFill>
                <a:latin typeface="Consolas" pitchFamily="49" charset="0"/>
                <a:ea typeface="メイリオ" pitchFamily="50" charset="-128"/>
                <a:cs typeface="Consolas" pitchFamily="49" charset="0"/>
              </a:rPr>
              <a:t>;</a:t>
            </a:r>
            <a:r>
              <a:rPr lang="en-US" altLang="ja-JP" sz="2400" dirty="0" smtClean="0">
                <a:solidFill>
                  <a:schemeClr val="bg1"/>
                </a:solidFill>
                <a:latin typeface="Consolas" pitchFamily="49" charset="0"/>
                <a:ea typeface="メイリオ" pitchFamily="50" charset="-128"/>
                <a:cs typeface="Consolas" pitchFamily="49" charset="0"/>
              </a:rPr>
              <a:t>" )</a:t>
            </a:r>
          </a:p>
          <a:p>
            <a:r>
              <a:rPr lang="en-US" altLang="ja-JP" sz="2400" dirty="0" smtClean="0">
                <a:solidFill>
                  <a:schemeClr val="bg1"/>
                </a:solidFill>
                <a:latin typeface="Consolas" pitchFamily="49" charset="0"/>
                <a:ea typeface="メイリオ" pitchFamily="50" charset="-128"/>
                <a:cs typeface="Consolas" pitchFamily="49" charset="0"/>
              </a:rPr>
              <a:t>   .replace( </a:t>
            </a:r>
            <a:r>
              <a:rPr lang="en-US" altLang="ja-JP" sz="2400" dirty="0" smtClean="0">
                <a:solidFill>
                  <a:srgbClr val="FF7D7D"/>
                </a:solidFill>
                <a:latin typeface="Consolas" pitchFamily="49" charset="0"/>
                <a:ea typeface="メイリオ" pitchFamily="50" charset="-128"/>
                <a:cs typeface="Consolas" pitchFamily="49" charset="0"/>
              </a:rPr>
              <a:t>/&gt;/g</a:t>
            </a:r>
            <a:r>
              <a:rPr lang="en-US" altLang="ja-JP" sz="2400" dirty="0" smtClean="0">
                <a:solidFill>
                  <a:schemeClr val="bg1"/>
                </a:solidFill>
                <a:latin typeface="Consolas" pitchFamily="49" charset="0"/>
                <a:ea typeface="メイリオ" pitchFamily="50" charset="-128"/>
                <a:cs typeface="Consolas" pitchFamily="49" charset="0"/>
              </a:rPr>
              <a:t>, "</a:t>
            </a:r>
            <a:r>
              <a:rPr lang="en-US" altLang="ja-JP" sz="2400" dirty="0" smtClean="0">
                <a:solidFill>
                  <a:srgbClr val="FFFF00"/>
                </a:solidFill>
                <a:latin typeface="Consolas" pitchFamily="49" charset="0"/>
                <a:ea typeface="メイリオ" pitchFamily="50" charset="-128"/>
                <a:cs typeface="Consolas" pitchFamily="49" charset="0"/>
              </a:rPr>
              <a:t>&amp;</a:t>
            </a:r>
            <a:r>
              <a:rPr lang="en-US" altLang="ja-JP" sz="2400" dirty="0" err="1" smtClean="0">
                <a:solidFill>
                  <a:srgbClr val="FFFF00"/>
                </a:solidFill>
                <a:latin typeface="Consolas" pitchFamily="49" charset="0"/>
                <a:ea typeface="メイリオ" pitchFamily="50" charset="-128"/>
                <a:cs typeface="Consolas" pitchFamily="49" charset="0"/>
              </a:rPr>
              <a:t>gt</a:t>
            </a:r>
            <a:r>
              <a:rPr lang="en-US" altLang="ja-JP" sz="2400" dirty="0" smtClean="0">
                <a:solidFill>
                  <a:srgbClr val="FFFF00"/>
                </a:solidFill>
                <a:latin typeface="Consolas" pitchFamily="49" charset="0"/>
                <a:ea typeface="メイリオ" pitchFamily="50" charset="-128"/>
                <a:cs typeface="Consolas" pitchFamily="49" charset="0"/>
              </a:rPr>
              <a:t>;</a:t>
            </a:r>
            <a:r>
              <a:rPr lang="en-US" altLang="ja-JP" sz="2400" dirty="0" smtClean="0">
                <a:solidFill>
                  <a:schemeClr val="bg1"/>
                </a:solidFill>
                <a:latin typeface="Consolas" pitchFamily="49" charset="0"/>
                <a:ea typeface="メイリオ" pitchFamily="50" charset="-128"/>
                <a:cs typeface="Consolas" pitchFamily="49" charset="0"/>
              </a:rPr>
              <a:t>" )</a:t>
            </a:r>
          </a:p>
          <a:p>
            <a:r>
              <a:rPr lang="en-US" altLang="ja-JP" sz="2400" dirty="0" smtClean="0">
                <a:solidFill>
                  <a:schemeClr val="bg1"/>
                </a:solidFill>
                <a:latin typeface="Consolas" pitchFamily="49" charset="0"/>
                <a:ea typeface="メイリオ" pitchFamily="50" charset="-128"/>
                <a:cs typeface="Consolas" pitchFamily="49" charset="0"/>
              </a:rPr>
              <a:t>   .replace( </a:t>
            </a:r>
            <a:r>
              <a:rPr lang="en-US" altLang="ja-JP" sz="2400" dirty="0" smtClean="0">
                <a:solidFill>
                  <a:srgbClr val="FF7D7D"/>
                </a:solidFill>
                <a:latin typeface="Consolas" pitchFamily="49" charset="0"/>
                <a:ea typeface="メイリオ" pitchFamily="50" charset="-128"/>
                <a:cs typeface="Consolas" pitchFamily="49" charset="0"/>
              </a:rPr>
              <a:t>/"/g</a:t>
            </a:r>
            <a:r>
              <a:rPr lang="en-US" altLang="ja-JP" sz="2400" dirty="0" smtClean="0">
                <a:solidFill>
                  <a:schemeClr val="bg1"/>
                </a:solidFill>
                <a:latin typeface="Consolas" pitchFamily="49" charset="0"/>
                <a:ea typeface="メイリオ" pitchFamily="50" charset="-128"/>
                <a:cs typeface="Consolas" pitchFamily="49" charset="0"/>
              </a:rPr>
              <a:t>, "</a:t>
            </a:r>
            <a:r>
              <a:rPr lang="en-US" altLang="ja-JP" sz="2400" dirty="0" smtClean="0">
                <a:solidFill>
                  <a:srgbClr val="FFFF00"/>
                </a:solidFill>
                <a:latin typeface="Consolas" pitchFamily="49" charset="0"/>
                <a:ea typeface="メイリオ" pitchFamily="50" charset="-128"/>
                <a:cs typeface="Consolas" pitchFamily="49" charset="0"/>
              </a:rPr>
              <a:t>&amp;</a:t>
            </a:r>
            <a:r>
              <a:rPr lang="en-US" altLang="ja-JP" sz="2400" dirty="0" err="1" smtClean="0">
                <a:solidFill>
                  <a:srgbClr val="FFFF00"/>
                </a:solidFill>
                <a:latin typeface="Consolas" pitchFamily="49" charset="0"/>
                <a:ea typeface="メイリオ" pitchFamily="50" charset="-128"/>
                <a:cs typeface="Consolas" pitchFamily="49" charset="0"/>
              </a:rPr>
              <a:t>quot</a:t>
            </a:r>
            <a:r>
              <a:rPr lang="en-US" altLang="ja-JP" sz="2400" dirty="0" smtClean="0">
                <a:solidFill>
                  <a:srgbClr val="FFFF00"/>
                </a:solidFill>
                <a:latin typeface="Consolas" pitchFamily="49" charset="0"/>
                <a:ea typeface="メイリオ" pitchFamily="50" charset="-128"/>
                <a:cs typeface="Consolas" pitchFamily="49" charset="0"/>
              </a:rPr>
              <a:t>;</a:t>
            </a:r>
            <a:r>
              <a:rPr lang="en-US" altLang="ja-JP" sz="2400" dirty="0" smtClean="0">
                <a:solidFill>
                  <a:schemeClr val="bg1"/>
                </a:solidFill>
                <a:latin typeface="Consolas" pitchFamily="49" charset="0"/>
                <a:ea typeface="メイリオ" pitchFamily="50" charset="-128"/>
                <a:cs typeface="Consolas" pitchFamily="49" charset="0"/>
              </a:rPr>
              <a:t>" )</a:t>
            </a:r>
          </a:p>
          <a:p>
            <a:r>
              <a:rPr lang="en-US" altLang="ja-JP" sz="2400" dirty="0" smtClean="0">
                <a:solidFill>
                  <a:schemeClr val="bg1"/>
                </a:solidFill>
                <a:latin typeface="Consolas" pitchFamily="49" charset="0"/>
                <a:ea typeface="メイリオ" pitchFamily="50" charset="-128"/>
                <a:cs typeface="Consolas" pitchFamily="49" charset="0"/>
              </a:rPr>
              <a:t>   .replace( </a:t>
            </a:r>
            <a:r>
              <a:rPr lang="en-US" altLang="ja-JP" sz="2400" dirty="0" smtClean="0">
                <a:solidFill>
                  <a:srgbClr val="FF7D7D"/>
                </a:solidFill>
                <a:latin typeface="Consolas" pitchFamily="49" charset="0"/>
                <a:ea typeface="メイリオ" pitchFamily="50" charset="-128"/>
                <a:cs typeface="Consolas" pitchFamily="49" charset="0"/>
              </a:rPr>
              <a:t>/'/g</a:t>
            </a:r>
            <a:r>
              <a:rPr lang="en-US" altLang="ja-JP" sz="2400" dirty="0" smtClean="0">
                <a:solidFill>
                  <a:schemeClr val="bg1"/>
                </a:solidFill>
                <a:latin typeface="Consolas" pitchFamily="49" charset="0"/>
                <a:ea typeface="メイリオ" pitchFamily="50" charset="-128"/>
                <a:cs typeface="Consolas" pitchFamily="49" charset="0"/>
              </a:rPr>
              <a:t>, "</a:t>
            </a:r>
            <a:r>
              <a:rPr lang="en-US" altLang="ja-JP" sz="2400" dirty="0" smtClean="0">
                <a:solidFill>
                  <a:srgbClr val="FFFF00"/>
                </a:solidFill>
                <a:latin typeface="Consolas" pitchFamily="49" charset="0"/>
                <a:ea typeface="メイリオ" pitchFamily="50" charset="-128"/>
                <a:cs typeface="Consolas" pitchFamily="49" charset="0"/>
              </a:rPr>
              <a:t>&amp;#x27;</a:t>
            </a:r>
            <a:r>
              <a:rPr lang="en-US" altLang="ja-JP" sz="2400" dirty="0" smtClean="0">
                <a:solidFill>
                  <a:schemeClr val="bg1"/>
                </a:solidFill>
                <a:latin typeface="Consolas" pitchFamily="49" charset="0"/>
                <a:ea typeface="メイリオ" pitchFamily="50" charset="-128"/>
                <a:cs typeface="Consolas" pitchFamily="49" charset="0"/>
              </a:rPr>
              <a:t>" );</a:t>
            </a:r>
          </a:p>
        </p:txBody>
      </p:sp>
      <p:sp>
        <p:nvSpPr>
          <p:cNvPr id="6" name="テキスト ボックス 5"/>
          <p:cNvSpPr txBox="1"/>
          <p:nvPr/>
        </p:nvSpPr>
        <p:spPr>
          <a:xfrm>
            <a:off x="683568" y="5013176"/>
            <a:ext cx="8280920" cy="1224136"/>
          </a:xfrm>
          <a:prstGeom prst="rect">
            <a:avLst/>
          </a:prstGeom>
          <a:solidFill>
            <a:srgbClr val="101540"/>
          </a:solidFill>
          <a:ln>
            <a:noFill/>
          </a:ln>
          <a:effectLst/>
        </p:spPr>
        <p:txBody>
          <a:bodyPr wrap="square" lIns="90000" rtlCol="0" anchor="ctr" anchorCtr="0">
            <a:noAutofit/>
          </a:bodyPr>
          <a:lstStyle/>
          <a:p>
            <a:r>
              <a:rPr lang="en-US" altLang="ja-JP" sz="2400" dirty="0" err="1" smtClean="0">
                <a:solidFill>
                  <a:schemeClr val="bg1"/>
                </a:solidFill>
                <a:latin typeface="Consolas" pitchFamily="49" charset="0"/>
                <a:ea typeface="メイリオ" pitchFamily="50" charset="-128"/>
                <a:cs typeface="Consolas" pitchFamily="49" charset="0"/>
              </a:rPr>
              <a:t>div.appendChild</a:t>
            </a:r>
            <a:r>
              <a:rPr lang="en-US" altLang="ja-JP" sz="2400" dirty="0" smtClean="0">
                <a:solidFill>
                  <a:schemeClr val="bg1"/>
                </a:solidFill>
                <a:latin typeface="Consolas" pitchFamily="49" charset="0"/>
                <a:ea typeface="メイリオ" pitchFamily="50" charset="-128"/>
                <a:cs typeface="Consolas" pitchFamily="49" charset="0"/>
              </a:rPr>
              <a:t>( </a:t>
            </a:r>
          </a:p>
          <a:p>
            <a:r>
              <a:rPr lang="en-US" altLang="ja-JP" sz="2400" dirty="0">
                <a:solidFill>
                  <a:schemeClr val="bg1"/>
                </a:solidFill>
                <a:latin typeface="Consolas" pitchFamily="49" charset="0"/>
                <a:ea typeface="メイリオ" pitchFamily="50" charset="-128"/>
                <a:cs typeface="Consolas" pitchFamily="49" charset="0"/>
              </a:rPr>
              <a:t> </a:t>
            </a:r>
            <a:r>
              <a:rPr lang="en-US" altLang="ja-JP" sz="2400" dirty="0" smtClean="0">
                <a:solidFill>
                  <a:schemeClr val="bg1"/>
                </a:solidFill>
                <a:latin typeface="Consolas" pitchFamily="49" charset="0"/>
                <a:ea typeface="メイリオ" pitchFamily="50" charset="-128"/>
                <a:cs typeface="Consolas" pitchFamily="49" charset="0"/>
              </a:rPr>
              <a:t>   </a:t>
            </a:r>
            <a:r>
              <a:rPr lang="en-US" altLang="ja-JP" sz="2400" dirty="0" err="1" smtClean="0">
                <a:solidFill>
                  <a:schemeClr val="bg1"/>
                </a:solidFill>
                <a:latin typeface="Consolas" pitchFamily="49" charset="0"/>
                <a:ea typeface="メイリオ" pitchFamily="50" charset="-128"/>
                <a:cs typeface="Consolas" pitchFamily="49" charset="0"/>
              </a:rPr>
              <a:t>document.</a:t>
            </a:r>
            <a:r>
              <a:rPr lang="en-US" altLang="ja-JP" sz="2400" dirty="0" err="1" smtClean="0">
                <a:solidFill>
                  <a:srgbClr val="FF7D7D"/>
                </a:solidFill>
                <a:latin typeface="Consolas" pitchFamily="49" charset="0"/>
                <a:ea typeface="メイリオ" pitchFamily="50" charset="-128"/>
                <a:cs typeface="Consolas" pitchFamily="49" charset="0"/>
              </a:rPr>
              <a:t>createTextElement</a:t>
            </a:r>
            <a:r>
              <a:rPr lang="en-US" altLang="ja-JP" sz="2400" dirty="0" smtClean="0">
                <a:solidFill>
                  <a:schemeClr val="bg1"/>
                </a:solidFill>
                <a:latin typeface="Consolas" pitchFamily="49" charset="0"/>
                <a:ea typeface="メイリオ" pitchFamily="50" charset="-128"/>
                <a:cs typeface="Consolas" pitchFamily="49" charset="0"/>
              </a:rPr>
              <a:t>( s ) </a:t>
            </a:r>
          </a:p>
          <a:p>
            <a:r>
              <a:rPr lang="en-US" altLang="ja-JP" sz="2400" dirty="0" smtClean="0">
                <a:solidFill>
                  <a:schemeClr val="bg1"/>
                </a:solidFill>
                <a:latin typeface="Consolas" pitchFamily="49" charset="0"/>
                <a:ea typeface="メイリオ" pitchFamily="50" charset="-128"/>
                <a:cs typeface="Consolas" pitchFamily="49" charset="0"/>
              </a:rPr>
              <a:t>);</a:t>
            </a:r>
          </a:p>
        </p:txBody>
      </p:sp>
    </p:spTree>
    <p:extLst>
      <p:ext uri="{BB962C8B-B14F-4D97-AF65-F5344CB8AC3E}">
        <p14:creationId xmlns:p14="http://schemas.microsoft.com/office/powerpoint/2010/main" val="214163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DOM based XSS</a:t>
            </a:r>
            <a:endParaRPr kumimoji="1" lang="ja-JP" altLang="en-US" dirty="0"/>
          </a:p>
        </p:txBody>
      </p:sp>
      <p:sp>
        <p:nvSpPr>
          <p:cNvPr id="3" name="コンテンツ プレースホルダ 2"/>
          <p:cNvSpPr>
            <a:spLocks noGrp="1"/>
          </p:cNvSpPr>
          <p:nvPr>
            <p:ph idx="1"/>
          </p:nvPr>
        </p:nvSpPr>
        <p:spPr/>
        <p:txBody>
          <a:bodyPr>
            <a:normAutofit/>
          </a:bodyPr>
          <a:lstStyle/>
          <a:p>
            <a:r>
              <a:rPr kumimoji="1" lang="en-US" altLang="ja-JP" dirty="0" smtClean="0"/>
              <a:t>URL</a:t>
            </a:r>
            <a:r>
              <a:rPr lang="ja-JP" altLang="en-US" dirty="0" smtClean="0"/>
              <a:t>生成時は</a:t>
            </a:r>
            <a:r>
              <a:rPr lang="en-US" altLang="ja-JP" dirty="0" smtClean="0"/>
              <a:t>http(s)</a:t>
            </a:r>
            <a:r>
              <a:rPr lang="ja-JP" altLang="en-US" dirty="0" smtClean="0"/>
              <a:t>のみ</a:t>
            </a:r>
            <a:endParaRPr kumimoji="1" lang="en-US" altLang="ja-JP" dirty="0" smtClean="0"/>
          </a:p>
        </p:txBody>
      </p:sp>
      <p:sp>
        <p:nvSpPr>
          <p:cNvPr id="4" name="テキスト ボックス 3"/>
          <p:cNvSpPr txBox="1"/>
          <p:nvPr/>
        </p:nvSpPr>
        <p:spPr>
          <a:xfrm>
            <a:off x="683568" y="3789040"/>
            <a:ext cx="8280920" cy="2160240"/>
          </a:xfrm>
          <a:prstGeom prst="rect">
            <a:avLst/>
          </a:prstGeom>
          <a:solidFill>
            <a:srgbClr val="101540"/>
          </a:solidFill>
          <a:ln>
            <a:noFill/>
          </a:ln>
          <a:effectLst/>
        </p:spPr>
        <p:txBody>
          <a:bodyPr wrap="square" lIns="90000" rtlCol="0" anchor="ctr" anchorCtr="0">
            <a:noAutofit/>
          </a:bodyPr>
          <a:lstStyle/>
          <a:p>
            <a:r>
              <a:rPr lang="en-US" altLang="ja-JP" sz="2000" dirty="0" smtClean="0">
                <a:solidFill>
                  <a:schemeClr val="bg1"/>
                </a:solidFill>
                <a:latin typeface="Consolas" pitchFamily="49" charset="0"/>
                <a:ea typeface="メイリオ" pitchFamily="50" charset="-128"/>
                <a:cs typeface="Consolas" pitchFamily="49" charset="0"/>
              </a:rPr>
              <a:t>if( </a:t>
            </a:r>
            <a:r>
              <a:rPr lang="en-US" altLang="ja-JP" sz="2000" dirty="0" err="1" smtClean="0">
                <a:solidFill>
                  <a:schemeClr val="bg1"/>
                </a:solidFill>
                <a:latin typeface="Consolas" pitchFamily="49" charset="0"/>
                <a:ea typeface="メイリオ" pitchFamily="50" charset="-128"/>
                <a:cs typeface="Consolas" pitchFamily="49" charset="0"/>
              </a:rPr>
              <a:t>url.match</a:t>
            </a:r>
            <a:r>
              <a:rPr lang="en-US" altLang="ja-JP" sz="2000" dirty="0" smtClean="0">
                <a:solidFill>
                  <a:schemeClr val="bg1"/>
                </a:solidFill>
                <a:latin typeface="Consolas" pitchFamily="49" charset="0"/>
                <a:ea typeface="メイリオ" pitchFamily="50" charset="-128"/>
                <a:cs typeface="Consolas" pitchFamily="49" charset="0"/>
              </a:rPr>
              <a:t>( </a:t>
            </a:r>
            <a:r>
              <a:rPr lang="en-US" altLang="ja-JP" sz="2000" dirty="0" smtClean="0">
                <a:solidFill>
                  <a:srgbClr val="FFFF00"/>
                </a:solidFill>
                <a:latin typeface="Consolas" pitchFamily="49" charset="0"/>
                <a:ea typeface="メイリオ" pitchFamily="50" charset="-128"/>
                <a:cs typeface="Consolas" pitchFamily="49" charset="0"/>
              </a:rPr>
              <a:t>/^https?:\/\//</a:t>
            </a:r>
            <a:r>
              <a:rPr lang="en-US" altLang="ja-JP" sz="2000" dirty="0" smtClean="0">
                <a:solidFill>
                  <a:schemeClr val="bg1"/>
                </a:solidFill>
                <a:latin typeface="Consolas" pitchFamily="49" charset="0"/>
                <a:ea typeface="メイリオ" pitchFamily="50" charset="-128"/>
                <a:cs typeface="Consolas" pitchFamily="49" charset="0"/>
              </a:rPr>
              <a:t> ) ){</a:t>
            </a:r>
          </a:p>
          <a:p>
            <a:r>
              <a:rPr lang="en-US" altLang="ja-JP" sz="2000" dirty="0" smtClean="0">
                <a:solidFill>
                  <a:schemeClr val="bg1"/>
                </a:solidFill>
                <a:latin typeface="Consolas" pitchFamily="49" charset="0"/>
                <a:ea typeface="メイリオ" pitchFamily="50" charset="-128"/>
                <a:cs typeface="Consolas" pitchFamily="49" charset="0"/>
              </a:rPr>
              <a:t>    </a:t>
            </a:r>
            <a:r>
              <a:rPr lang="en-US" altLang="ja-JP" sz="2000" dirty="0" err="1" smtClean="0">
                <a:solidFill>
                  <a:schemeClr val="bg1"/>
                </a:solidFill>
                <a:latin typeface="Consolas" pitchFamily="49" charset="0"/>
                <a:ea typeface="メイリオ" pitchFamily="50" charset="-128"/>
                <a:cs typeface="Consolas" pitchFamily="49" charset="0"/>
              </a:rPr>
              <a:t>var</a:t>
            </a:r>
            <a:r>
              <a:rPr lang="en-US" altLang="ja-JP" sz="2000" dirty="0" smtClean="0">
                <a:solidFill>
                  <a:schemeClr val="bg1"/>
                </a:solidFill>
                <a:latin typeface="Consolas" pitchFamily="49" charset="0"/>
                <a:ea typeface="メイリオ" pitchFamily="50" charset="-128"/>
                <a:cs typeface="Consolas" pitchFamily="49" charset="0"/>
              </a:rPr>
              <a:t> elm = </a:t>
            </a:r>
            <a:r>
              <a:rPr lang="en-US" altLang="ja-JP" sz="2000" dirty="0" err="1" smtClean="0">
                <a:solidFill>
                  <a:schemeClr val="bg1"/>
                </a:solidFill>
                <a:latin typeface="Consolas" pitchFamily="49" charset="0"/>
                <a:ea typeface="メイリオ" pitchFamily="50" charset="-128"/>
                <a:cs typeface="Consolas" pitchFamily="49" charset="0"/>
              </a:rPr>
              <a:t>docuement.</a:t>
            </a:r>
            <a:r>
              <a:rPr lang="en-US" altLang="ja-JP" sz="2000" dirty="0" err="1" smtClean="0">
                <a:solidFill>
                  <a:srgbClr val="FF7D7D"/>
                </a:solidFill>
                <a:latin typeface="Consolas" pitchFamily="49" charset="0"/>
                <a:ea typeface="メイリオ" pitchFamily="50" charset="-128"/>
                <a:cs typeface="Consolas" pitchFamily="49" charset="0"/>
              </a:rPr>
              <a:t>createElement</a:t>
            </a:r>
            <a:r>
              <a:rPr lang="en-US" altLang="ja-JP" sz="2000" dirty="0" smtClean="0">
                <a:solidFill>
                  <a:schemeClr val="bg1"/>
                </a:solidFill>
                <a:latin typeface="Consolas" pitchFamily="49" charset="0"/>
                <a:ea typeface="メイリオ" pitchFamily="50" charset="-128"/>
                <a:cs typeface="Consolas" pitchFamily="49" charset="0"/>
              </a:rPr>
              <a:t>( "a" );</a:t>
            </a:r>
          </a:p>
          <a:p>
            <a:r>
              <a:rPr lang="en-US" altLang="ja-JP" sz="2000" dirty="0" smtClean="0">
                <a:solidFill>
                  <a:schemeClr val="bg1"/>
                </a:solidFill>
                <a:latin typeface="Consolas" pitchFamily="49" charset="0"/>
                <a:ea typeface="メイリオ" pitchFamily="50" charset="-128"/>
                <a:cs typeface="Consolas" pitchFamily="49" charset="0"/>
              </a:rPr>
              <a:t>    </a:t>
            </a:r>
            <a:r>
              <a:rPr lang="en-US" altLang="ja-JP" sz="2000" dirty="0" err="1" smtClean="0">
                <a:solidFill>
                  <a:schemeClr val="bg1"/>
                </a:solidFill>
                <a:latin typeface="Consolas" pitchFamily="49" charset="0"/>
                <a:ea typeface="メイリオ" pitchFamily="50" charset="-128"/>
                <a:cs typeface="Consolas" pitchFamily="49" charset="0"/>
              </a:rPr>
              <a:t>elm.</a:t>
            </a:r>
            <a:r>
              <a:rPr lang="en-US" altLang="ja-JP" sz="2000" dirty="0" err="1" smtClean="0">
                <a:solidFill>
                  <a:srgbClr val="FF7D7D"/>
                </a:solidFill>
                <a:latin typeface="Consolas" pitchFamily="49" charset="0"/>
                <a:ea typeface="メイリオ" pitchFamily="50" charset="-128"/>
                <a:cs typeface="Consolas" pitchFamily="49" charset="0"/>
              </a:rPr>
              <a:t>appendChild</a:t>
            </a:r>
            <a:r>
              <a:rPr lang="en-US" altLang="ja-JP" sz="2000" dirty="0" smtClean="0">
                <a:solidFill>
                  <a:schemeClr val="bg1"/>
                </a:solidFill>
                <a:latin typeface="Consolas" pitchFamily="49" charset="0"/>
                <a:ea typeface="メイリオ" pitchFamily="50" charset="-128"/>
                <a:cs typeface="Consolas" pitchFamily="49" charset="0"/>
              </a:rPr>
              <a:t>( </a:t>
            </a:r>
            <a:r>
              <a:rPr lang="en-US" altLang="ja-JP" sz="2000" dirty="0" err="1" smtClean="0">
                <a:solidFill>
                  <a:schemeClr val="bg1"/>
                </a:solidFill>
                <a:latin typeface="Consolas" pitchFamily="49" charset="0"/>
                <a:ea typeface="メイリオ" pitchFamily="50" charset="-128"/>
                <a:cs typeface="Consolas" pitchFamily="49" charset="0"/>
              </a:rPr>
              <a:t>document.</a:t>
            </a:r>
            <a:r>
              <a:rPr lang="en-US" altLang="ja-JP" sz="2000" dirty="0" err="1" smtClean="0">
                <a:solidFill>
                  <a:srgbClr val="FF7D7D"/>
                </a:solidFill>
                <a:latin typeface="Consolas" pitchFamily="49" charset="0"/>
                <a:ea typeface="メイリオ" pitchFamily="50" charset="-128"/>
                <a:cs typeface="Consolas" pitchFamily="49" charset="0"/>
              </a:rPr>
              <a:t>createTextNode</a:t>
            </a:r>
            <a:r>
              <a:rPr lang="en-US" altLang="ja-JP" sz="2000" dirty="0" smtClean="0">
                <a:solidFill>
                  <a:schemeClr val="bg1"/>
                </a:solidFill>
                <a:latin typeface="Consolas" pitchFamily="49" charset="0"/>
                <a:ea typeface="メイリオ" pitchFamily="50" charset="-128"/>
                <a:cs typeface="Consolas" pitchFamily="49" charset="0"/>
              </a:rPr>
              <a:t>( </a:t>
            </a:r>
            <a:r>
              <a:rPr lang="en-US" altLang="ja-JP" sz="2000" dirty="0" err="1" smtClean="0">
                <a:solidFill>
                  <a:schemeClr val="bg1"/>
                </a:solidFill>
                <a:latin typeface="Consolas" pitchFamily="49" charset="0"/>
                <a:ea typeface="メイリオ" pitchFamily="50" charset="-128"/>
                <a:cs typeface="Consolas" pitchFamily="49" charset="0"/>
              </a:rPr>
              <a:t>url</a:t>
            </a:r>
            <a:r>
              <a:rPr lang="en-US" altLang="ja-JP" sz="2000" dirty="0" smtClean="0">
                <a:solidFill>
                  <a:schemeClr val="bg1"/>
                </a:solidFill>
                <a:latin typeface="Consolas" pitchFamily="49" charset="0"/>
                <a:ea typeface="メイリオ" pitchFamily="50" charset="-128"/>
                <a:cs typeface="Consolas" pitchFamily="49" charset="0"/>
              </a:rPr>
              <a:t> ) );</a:t>
            </a:r>
          </a:p>
          <a:p>
            <a:r>
              <a:rPr lang="en-US" altLang="ja-JP" sz="2000" dirty="0" smtClean="0">
                <a:solidFill>
                  <a:schemeClr val="bg1"/>
                </a:solidFill>
                <a:latin typeface="Consolas" pitchFamily="49" charset="0"/>
                <a:ea typeface="メイリオ" pitchFamily="50" charset="-128"/>
                <a:cs typeface="Consolas" pitchFamily="49" charset="0"/>
              </a:rPr>
              <a:t>    </a:t>
            </a:r>
            <a:r>
              <a:rPr lang="en-US" altLang="ja-JP" sz="2000" dirty="0" err="1" smtClean="0">
                <a:solidFill>
                  <a:schemeClr val="bg1"/>
                </a:solidFill>
                <a:latin typeface="Consolas" pitchFamily="49" charset="0"/>
                <a:ea typeface="メイリオ" pitchFamily="50" charset="-128"/>
                <a:cs typeface="Consolas" pitchFamily="49" charset="0"/>
              </a:rPr>
              <a:t>elm.</a:t>
            </a:r>
            <a:r>
              <a:rPr lang="en-US" altLang="ja-JP" sz="2000" dirty="0" err="1" smtClean="0">
                <a:solidFill>
                  <a:srgbClr val="FF7D7D"/>
                </a:solidFill>
                <a:latin typeface="Consolas" pitchFamily="49" charset="0"/>
                <a:ea typeface="メイリオ" pitchFamily="50" charset="-128"/>
                <a:cs typeface="Consolas" pitchFamily="49" charset="0"/>
              </a:rPr>
              <a:t>setAttribute</a:t>
            </a:r>
            <a:r>
              <a:rPr lang="en-US" altLang="ja-JP" sz="2000" dirty="0" smtClean="0">
                <a:solidFill>
                  <a:schemeClr val="bg1"/>
                </a:solidFill>
                <a:latin typeface="Consolas" pitchFamily="49" charset="0"/>
                <a:ea typeface="メイリオ" pitchFamily="50" charset="-128"/>
                <a:cs typeface="Consolas" pitchFamily="49" charset="0"/>
              </a:rPr>
              <a:t>( "</a:t>
            </a:r>
            <a:r>
              <a:rPr lang="en-US" altLang="ja-JP" sz="2000" dirty="0" err="1" smtClean="0">
                <a:solidFill>
                  <a:schemeClr val="bg1"/>
                </a:solidFill>
                <a:latin typeface="Consolas" pitchFamily="49" charset="0"/>
                <a:ea typeface="メイリオ" pitchFamily="50" charset="-128"/>
                <a:cs typeface="Consolas" pitchFamily="49" charset="0"/>
              </a:rPr>
              <a:t>href</a:t>
            </a:r>
            <a:r>
              <a:rPr lang="en-US" altLang="ja-JP" sz="2000" dirty="0" smtClean="0">
                <a:solidFill>
                  <a:schemeClr val="bg1"/>
                </a:solidFill>
                <a:latin typeface="Consolas" pitchFamily="49" charset="0"/>
                <a:ea typeface="メイリオ" pitchFamily="50" charset="-128"/>
                <a:cs typeface="Consolas" pitchFamily="49" charset="0"/>
              </a:rPr>
              <a:t>", </a:t>
            </a:r>
            <a:r>
              <a:rPr lang="en-US" altLang="ja-JP" sz="2000" dirty="0" err="1" smtClean="0">
                <a:solidFill>
                  <a:schemeClr val="bg1"/>
                </a:solidFill>
                <a:latin typeface="Consolas" pitchFamily="49" charset="0"/>
                <a:ea typeface="メイリオ" pitchFamily="50" charset="-128"/>
                <a:cs typeface="Consolas" pitchFamily="49" charset="0"/>
              </a:rPr>
              <a:t>url</a:t>
            </a:r>
            <a:r>
              <a:rPr lang="en-US" altLang="ja-JP" sz="2000" dirty="0" smtClean="0">
                <a:solidFill>
                  <a:schemeClr val="bg1"/>
                </a:solidFill>
                <a:latin typeface="Consolas" pitchFamily="49" charset="0"/>
                <a:ea typeface="メイリオ" pitchFamily="50" charset="-128"/>
                <a:cs typeface="Consolas" pitchFamily="49" charset="0"/>
              </a:rPr>
              <a:t> );</a:t>
            </a:r>
          </a:p>
          <a:p>
            <a:r>
              <a:rPr lang="en-US" altLang="ja-JP" sz="2000" dirty="0" smtClean="0">
                <a:solidFill>
                  <a:schemeClr val="bg1"/>
                </a:solidFill>
                <a:latin typeface="Consolas" pitchFamily="49" charset="0"/>
                <a:ea typeface="メイリオ" pitchFamily="50" charset="-128"/>
                <a:cs typeface="Consolas" pitchFamily="49" charset="0"/>
              </a:rPr>
              <a:t>    </a:t>
            </a:r>
            <a:r>
              <a:rPr lang="en-US" altLang="ja-JP" sz="2000" dirty="0" err="1" smtClean="0">
                <a:solidFill>
                  <a:schemeClr val="bg1"/>
                </a:solidFill>
                <a:latin typeface="Consolas" pitchFamily="49" charset="0"/>
                <a:ea typeface="メイリオ" pitchFamily="50" charset="-128"/>
                <a:cs typeface="Consolas" pitchFamily="49" charset="0"/>
              </a:rPr>
              <a:t>div.</a:t>
            </a:r>
            <a:r>
              <a:rPr lang="en-US" altLang="ja-JP" sz="2000" dirty="0" err="1" smtClean="0">
                <a:solidFill>
                  <a:srgbClr val="FF7D7D"/>
                </a:solidFill>
                <a:latin typeface="Consolas" pitchFamily="49" charset="0"/>
                <a:ea typeface="メイリオ" pitchFamily="50" charset="-128"/>
                <a:cs typeface="Consolas" pitchFamily="49" charset="0"/>
              </a:rPr>
              <a:t>appendChild</a:t>
            </a:r>
            <a:r>
              <a:rPr lang="en-US" altLang="ja-JP" sz="2000" dirty="0" smtClean="0">
                <a:solidFill>
                  <a:schemeClr val="bg1"/>
                </a:solidFill>
                <a:latin typeface="Consolas" pitchFamily="49" charset="0"/>
                <a:ea typeface="メイリオ" pitchFamily="50" charset="-128"/>
                <a:cs typeface="Consolas" pitchFamily="49" charset="0"/>
              </a:rPr>
              <a:t>( elm );   </a:t>
            </a:r>
          </a:p>
          <a:p>
            <a:r>
              <a:rPr lang="en-US" altLang="ja-JP" sz="2000" dirty="0" smtClean="0">
                <a:solidFill>
                  <a:schemeClr val="bg1"/>
                </a:solidFill>
                <a:latin typeface="Consolas" pitchFamily="49" charset="0"/>
                <a:ea typeface="メイリオ" pitchFamily="50" charset="-128"/>
                <a:cs typeface="Consolas" pitchFamily="49" charset="0"/>
              </a:rPr>
              <a:t>}</a:t>
            </a:r>
          </a:p>
        </p:txBody>
      </p:sp>
      <p:sp>
        <p:nvSpPr>
          <p:cNvPr id="6" name="テキスト ボックス 5"/>
          <p:cNvSpPr txBox="1"/>
          <p:nvPr/>
        </p:nvSpPr>
        <p:spPr>
          <a:xfrm>
            <a:off x="683568" y="2132856"/>
            <a:ext cx="8280920" cy="864096"/>
          </a:xfrm>
          <a:prstGeom prst="rect">
            <a:avLst/>
          </a:prstGeom>
          <a:solidFill>
            <a:srgbClr val="101540"/>
          </a:solidFill>
          <a:ln>
            <a:noFill/>
          </a:ln>
          <a:effectLst/>
        </p:spPr>
        <p:txBody>
          <a:bodyPr wrap="square" lIns="90000" rtlCol="0" anchor="ctr" anchorCtr="0">
            <a:noAutofit/>
          </a:bodyPr>
          <a:lstStyle/>
          <a:p>
            <a:r>
              <a:rPr lang="en-US" altLang="ja-JP" sz="2000" dirty="0" smtClean="0">
                <a:solidFill>
                  <a:srgbClr val="92D050"/>
                </a:solidFill>
                <a:latin typeface="Consolas" pitchFamily="49" charset="0"/>
              </a:rPr>
              <a:t>// bad code</a:t>
            </a:r>
          </a:p>
          <a:p>
            <a:r>
              <a:rPr lang="en-US" altLang="ja-JP" sz="2000" dirty="0" err="1" smtClean="0">
                <a:solidFill>
                  <a:schemeClr val="bg1"/>
                </a:solidFill>
                <a:latin typeface="Consolas" pitchFamily="49" charset="0"/>
              </a:rPr>
              <a:t>div.innerHTML</a:t>
            </a:r>
            <a:r>
              <a:rPr lang="en-US" altLang="ja-JP" sz="2000" dirty="0" smtClean="0">
                <a:solidFill>
                  <a:schemeClr val="bg1"/>
                </a:solidFill>
                <a:latin typeface="Consolas" pitchFamily="49" charset="0"/>
              </a:rPr>
              <a:t> = '</a:t>
            </a:r>
            <a:r>
              <a:rPr lang="en-US" altLang="ja-JP" sz="2000" dirty="0" smtClean="0">
                <a:solidFill>
                  <a:srgbClr val="FFFF00"/>
                </a:solidFill>
                <a:latin typeface="Consolas" pitchFamily="49" charset="0"/>
              </a:rPr>
              <a:t>&lt;a </a:t>
            </a:r>
            <a:r>
              <a:rPr lang="en-US" altLang="ja-JP" sz="2000" dirty="0" err="1" smtClean="0">
                <a:solidFill>
                  <a:srgbClr val="FFFF00"/>
                </a:solidFill>
                <a:latin typeface="Consolas" pitchFamily="49" charset="0"/>
              </a:rPr>
              <a:t>href</a:t>
            </a:r>
            <a:r>
              <a:rPr lang="en-US" altLang="ja-JP" sz="2000" dirty="0" smtClean="0">
                <a:solidFill>
                  <a:srgbClr val="FFFF00"/>
                </a:solidFill>
                <a:latin typeface="Consolas" pitchFamily="49" charset="0"/>
              </a:rPr>
              <a:t>="</a:t>
            </a:r>
            <a:r>
              <a:rPr lang="en-US" altLang="ja-JP" sz="2000" dirty="0" smtClean="0">
                <a:solidFill>
                  <a:schemeClr val="bg1"/>
                </a:solidFill>
                <a:latin typeface="Consolas" pitchFamily="49" charset="0"/>
              </a:rPr>
              <a:t>' + </a:t>
            </a:r>
            <a:r>
              <a:rPr lang="en-US" altLang="ja-JP" sz="2000" dirty="0" err="1" smtClean="0">
                <a:solidFill>
                  <a:srgbClr val="FF7D7D"/>
                </a:solidFill>
                <a:latin typeface="Consolas" pitchFamily="49" charset="0"/>
              </a:rPr>
              <a:t>url</a:t>
            </a:r>
            <a:r>
              <a:rPr lang="en-US" altLang="ja-JP" sz="2000" dirty="0" smtClean="0">
                <a:solidFill>
                  <a:schemeClr val="bg1"/>
                </a:solidFill>
                <a:latin typeface="Consolas" pitchFamily="49" charset="0"/>
              </a:rPr>
              <a:t> + '</a:t>
            </a:r>
            <a:r>
              <a:rPr lang="en-US" altLang="ja-JP" sz="2000" dirty="0" smtClean="0">
                <a:solidFill>
                  <a:srgbClr val="FFFF00"/>
                </a:solidFill>
                <a:latin typeface="Consolas" pitchFamily="49" charset="0"/>
              </a:rPr>
              <a:t>"&gt;</a:t>
            </a:r>
            <a:r>
              <a:rPr lang="en-US" altLang="ja-JP" sz="2000" dirty="0" smtClean="0">
                <a:solidFill>
                  <a:schemeClr val="bg1"/>
                </a:solidFill>
                <a:latin typeface="Consolas" pitchFamily="49" charset="0"/>
              </a:rPr>
              <a:t>' + </a:t>
            </a:r>
            <a:r>
              <a:rPr lang="en-US" altLang="ja-JP" sz="2000" dirty="0" err="1" smtClean="0">
                <a:solidFill>
                  <a:schemeClr val="bg1"/>
                </a:solidFill>
                <a:latin typeface="Consolas" pitchFamily="49" charset="0"/>
              </a:rPr>
              <a:t>url</a:t>
            </a:r>
            <a:r>
              <a:rPr lang="en-US" altLang="ja-JP" sz="2000" dirty="0" smtClean="0">
                <a:solidFill>
                  <a:schemeClr val="bg1"/>
                </a:solidFill>
                <a:latin typeface="Consolas" pitchFamily="49" charset="0"/>
              </a:rPr>
              <a:t> + '</a:t>
            </a:r>
            <a:r>
              <a:rPr lang="en-US" altLang="ja-JP" sz="2000" dirty="0" smtClean="0">
                <a:solidFill>
                  <a:srgbClr val="FFFF00"/>
                </a:solidFill>
                <a:latin typeface="Consolas" pitchFamily="49" charset="0"/>
              </a:rPr>
              <a:t>&lt;/a&gt;</a:t>
            </a:r>
            <a:r>
              <a:rPr lang="en-US" altLang="ja-JP" sz="2000" dirty="0" smtClean="0">
                <a:solidFill>
                  <a:schemeClr val="bg1"/>
                </a:solidFill>
                <a:latin typeface="Consolas" pitchFamily="49" charset="0"/>
              </a:rPr>
              <a:t>';</a:t>
            </a:r>
          </a:p>
        </p:txBody>
      </p:sp>
      <p:sp>
        <p:nvSpPr>
          <p:cNvPr id="8" name="下矢印 7"/>
          <p:cNvSpPr/>
          <p:nvPr/>
        </p:nvSpPr>
        <p:spPr>
          <a:xfrm>
            <a:off x="4427984" y="3212976"/>
            <a:ext cx="648072" cy="432048"/>
          </a:xfrm>
          <a:prstGeom prst="downArrow">
            <a:avLst/>
          </a:prstGeom>
          <a:solidFill>
            <a:srgbClr val="99CCFF"/>
          </a:solidFill>
          <a:ln w="12700">
            <a:solidFill>
              <a:srgbClr val="6699FF"/>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033504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mtClean="0"/>
              <a:t>DOM based XSS</a:t>
            </a:r>
            <a:endParaRPr kumimoji="1" lang="ja-JP" altLang="en-US"/>
          </a:p>
        </p:txBody>
      </p:sp>
      <p:sp>
        <p:nvSpPr>
          <p:cNvPr id="3" name="コンテンツ プレースホルダ 2"/>
          <p:cNvSpPr>
            <a:spLocks noGrp="1"/>
          </p:cNvSpPr>
          <p:nvPr>
            <p:ph idx="1"/>
          </p:nvPr>
        </p:nvSpPr>
        <p:spPr/>
        <p:txBody>
          <a:bodyPr>
            <a:normAutofit/>
          </a:bodyPr>
          <a:lstStyle/>
          <a:p>
            <a:r>
              <a:rPr kumimoji="1" lang="en-US" altLang="ja-JP" dirty="0" smtClean="0"/>
              <a:t>URL</a:t>
            </a:r>
            <a:r>
              <a:rPr kumimoji="1" lang="ja-JP" altLang="en-US" dirty="0" smtClean="0"/>
              <a:t>生成時は</a:t>
            </a:r>
            <a:r>
              <a:rPr kumimoji="1" lang="en-US" altLang="ja-JP" dirty="0" smtClean="0"/>
              <a:t>http(s)</a:t>
            </a:r>
            <a:r>
              <a:rPr kumimoji="1" lang="ja-JP" altLang="en-US" dirty="0" smtClean="0"/>
              <a:t>のみ</a:t>
            </a:r>
            <a:endParaRPr kumimoji="1" lang="en-US" altLang="ja-JP" dirty="0" smtClean="0"/>
          </a:p>
          <a:p>
            <a:r>
              <a:rPr lang="ja-JP" altLang="en-US" dirty="0" smtClean="0"/>
              <a:t>リダイレクト時はオープンリダイレクタを発生させないよう同一ホストに制限</a:t>
            </a:r>
            <a:r>
              <a:rPr kumimoji="1" lang="en-US" altLang="ja-JP" dirty="0" smtClean="0"/>
              <a:t/>
            </a:r>
            <a:br>
              <a:rPr kumimoji="1" lang="en-US" altLang="ja-JP" dirty="0" smtClean="0"/>
            </a:br>
            <a:endParaRPr kumimoji="1" lang="en-US" altLang="ja-JP" dirty="0" smtClean="0"/>
          </a:p>
          <a:p>
            <a:endParaRPr lang="en-US" altLang="ja-JP" dirty="0" smtClean="0"/>
          </a:p>
          <a:p>
            <a:pPr marL="0" indent="0">
              <a:buNone/>
            </a:pPr>
            <a:endParaRPr kumimoji="1" lang="en-US" altLang="ja-JP" dirty="0" smtClean="0"/>
          </a:p>
        </p:txBody>
      </p:sp>
      <p:sp>
        <p:nvSpPr>
          <p:cNvPr id="6" name="テキスト ボックス 5"/>
          <p:cNvSpPr txBox="1"/>
          <p:nvPr/>
        </p:nvSpPr>
        <p:spPr>
          <a:xfrm>
            <a:off x="683568" y="3501008"/>
            <a:ext cx="8280920" cy="1656184"/>
          </a:xfrm>
          <a:prstGeom prst="rect">
            <a:avLst/>
          </a:prstGeom>
          <a:solidFill>
            <a:srgbClr val="101540"/>
          </a:solidFill>
          <a:ln>
            <a:noFill/>
          </a:ln>
          <a:effectLst/>
        </p:spPr>
        <p:txBody>
          <a:bodyPr wrap="square" lIns="90000" rtlCol="0" anchor="ctr" anchorCtr="0">
            <a:noAutofit/>
          </a:bodyPr>
          <a:lstStyle/>
          <a:p>
            <a:r>
              <a:rPr lang="en-US" altLang="ja-JP" sz="2000" dirty="0" err="1" smtClean="0">
                <a:solidFill>
                  <a:schemeClr val="bg1"/>
                </a:solidFill>
                <a:latin typeface="Consolas" pitchFamily="49" charset="0"/>
              </a:rPr>
              <a:t>var</a:t>
            </a:r>
            <a:r>
              <a:rPr lang="en-US" altLang="ja-JP" sz="2000" dirty="0" smtClean="0">
                <a:solidFill>
                  <a:schemeClr val="bg1"/>
                </a:solidFill>
                <a:latin typeface="Consolas" pitchFamily="49" charset="0"/>
              </a:rPr>
              <a:t> base =</a:t>
            </a:r>
          </a:p>
          <a:p>
            <a:r>
              <a:rPr lang="en-US" altLang="ja-JP" sz="2000" dirty="0" smtClean="0">
                <a:solidFill>
                  <a:schemeClr val="bg1"/>
                </a:solidFill>
                <a:latin typeface="Consolas" pitchFamily="49" charset="0"/>
              </a:rPr>
              <a:t>   </a:t>
            </a:r>
            <a:r>
              <a:rPr lang="en-US" altLang="ja-JP" sz="2000" dirty="0" err="1" smtClean="0">
                <a:solidFill>
                  <a:schemeClr val="bg1"/>
                </a:solidFill>
                <a:latin typeface="Consolas" pitchFamily="49" charset="0"/>
              </a:rPr>
              <a:t>location.protocol</a:t>
            </a:r>
            <a:r>
              <a:rPr lang="en-US" altLang="ja-JP" sz="2000" dirty="0" smtClean="0">
                <a:solidFill>
                  <a:schemeClr val="bg1"/>
                </a:solidFill>
                <a:latin typeface="Consolas" pitchFamily="49" charset="0"/>
              </a:rPr>
              <a:t> + "//" + </a:t>
            </a:r>
            <a:r>
              <a:rPr lang="en-US" altLang="ja-JP" sz="2000" dirty="0" err="1" smtClean="0">
                <a:solidFill>
                  <a:schemeClr val="bg1"/>
                </a:solidFill>
                <a:latin typeface="Consolas" pitchFamily="49" charset="0"/>
              </a:rPr>
              <a:t>location.host</a:t>
            </a:r>
            <a:r>
              <a:rPr lang="en-US" altLang="ja-JP" sz="2000" dirty="0" smtClean="0">
                <a:solidFill>
                  <a:schemeClr val="bg1"/>
                </a:solidFill>
                <a:latin typeface="Consolas" pitchFamily="49" charset="0"/>
              </a:rPr>
              <a:t> + "/";</a:t>
            </a:r>
          </a:p>
          <a:p>
            <a:r>
              <a:rPr lang="en-US" altLang="ja-JP" sz="2000" dirty="0" smtClean="0">
                <a:solidFill>
                  <a:schemeClr val="bg1"/>
                </a:solidFill>
                <a:latin typeface="Consolas" pitchFamily="49" charset="0"/>
              </a:rPr>
              <a:t>if( </a:t>
            </a:r>
            <a:r>
              <a:rPr lang="en-US" altLang="ja-JP" sz="2000" dirty="0" err="1" smtClean="0">
                <a:solidFill>
                  <a:srgbClr val="FF7D7D"/>
                </a:solidFill>
                <a:latin typeface="Consolas" pitchFamily="49" charset="0"/>
              </a:rPr>
              <a:t>url.substring</a:t>
            </a:r>
            <a:r>
              <a:rPr lang="en-US" altLang="ja-JP" sz="2000" dirty="0" smtClean="0">
                <a:solidFill>
                  <a:srgbClr val="FF7D7D"/>
                </a:solidFill>
                <a:latin typeface="Consolas" pitchFamily="49" charset="0"/>
              </a:rPr>
              <a:t>( 0, </a:t>
            </a:r>
            <a:r>
              <a:rPr lang="en-US" altLang="ja-JP" sz="2000" dirty="0" err="1" smtClean="0">
                <a:solidFill>
                  <a:srgbClr val="FF7D7D"/>
                </a:solidFill>
                <a:latin typeface="Consolas" pitchFamily="49" charset="0"/>
              </a:rPr>
              <a:t>base.length</a:t>
            </a:r>
            <a:r>
              <a:rPr lang="en-US" altLang="ja-JP" sz="2000" dirty="0" smtClean="0">
                <a:solidFill>
                  <a:srgbClr val="FF7D7D"/>
                </a:solidFill>
                <a:latin typeface="Consolas" pitchFamily="49" charset="0"/>
              </a:rPr>
              <a:t> ) == base</a:t>
            </a:r>
            <a:r>
              <a:rPr lang="en-US" altLang="ja-JP" sz="2000" dirty="0" smtClean="0">
                <a:solidFill>
                  <a:schemeClr val="bg1"/>
                </a:solidFill>
                <a:latin typeface="Consolas" pitchFamily="49" charset="0"/>
              </a:rPr>
              <a:t> ){</a:t>
            </a:r>
          </a:p>
          <a:p>
            <a:r>
              <a:rPr lang="en-US" altLang="ja-JP" sz="2000" dirty="0" smtClean="0">
                <a:solidFill>
                  <a:schemeClr val="bg1"/>
                </a:solidFill>
                <a:latin typeface="Consolas" pitchFamily="49" charset="0"/>
              </a:rPr>
              <a:t>    </a:t>
            </a:r>
            <a:r>
              <a:rPr lang="en-US" altLang="ja-JP" sz="2000" dirty="0" err="1" smtClean="0">
                <a:solidFill>
                  <a:schemeClr val="bg1"/>
                </a:solidFill>
                <a:latin typeface="Consolas" pitchFamily="49" charset="0"/>
              </a:rPr>
              <a:t>location.href</a:t>
            </a:r>
            <a:r>
              <a:rPr lang="en-US" altLang="ja-JP" sz="2000" dirty="0" smtClean="0">
                <a:solidFill>
                  <a:schemeClr val="bg1"/>
                </a:solidFill>
                <a:latin typeface="Consolas" pitchFamily="49" charset="0"/>
              </a:rPr>
              <a:t> = </a:t>
            </a:r>
            <a:r>
              <a:rPr lang="en-US" altLang="ja-JP" sz="2000" dirty="0" err="1" smtClean="0">
                <a:solidFill>
                  <a:schemeClr val="bg1"/>
                </a:solidFill>
                <a:latin typeface="Consolas" pitchFamily="49" charset="0"/>
              </a:rPr>
              <a:t>url</a:t>
            </a:r>
            <a:r>
              <a:rPr lang="en-US" altLang="ja-JP" sz="2000" dirty="0" smtClean="0">
                <a:solidFill>
                  <a:schemeClr val="bg1"/>
                </a:solidFill>
                <a:latin typeface="Consolas" pitchFamily="49" charset="0"/>
              </a:rPr>
              <a:t>;</a:t>
            </a:r>
          </a:p>
          <a:p>
            <a:r>
              <a:rPr lang="en-US" altLang="ja-JP" sz="2000" dirty="0" smtClean="0">
                <a:solidFill>
                  <a:schemeClr val="bg1"/>
                </a:solidFill>
                <a:latin typeface="Consolas" pitchFamily="49" charset="0"/>
              </a:rPr>
              <a:t>}</a:t>
            </a:r>
          </a:p>
        </p:txBody>
      </p:sp>
    </p:spTree>
    <p:extLst>
      <p:ext uri="{BB962C8B-B14F-4D97-AF65-F5344CB8AC3E}">
        <p14:creationId xmlns:p14="http://schemas.microsoft.com/office/powerpoint/2010/main" val="3517400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kumimoji="1" lang="en-US" altLang="ja-JP" smtClean="0"/>
              <a:t>HTML5</a:t>
            </a:r>
            <a:r>
              <a:rPr kumimoji="1" lang="ja-JP" altLang="en-US" smtClean="0"/>
              <a:t>時代の</a:t>
            </a:r>
            <a:r>
              <a:rPr lang="en-US" altLang="ja-JP" smtClean="0"/>
              <a:t>Web</a:t>
            </a:r>
            <a:r>
              <a:rPr lang="ja-JP" altLang="en-US" smtClean="0"/>
              <a:t>アプリ</a:t>
            </a:r>
            <a:endParaRPr kumimoji="1" lang="ja-JP" altLang="en-US"/>
          </a:p>
        </p:txBody>
      </p:sp>
      <p:sp>
        <p:nvSpPr>
          <p:cNvPr id="4" name="コンテンツ プレースホルダ 3"/>
          <p:cNvSpPr>
            <a:spLocks noGrp="1"/>
          </p:cNvSpPr>
          <p:nvPr>
            <p:ph idx="1"/>
          </p:nvPr>
        </p:nvSpPr>
        <p:spPr>
          <a:xfrm>
            <a:off x="457200" y="1600200"/>
            <a:ext cx="8229600" cy="4853136"/>
          </a:xfrm>
        </p:spPr>
        <p:txBody>
          <a:bodyPr>
            <a:normAutofit/>
          </a:bodyPr>
          <a:lstStyle/>
          <a:p>
            <a:r>
              <a:rPr kumimoji="1" lang="ja-JP" altLang="en-US" smtClean="0"/>
              <a:t>次々とリリースされるブラウザ</a:t>
            </a:r>
            <a:endParaRPr kumimoji="1" lang="en-US" altLang="ja-JP" smtClean="0"/>
          </a:p>
          <a:p>
            <a:pPr lvl="1"/>
            <a:r>
              <a:rPr kumimoji="1" lang="ja-JP" altLang="en-US" smtClean="0"/>
              <a:t>多数の新しい要素</a:t>
            </a:r>
            <a:r>
              <a:rPr lang="ja-JP" altLang="en-US" smtClean="0"/>
              <a:t>と属性</a:t>
            </a:r>
            <a:endParaRPr kumimoji="1" lang="en-US" altLang="ja-JP" smtClean="0"/>
          </a:p>
          <a:p>
            <a:pPr lvl="2"/>
            <a:r>
              <a:rPr lang="en-US" altLang="ja-JP" smtClean="0"/>
              <a:t>canvas, video, audio, input…</a:t>
            </a:r>
            <a:endParaRPr kumimoji="1" lang="en-US" altLang="ja-JP" smtClean="0"/>
          </a:p>
          <a:p>
            <a:pPr lvl="1"/>
            <a:r>
              <a:rPr lang="ja-JP" altLang="en-US" smtClean="0"/>
              <a:t>多数の新しい</a:t>
            </a:r>
            <a:r>
              <a:rPr lang="en-US" altLang="ja-JP" smtClean="0"/>
              <a:t>API</a:t>
            </a:r>
          </a:p>
          <a:p>
            <a:pPr lvl="2"/>
            <a:r>
              <a:rPr lang="en-US" altLang="ja-JP" smtClean="0"/>
              <a:t>Web Sockets, Web Storage, XHR Lv.2…</a:t>
            </a:r>
          </a:p>
          <a:p>
            <a:pPr lvl="1"/>
            <a:r>
              <a:rPr lang="ja-JP" altLang="en-US" smtClean="0"/>
              <a:t>最適化された</a:t>
            </a:r>
            <a:r>
              <a:rPr lang="en-US" altLang="ja-JP" smtClean="0"/>
              <a:t>JavaScript</a:t>
            </a:r>
            <a:r>
              <a:rPr lang="ja-JP" altLang="en-US" smtClean="0"/>
              <a:t>エンジン</a:t>
            </a:r>
            <a:endParaRPr lang="en-US" altLang="ja-JP" smtClean="0"/>
          </a:p>
          <a:p>
            <a:pPr lvl="1"/>
            <a:r>
              <a:rPr lang="ja-JP" altLang="en-US" smtClean="0"/>
              <a:t>高速化された描画エンジン</a:t>
            </a:r>
            <a:endParaRPr lang="en-US" altLang="ja-JP" smtClean="0"/>
          </a:p>
          <a:p>
            <a:r>
              <a:rPr lang="ja-JP" altLang="en-US" smtClean="0"/>
              <a:t>どのブラウザにどの機能が実装されているのか把握できない</a:t>
            </a:r>
            <a:endParaRPr lang="en-US" altLang="ja-JP" smtClean="0"/>
          </a:p>
          <a:p>
            <a:pPr lvl="1"/>
            <a:endParaRPr kumimoji="1" lang="en-US" altLang="ja-JP" smtClean="0"/>
          </a:p>
        </p:txBody>
      </p:sp>
    </p:spTree>
    <p:extLst>
      <p:ext uri="{BB962C8B-B14F-4D97-AF65-F5344CB8AC3E}">
        <p14:creationId xmlns:p14="http://schemas.microsoft.com/office/powerpoint/2010/main" val="10686142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DOM based XSS</a:t>
            </a:r>
            <a:endParaRPr kumimoji="1" lang="ja-JP" altLang="en-US" dirty="0"/>
          </a:p>
        </p:txBody>
      </p:sp>
      <p:sp>
        <p:nvSpPr>
          <p:cNvPr id="3" name="コンテンツ プレースホルダ 2"/>
          <p:cNvSpPr>
            <a:spLocks noGrp="1"/>
          </p:cNvSpPr>
          <p:nvPr>
            <p:ph idx="1"/>
          </p:nvPr>
        </p:nvSpPr>
        <p:spPr/>
        <p:txBody>
          <a:bodyPr/>
          <a:lstStyle/>
          <a:p>
            <a:r>
              <a:rPr kumimoji="1" lang="en-US" altLang="ja-JP" smtClean="0"/>
              <a:t>URL</a:t>
            </a:r>
            <a:r>
              <a:rPr lang="ja-JP" altLang="en-US" smtClean="0"/>
              <a:t>の確認は実はめんどうくさい。</a:t>
            </a:r>
            <a:endParaRPr lang="en-US" altLang="ja-JP" smtClean="0"/>
          </a:p>
          <a:p>
            <a:pPr lvl="1"/>
            <a:r>
              <a:rPr kumimoji="1" lang="ja-JP" altLang="en-US" smtClean="0"/>
              <a:t>詳細は「めんどうくさい</a:t>
            </a:r>
            <a:r>
              <a:rPr kumimoji="1" lang="en-US" altLang="ja-JP" smtClean="0"/>
              <a:t>Web</a:t>
            </a:r>
            <a:r>
              <a:rPr kumimoji="1" lang="ja-JP" altLang="en-US" smtClean="0"/>
              <a:t>セキュリティ」参照</a:t>
            </a:r>
            <a:endParaRPr kumimoji="1" lang="ja-JP" altLang="en-US"/>
          </a:p>
        </p:txBody>
      </p:sp>
      <p:pic>
        <p:nvPicPr>
          <p:cNvPr id="2050" name="Picture 2"/>
          <p:cNvPicPr>
            <a:picLocks noChangeAspect="1" noChangeArrowheads="1"/>
          </p:cNvPicPr>
          <p:nvPr/>
        </p:nvPicPr>
        <p:blipFill>
          <a:blip r:embed="rId2" cstate="print"/>
          <a:srcRect/>
          <a:stretch>
            <a:fillRect/>
          </a:stretch>
        </p:blipFill>
        <p:spPr bwMode="auto">
          <a:xfrm>
            <a:off x="1979712" y="2996952"/>
            <a:ext cx="5256584" cy="3500662"/>
          </a:xfrm>
          <a:prstGeom prst="rect">
            <a:avLst/>
          </a:prstGeom>
          <a:noFill/>
        </p:spPr>
      </p:pic>
    </p:spTree>
    <p:extLst>
      <p:ext uri="{BB962C8B-B14F-4D97-AF65-F5344CB8AC3E}">
        <p14:creationId xmlns:p14="http://schemas.microsoft.com/office/powerpoint/2010/main" val="7359380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987824" y="2060848"/>
            <a:ext cx="3188270" cy="2247729"/>
          </a:xfrm>
          <a:prstGeom prst="rect">
            <a:avLst/>
          </a:prstGeom>
          <a:effectLst>
            <a:softEdge rad="127000"/>
          </a:effectLst>
        </p:spPr>
      </p:pic>
      <p:sp>
        <p:nvSpPr>
          <p:cNvPr id="4" name="タイトル 3"/>
          <p:cNvSpPr>
            <a:spLocks noGrp="1"/>
          </p:cNvSpPr>
          <p:nvPr>
            <p:ph type="title"/>
          </p:nvPr>
        </p:nvSpPr>
        <p:spPr>
          <a:xfrm>
            <a:off x="0" y="2492896"/>
            <a:ext cx="9144000" cy="2664296"/>
          </a:xfrm>
        </p:spPr>
        <p:txBody>
          <a:bodyPr/>
          <a:lstStyle/>
          <a:p>
            <a:r>
              <a:rPr lang="en-US" altLang="ja-JP" dirty="0" smtClean="0">
                <a:effectLst>
                  <a:glow rad="228600">
                    <a:schemeClr val="tx1">
                      <a:alpha val="40000"/>
                    </a:schemeClr>
                  </a:glow>
                </a:effectLst>
              </a:rPr>
              <a:t>XSS</a:t>
            </a:r>
            <a:r>
              <a:rPr lang="ja-JP" altLang="en-US" dirty="0" smtClean="0">
                <a:effectLst>
                  <a:glow rad="228600">
                    <a:schemeClr val="tx1">
                      <a:alpha val="40000"/>
                    </a:schemeClr>
                  </a:glow>
                </a:effectLst>
              </a:rPr>
              <a:t> </a:t>
            </a:r>
            <a:r>
              <a:rPr lang="en-US" altLang="ja-JP" dirty="0" smtClean="0">
                <a:effectLst>
                  <a:glow rad="228600">
                    <a:schemeClr val="tx1">
                      <a:alpha val="40000"/>
                    </a:schemeClr>
                  </a:glow>
                </a:effectLst>
              </a:rPr>
              <a:t>with Ajax data</a:t>
            </a:r>
            <a:endParaRPr kumimoji="1" lang="ja-JP" altLang="en-US" dirty="0">
              <a:effectLst>
                <a:glow rad="228600">
                  <a:schemeClr val="tx1">
                    <a:alpha val="40000"/>
                  </a:schemeClr>
                </a:glow>
              </a:effectLst>
            </a:endParaRPr>
          </a:p>
        </p:txBody>
      </p:sp>
    </p:spTree>
    <p:extLst>
      <p:ext uri="{BB962C8B-B14F-4D97-AF65-F5344CB8AC3E}">
        <p14:creationId xmlns:p14="http://schemas.microsoft.com/office/powerpoint/2010/main" val="5470041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XSS with Ajax data</a:t>
            </a:r>
            <a:endParaRPr kumimoji="1" lang="ja-JP" altLang="en-US" dirty="0"/>
          </a:p>
        </p:txBody>
      </p:sp>
      <p:sp>
        <p:nvSpPr>
          <p:cNvPr id="3" name="コンテンツ プレースホルダ 2"/>
          <p:cNvSpPr>
            <a:spLocks noGrp="1"/>
          </p:cNvSpPr>
          <p:nvPr>
            <p:ph idx="1"/>
          </p:nvPr>
        </p:nvSpPr>
        <p:spPr/>
        <p:txBody>
          <a:bodyPr>
            <a:normAutofit/>
          </a:bodyPr>
          <a:lstStyle/>
          <a:p>
            <a:r>
              <a:rPr kumimoji="1" lang="en-US" altLang="ja-JP" dirty="0" smtClean="0"/>
              <a:t>Ajax</a:t>
            </a:r>
            <a:r>
              <a:rPr kumimoji="1" lang="ja-JP" altLang="en-US" dirty="0" smtClean="0"/>
              <a:t>データを利用した</a:t>
            </a:r>
            <a:r>
              <a:rPr kumimoji="1" lang="en-US" altLang="ja-JP" dirty="0" smtClean="0"/>
              <a:t>XSS</a:t>
            </a:r>
          </a:p>
          <a:p>
            <a:pPr lvl="1"/>
            <a:r>
              <a:rPr lang="en-US" altLang="ja-JP" dirty="0" smtClean="0"/>
              <a:t>Ajax</a:t>
            </a:r>
            <a:r>
              <a:rPr lang="ja-JP" altLang="en-US" dirty="0" smtClean="0"/>
              <a:t>でやり取りされるデータ</a:t>
            </a:r>
            <a:r>
              <a:rPr lang="en-US" altLang="ja-JP" dirty="0" smtClean="0"/>
              <a:t>(</a:t>
            </a:r>
            <a:r>
              <a:rPr lang="en-US" altLang="ja-JP" dirty="0" err="1" smtClean="0"/>
              <a:t>JSON,text</a:t>
            </a:r>
            <a:r>
              <a:rPr lang="en-US" altLang="ja-JP" dirty="0" smtClean="0"/>
              <a:t>,</a:t>
            </a:r>
            <a:r>
              <a:rPr lang="ja-JP" altLang="en-US" dirty="0" smtClean="0"/>
              <a:t> </a:t>
            </a:r>
            <a:r>
              <a:rPr lang="en-US" altLang="ja-JP" dirty="0" err="1" smtClean="0"/>
              <a:t>csv</a:t>
            </a:r>
            <a:r>
              <a:rPr lang="en-US" altLang="ja-JP" dirty="0" smtClean="0"/>
              <a:t> etc..)</a:t>
            </a:r>
            <a:r>
              <a:rPr lang="ja-JP" altLang="en-US" dirty="0" smtClean="0"/>
              <a:t>を直接ブラウザ上で開いたときに</a:t>
            </a:r>
            <a:r>
              <a:rPr lang="en-US" altLang="ja-JP" dirty="0" smtClean="0"/>
              <a:t>XSS</a:t>
            </a:r>
          </a:p>
          <a:p>
            <a:pPr lvl="1"/>
            <a:r>
              <a:rPr kumimoji="1" lang="en-US" altLang="ja-JP" dirty="0" smtClean="0"/>
              <a:t>IE</a:t>
            </a:r>
            <a:r>
              <a:rPr kumimoji="1" lang="ja-JP" altLang="en-US" dirty="0" smtClean="0"/>
              <a:t>の</a:t>
            </a:r>
            <a:r>
              <a:rPr kumimoji="1" lang="en-US" altLang="ja-JP" dirty="0" smtClean="0"/>
              <a:t>Content-Type</a:t>
            </a:r>
            <a:r>
              <a:rPr kumimoji="1" lang="ja-JP" altLang="en-US" dirty="0" smtClean="0"/>
              <a:t>無視に起因</a:t>
            </a:r>
            <a:endParaRPr kumimoji="1" lang="en-US" altLang="ja-JP" dirty="0" smtClean="0"/>
          </a:p>
        </p:txBody>
      </p:sp>
    </p:spTree>
    <p:extLst>
      <p:ext uri="{BB962C8B-B14F-4D97-AF65-F5344CB8AC3E}">
        <p14:creationId xmlns:p14="http://schemas.microsoft.com/office/powerpoint/2010/main" val="22266961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XSS with Ajax data</a:t>
            </a:r>
            <a:endParaRPr kumimoji="1" lang="ja-JP" altLang="en-US" dirty="0"/>
          </a:p>
        </p:txBody>
      </p:sp>
      <p:sp>
        <p:nvSpPr>
          <p:cNvPr id="3" name="コンテンツ プレースホルダ 2"/>
          <p:cNvSpPr>
            <a:spLocks noGrp="1"/>
          </p:cNvSpPr>
          <p:nvPr>
            <p:ph idx="1"/>
          </p:nvPr>
        </p:nvSpPr>
        <p:spPr/>
        <p:txBody>
          <a:bodyPr/>
          <a:lstStyle/>
          <a:p>
            <a:r>
              <a:rPr lang="en-US" altLang="ja-JP" smtClean="0"/>
              <a:t>IE</a:t>
            </a:r>
            <a:r>
              <a:rPr lang="ja-JP" altLang="en-US" smtClean="0"/>
              <a:t>の</a:t>
            </a:r>
            <a:r>
              <a:rPr lang="en-US" altLang="ja-JP" smtClean="0"/>
              <a:t>Content-Type</a:t>
            </a:r>
            <a:r>
              <a:rPr lang="ja-JP" altLang="en-US" smtClean="0"/>
              <a:t>無視</a:t>
            </a:r>
            <a:endParaRPr lang="en-US" altLang="ja-JP" smtClean="0"/>
          </a:p>
          <a:p>
            <a:r>
              <a:rPr lang="en-US" altLang="ja-JP" smtClean="0"/>
              <a:t>HTML</a:t>
            </a:r>
            <a:r>
              <a:rPr lang="ja-JP" altLang="en-US" smtClean="0"/>
              <a:t>ではないものが</a:t>
            </a:r>
            <a:r>
              <a:rPr lang="en-US" altLang="ja-JP" smtClean="0"/>
              <a:t>HTML</a:t>
            </a:r>
            <a:r>
              <a:rPr lang="ja-JP" altLang="en-US" smtClean="0"/>
              <a:t>に昇格して</a:t>
            </a:r>
            <a:r>
              <a:rPr lang="en-US" altLang="ja-JP" smtClean="0"/>
              <a:t>XSS</a:t>
            </a:r>
          </a:p>
          <a:p>
            <a:pPr lvl="1"/>
            <a:r>
              <a:rPr lang="ja-JP" altLang="en-US" smtClean="0"/>
              <a:t>例えば</a:t>
            </a:r>
            <a:r>
              <a:rPr lang="en-US" altLang="ja-JP" smtClean="0"/>
              <a:t>text/plain</a:t>
            </a:r>
            <a:endParaRPr kumimoji="1" lang="ja-JP" altLang="en-US"/>
          </a:p>
        </p:txBody>
      </p:sp>
      <p:pic>
        <p:nvPicPr>
          <p:cNvPr id="4"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95736" y="3617404"/>
            <a:ext cx="6948264" cy="2938505"/>
          </a:xfrm>
          <a:prstGeom prst="rect">
            <a:avLst/>
          </a:prstGeom>
          <a:noFill/>
          <a:ln w="9525">
            <a:noFill/>
            <a:miter lim="800000"/>
            <a:headEnd/>
            <a:tailEnd/>
          </a:ln>
        </p:spPr>
      </p:pic>
    </p:spTree>
    <p:extLst>
      <p:ext uri="{BB962C8B-B14F-4D97-AF65-F5344CB8AC3E}">
        <p14:creationId xmlns:p14="http://schemas.microsoft.com/office/powerpoint/2010/main" val="150539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XSS with Ajax data</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IE</a:t>
            </a:r>
            <a:r>
              <a:rPr lang="ja-JP" altLang="en-US" dirty="0" smtClean="0"/>
              <a:t>は最終的に「ファイルタイプ」に基づいてコンテンツを処理する</a:t>
            </a:r>
            <a:endParaRPr lang="en-US" altLang="ja-JP" dirty="0" smtClean="0"/>
          </a:p>
          <a:p>
            <a:r>
              <a:rPr lang="en-US" altLang="ja-JP" dirty="0" smtClean="0"/>
              <a:t>Content-Type</a:t>
            </a:r>
            <a:r>
              <a:rPr lang="ja-JP" altLang="en-US" dirty="0" smtClean="0"/>
              <a:t> 以外</a:t>
            </a:r>
            <a:r>
              <a:rPr lang="ja-JP" altLang="en-US" dirty="0"/>
              <a:t>にも様々な要因からファイルタイプを</a:t>
            </a:r>
            <a:r>
              <a:rPr lang="ja-JP" altLang="en-US" dirty="0" smtClean="0"/>
              <a:t>決定</a:t>
            </a:r>
            <a:endParaRPr lang="ja-JP" altLang="en-US" dirty="0"/>
          </a:p>
          <a:p>
            <a:pPr lvl="1"/>
            <a:r>
              <a:rPr lang="ja-JP" altLang="en-US" dirty="0"/>
              <a:t>文書化されて</a:t>
            </a:r>
            <a:r>
              <a:rPr lang="ja-JP" altLang="en-US" dirty="0" smtClean="0"/>
              <a:t>いない</a:t>
            </a:r>
            <a:r>
              <a:rPr lang="ja-JP" altLang="en-US" dirty="0"/>
              <a:t>複雑</a:t>
            </a:r>
            <a:r>
              <a:rPr lang="ja-JP" altLang="en-US" dirty="0" smtClean="0"/>
              <a:t>なメカニズム</a:t>
            </a:r>
            <a:endParaRPr lang="en-US" altLang="ja-JP" dirty="0" smtClean="0"/>
          </a:p>
          <a:p>
            <a:pPr lvl="1"/>
            <a:endParaRPr kumimoji="1" lang="en-US" altLang="ja-JP" dirty="0" smtClean="0"/>
          </a:p>
          <a:p>
            <a:pPr lvl="1"/>
            <a:r>
              <a:rPr lang="ja-JP" altLang="en-US" dirty="0" smtClean="0"/>
              <a:t>「ファイルのダウンロードダイアログで表示されるファイル名の命名規則」</a:t>
            </a:r>
            <a:r>
              <a:rPr lang="en-US" altLang="ja-JP" dirty="0" smtClean="0">
                <a:latin typeface="+mn-lt"/>
              </a:rPr>
              <a:t>http://support.microsoft.com/kb/436153/ja</a:t>
            </a:r>
            <a:br>
              <a:rPr lang="en-US" altLang="ja-JP" dirty="0" smtClean="0">
                <a:latin typeface="+mn-lt"/>
              </a:rPr>
            </a:br>
            <a:r>
              <a:rPr lang="ja-JP" altLang="en-US" sz="2000" dirty="0" smtClean="0">
                <a:latin typeface="+mn-lt"/>
              </a:rPr>
              <a:t>ファイルタイプ決定のメカニズム解明に近づく唯一のドキュメント</a:t>
            </a:r>
            <a:r>
              <a:rPr kumimoji="1" lang="en-US" altLang="ja-JP" sz="2000" dirty="0" smtClean="0">
                <a:latin typeface="+mn-lt"/>
              </a:rPr>
              <a:t/>
            </a:r>
            <a:br>
              <a:rPr kumimoji="1" lang="en-US" altLang="ja-JP" sz="2000" dirty="0" smtClean="0">
                <a:latin typeface="+mn-lt"/>
              </a:rPr>
            </a:br>
            <a:endParaRPr kumimoji="1" lang="ja-JP" altLang="en-US" dirty="0">
              <a:latin typeface="+mn-lt"/>
            </a:endParaRPr>
          </a:p>
        </p:txBody>
      </p:sp>
    </p:spTree>
    <p:extLst>
      <p:ext uri="{BB962C8B-B14F-4D97-AF65-F5344CB8AC3E}">
        <p14:creationId xmlns:p14="http://schemas.microsoft.com/office/powerpoint/2010/main" val="13932493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XSS with Ajax data</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a:t>ファイルタイプの決定因子</a:t>
            </a:r>
          </a:p>
          <a:p>
            <a:pPr lvl="1"/>
            <a:r>
              <a:rPr lang="en-US" altLang="ja-JP"/>
              <a:t>"Content-Type" HTTP</a:t>
            </a:r>
            <a:r>
              <a:rPr lang="ja-JP" altLang="en-US"/>
              <a:t>レスポンスヘッダ</a:t>
            </a:r>
          </a:p>
          <a:p>
            <a:pPr lvl="1"/>
            <a:r>
              <a:rPr lang="en-US" altLang="ja-JP"/>
              <a:t>"X-Content-Type-Option" HTTP</a:t>
            </a:r>
            <a:r>
              <a:rPr lang="ja-JP" altLang="en-US"/>
              <a:t>レスポンスヘッダ</a:t>
            </a:r>
          </a:p>
          <a:p>
            <a:pPr lvl="1"/>
            <a:r>
              <a:rPr lang="en-US" altLang="ja-JP"/>
              <a:t>Windows</a:t>
            </a:r>
            <a:r>
              <a:rPr lang="ja-JP" altLang="en-US"/>
              <a:t>レジストリにおける関連付け</a:t>
            </a:r>
          </a:p>
          <a:p>
            <a:pPr lvl="1"/>
            <a:r>
              <a:rPr lang="en-US" altLang="ja-JP"/>
              <a:t>IE</a:t>
            </a:r>
            <a:r>
              <a:rPr lang="ja-JP" altLang="en-US"/>
              <a:t>の設定</a:t>
            </a:r>
            <a:r>
              <a:rPr lang="en-US" altLang="ja-JP"/>
              <a:t>:"</a:t>
            </a:r>
            <a:r>
              <a:rPr lang="ja-JP" altLang="en-US"/>
              <a:t>拡張子ではなく、内容によってファイルを開く</a:t>
            </a:r>
            <a:r>
              <a:rPr lang="en-US" altLang="ja-JP"/>
              <a:t>"</a:t>
            </a:r>
          </a:p>
          <a:p>
            <a:pPr lvl="1"/>
            <a:r>
              <a:rPr lang="en-US" altLang="ja-JP"/>
              <a:t>URL</a:t>
            </a:r>
            <a:r>
              <a:rPr lang="ja-JP" altLang="en-US"/>
              <a:t>自身</a:t>
            </a:r>
          </a:p>
          <a:p>
            <a:pPr lvl="1"/>
            <a:r>
              <a:rPr lang="ja-JP" altLang="en-US"/>
              <a:t>コンテンツそのもの</a:t>
            </a:r>
          </a:p>
          <a:p>
            <a:endParaRPr kumimoji="1" lang="ja-JP" altLang="en-US"/>
          </a:p>
        </p:txBody>
      </p:sp>
    </p:spTree>
    <p:extLst>
      <p:ext uri="{BB962C8B-B14F-4D97-AF65-F5344CB8AC3E}">
        <p14:creationId xmlns:p14="http://schemas.microsoft.com/office/powerpoint/2010/main" val="10598040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316416" cy="548680"/>
          </a:xfrm>
        </p:spPr>
        <p:txBody>
          <a:bodyPr>
            <a:normAutofit fontScale="90000"/>
          </a:bodyPr>
          <a:lstStyle/>
          <a:p>
            <a:r>
              <a:rPr lang="en-US" altLang="ja-JP" sz="3200" smtClean="0">
                <a:solidFill>
                  <a:schemeClr val="tx2">
                    <a:lumMod val="75000"/>
                  </a:schemeClr>
                </a:solidFill>
                <a:effectLst/>
              </a:rPr>
              <a:t>IE</a:t>
            </a:r>
            <a:r>
              <a:rPr lang="ja-JP" altLang="en-US" sz="3200" smtClean="0">
                <a:solidFill>
                  <a:schemeClr val="tx2">
                    <a:lumMod val="75000"/>
                  </a:schemeClr>
                </a:solidFill>
                <a:effectLst/>
              </a:rPr>
              <a:t>におけるファイルタイプ決定のメカニズム</a:t>
            </a:r>
            <a:endParaRPr kumimoji="1" lang="ja-JP" altLang="en-US" sz="3200">
              <a:solidFill>
                <a:schemeClr val="tx2">
                  <a:lumMod val="75000"/>
                </a:schemeClr>
              </a:solidFill>
              <a:effectLst/>
            </a:endParaRPr>
          </a:p>
        </p:txBody>
      </p:sp>
      <p:sp>
        <p:nvSpPr>
          <p:cNvPr id="4" name="スライド番号プレースホルダ 3"/>
          <p:cNvSpPr>
            <a:spLocks noGrp="1"/>
          </p:cNvSpPr>
          <p:nvPr>
            <p:ph type="sldNum" sz="quarter" idx="12"/>
          </p:nvPr>
        </p:nvSpPr>
        <p:spPr/>
        <p:txBody>
          <a:bodyPr/>
          <a:lstStyle/>
          <a:p>
            <a:fld id="{BD75040E-4A25-473F-A9A3-D0B08A929A96}" type="slidenum">
              <a:rPr lang="ja-JP" altLang="en-US" smtClean="0"/>
              <a:pPr/>
              <a:t>46</a:t>
            </a:fld>
            <a:endParaRPr lang="ja-JP" altLang="en-US"/>
          </a:p>
        </p:txBody>
      </p:sp>
      <p:cxnSp>
        <p:nvCxnSpPr>
          <p:cNvPr id="5" name="直線矢印コネクタ 4"/>
          <p:cNvCxnSpPr/>
          <p:nvPr/>
        </p:nvCxnSpPr>
        <p:spPr>
          <a:xfrm rot="5400000">
            <a:off x="7164287" y="2636913"/>
            <a:ext cx="2592290" cy="1"/>
          </a:xfrm>
          <a:prstGeom prst="straightConnector1">
            <a:avLst/>
          </a:prstGeom>
          <a:ln w="38100">
            <a:solidFill>
              <a:srgbClr val="2E92D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rot="5400000">
            <a:off x="1619672" y="1052736"/>
            <a:ext cx="288826" cy="794"/>
          </a:xfrm>
          <a:prstGeom prst="straightConnector1">
            <a:avLst/>
          </a:prstGeom>
          <a:ln w="38100">
            <a:solidFill>
              <a:srgbClr val="2E92D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rot="5400000">
            <a:off x="1619672" y="1628800"/>
            <a:ext cx="288826" cy="794"/>
          </a:xfrm>
          <a:prstGeom prst="straightConnector1">
            <a:avLst/>
          </a:prstGeom>
          <a:ln w="38100">
            <a:solidFill>
              <a:srgbClr val="2E92D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rot="5400000">
            <a:off x="1619672" y="2204864"/>
            <a:ext cx="288826" cy="794"/>
          </a:xfrm>
          <a:prstGeom prst="straightConnector1">
            <a:avLst/>
          </a:prstGeom>
          <a:ln w="38100">
            <a:solidFill>
              <a:srgbClr val="2E92D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rot="5400000">
            <a:off x="2123728" y="4376137"/>
            <a:ext cx="288826" cy="794"/>
          </a:xfrm>
          <a:prstGeom prst="straightConnector1">
            <a:avLst/>
          </a:prstGeom>
          <a:ln w="38100">
            <a:solidFill>
              <a:srgbClr val="2E92D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3131840" y="1988840"/>
            <a:ext cx="287238" cy="1588"/>
          </a:xfrm>
          <a:prstGeom prst="straightConnector1">
            <a:avLst/>
          </a:prstGeom>
          <a:ln w="38100">
            <a:solidFill>
              <a:srgbClr val="2E92D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763688" y="924108"/>
            <a:ext cx="288032" cy="307777"/>
          </a:xfrm>
          <a:prstGeom prst="rect">
            <a:avLst/>
          </a:prstGeom>
          <a:noFill/>
          <a:ln w="12700">
            <a:noFill/>
          </a:ln>
        </p:spPr>
        <p:txBody>
          <a:bodyPr wrap="square" rtlCol="0" anchor="ctr" anchorCtr="1">
            <a:spAutoFit/>
          </a:bodyPr>
          <a:lstStyle/>
          <a:p>
            <a:pPr algn="ctr"/>
            <a:r>
              <a:rPr lang="en-US" altLang="ja-JP" sz="1400" smtClean="0"/>
              <a:t>Y</a:t>
            </a:r>
            <a:endParaRPr kumimoji="1" lang="ja-JP" altLang="en-US" sz="1400"/>
          </a:p>
        </p:txBody>
      </p:sp>
      <p:sp>
        <p:nvSpPr>
          <p:cNvPr id="12" name="テキスト ボックス 11"/>
          <p:cNvSpPr txBox="1"/>
          <p:nvPr/>
        </p:nvSpPr>
        <p:spPr>
          <a:xfrm>
            <a:off x="7668344" y="945594"/>
            <a:ext cx="288032" cy="307777"/>
          </a:xfrm>
          <a:prstGeom prst="rect">
            <a:avLst/>
          </a:prstGeom>
          <a:noFill/>
          <a:ln w="12700">
            <a:noFill/>
          </a:ln>
        </p:spPr>
        <p:txBody>
          <a:bodyPr wrap="square" rtlCol="0" anchor="ctr" anchorCtr="1">
            <a:spAutoFit/>
          </a:bodyPr>
          <a:lstStyle/>
          <a:p>
            <a:pPr algn="ctr"/>
            <a:r>
              <a:rPr lang="en-US" altLang="ja-JP" sz="1400" smtClean="0"/>
              <a:t>N</a:t>
            </a:r>
            <a:endParaRPr kumimoji="1" lang="ja-JP" altLang="en-US" sz="1400"/>
          </a:p>
        </p:txBody>
      </p:sp>
      <p:cxnSp>
        <p:nvCxnSpPr>
          <p:cNvPr id="13" name="直線矢印コネクタ 12"/>
          <p:cNvCxnSpPr/>
          <p:nvPr/>
        </p:nvCxnSpPr>
        <p:spPr>
          <a:xfrm rot="5400000">
            <a:off x="7307510" y="1628006"/>
            <a:ext cx="288032" cy="1588"/>
          </a:xfrm>
          <a:prstGeom prst="straightConnector1">
            <a:avLst/>
          </a:prstGeom>
          <a:ln w="38100">
            <a:solidFill>
              <a:srgbClr val="2E92D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rot="5400000">
            <a:off x="6732240" y="4376137"/>
            <a:ext cx="288826" cy="794"/>
          </a:xfrm>
          <a:prstGeom prst="straightConnector1">
            <a:avLst/>
          </a:prstGeom>
          <a:ln w="38100">
            <a:solidFill>
              <a:srgbClr val="2E92D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rot="5400000">
            <a:off x="1619672" y="2790220"/>
            <a:ext cx="288826" cy="794"/>
          </a:xfrm>
          <a:prstGeom prst="straightConnector1">
            <a:avLst/>
          </a:prstGeom>
          <a:ln w="38100">
            <a:solidFill>
              <a:srgbClr val="2E92D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4499992" y="2564904"/>
            <a:ext cx="287238" cy="1588"/>
          </a:xfrm>
          <a:prstGeom prst="straightConnector1">
            <a:avLst/>
          </a:prstGeom>
          <a:ln w="38100">
            <a:solidFill>
              <a:srgbClr val="2E92D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3131840" y="3591600"/>
            <a:ext cx="864096" cy="1588"/>
          </a:xfrm>
          <a:prstGeom prst="straightConnector1">
            <a:avLst/>
          </a:prstGeom>
          <a:ln w="38100">
            <a:solidFill>
              <a:srgbClr val="2E92D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5400000">
            <a:off x="2123728" y="5238492"/>
            <a:ext cx="288826" cy="794"/>
          </a:xfrm>
          <a:prstGeom prst="straightConnector1">
            <a:avLst/>
          </a:prstGeom>
          <a:ln w="38100">
            <a:solidFill>
              <a:srgbClr val="2E92D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rot="5400000">
            <a:off x="6732240" y="5238492"/>
            <a:ext cx="288826" cy="794"/>
          </a:xfrm>
          <a:prstGeom prst="straightConnector1">
            <a:avLst/>
          </a:prstGeom>
          <a:ln w="38100">
            <a:solidFill>
              <a:srgbClr val="2E92D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rot="5400000">
            <a:off x="7525122" y="1051942"/>
            <a:ext cx="288032" cy="1588"/>
          </a:xfrm>
          <a:prstGeom prst="straightConnector1">
            <a:avLst/>
          </a:prstGeom>
          <a:ln w="38100">
            <a:solidFill>
              <a:srgbClr val="2E92D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131840" y="1665674"/>
            <a:ext cx="288032" cy="307777"/>
          </a:xfrm>
          <a:prstGeom prst="rect">
            <a:avLst/>
          </a:prstGeom>
          <a:noFill/>
          <a:ln w="12700">
            <a:noFill/>
          </a:ln>
        </p:spPr>
        <p:txBody>
          <a:bodyPr wrap="square" rtlCol="0" anchor="ctr" anchorCtr="1">
            <a:spAutoFit/>
          </a:bodyPr>
          <a:lstStyle/>
          <a:p>
            <a:pPr algn="ctr"/>
            <a:r>
              <a:rPr lang="en-US" altLang="ja-JP" sz="1400" smtClean="0"/>
              <a:t>Y</a:t>
            </a:r>
            <a:endParaRPr kumimoji="1" lang="ja-JP" altLang="en-US" sz="1400"/>
          </a:p>
        </p:txBody>
      </p:sp>
      <p:sp>
        <p:nvSpPr>
          <p:cNvPr id="22" name="テキスト ボックス 21"/>
          <p:cNvSpPr txBox="1"/>
          <p:nvPr/>
        </p:nvSpPr>
        <p:spPr>
          <a:xfrm>
            <a:off x="1763688" y="2076236"/>
            <a:ext cx="288032" cy="307777"/>
          </a:xfrm>
          <a:prstGeom prst="rect">
            <a:avLst/>
          </a:prstGeom>
          <a:noFill/>
          <a:ln w="12700">
            <a:noFill/>
          </a:ln>
        </p:spPr>
        <p:txBody>
          <a:bodyPr wrap="square" rtlCol="0" anchor="ctr" anchorCtr="1">
            <a:spAutoFit/>
          </a:bodyPr>
          <a:lstStyle/>
          <a:p>
            <a:pPr algn="ctr"/>
            <a:r>
              <a:rPr lang="en-US" altLang="ja-JP" sz="1400" smtClean="0"/>
              <a:t>N</a:t>
            </a:r>
            <a:endParaRPr kumimoji="1" lang="ja-JP" altLang="en-US" sz="1400"/>
          </a:p>
        </p:txBody>
      </p:sp>
      <p:sp>
        <p:nvSpPr>
          <p:cNvPr id="23" name="テキスト ボックス 22"/>
          <p:cNvSpPr txBox="1"/>
          <p:nvPr/>
        </p:nvSpPr>
        <p:spPr>
          <a:xfrm>
            <a:off x="1763688" y="2661592"/>
            <a:ext cx="288032" cy="307777"/>
          </a:xfrm>
          <a:prstGeom prst="rect">
            <a:avLst/>
          </a:prstGeom>
          <a:noFill/>
          <a:ln w="12700">
            <a:noFill/>
          </a:ln>
        </p:spPr>
        <p:txBody>
          <a:bodyPr wrap="square" rtlCol="0" anchor="ctr" anchorCtr="1">
            <a:spAutoFit/>
          </a:bodyPr>
          <a:lstStyle/>
          <a:p>
            <a:pPr algn="ctr"/>
            <a:r>
              <a:rPr lang="en-US" altLang="ja-JP" sz="1400" smtClean="0"/>
              <a:t>N</a:t>
            </a:r>
            <a:endParaRPr kumimoji="1" lang="ja-JP" altLang="en-US" sz="1400"/>
          </a:p>
        </p:txBody>
      </p:sp>
      <p:sp>
        <p:nvSpPr>
          <p:cNvPr id="24" name="テキスト ボックス 23"/>
          <p:cNvSpPr txBox="1"/>
          <p:nvPr/>
        </p:nvSpPr>
        <p:spPr>
          <a:xfrm>
            <a:off x="4499992" y="2241738"/>
            <a:ext cx="288032" cy="307777"/>
          </a:xfrm>
          <a:prstGeom prst="rect">
            <a:avLst/>
          </a:prstGeom>
          <a:noFill/>
          <a:ln w="12700">
            <a:noFill/>
          </a:ln>
        </p:spPr>
        <p:txBody>
          <a:bodyPr wrap="square" rtlCol="0" anchor="ctr" anchorCtr="1">
            <a:spAutoFit/>
          </a:bodyPr>
          <a:lstStyle/>
          <a:p>
            <a:pPr algn="ctr"/>
            <a:r>
              <a:rPr lang="en-US" altLang="ja-JP" sz="1400" smtClean="0"/>
              <a:t>Y</a:t>
            </a:r>
            <a:endParaRPr kumimoji="1" lang="ja-JP" altLang="en-US" sz="1400"/>
          </a:p>
        </p:txBody>
      </p:sp>
      <p:sp>
        <p:nvSpPr>
          <p:cNvPr id="25" name="テキスト ボックス 24"/>
          <p:cNvSpPr txBox="1"/>
          <p:nvPr/>
        </p:nvSpPr>
        <p:spPr>
          <a:xfrm>
            <a:off x="3131840" y="2893006"/>
            <a:ext cx="936104" cy="276999"/>
          </a:xfrm>
          <a:prstGeom prst="rect">
            <a:avLst/>
          </a:prstGeom>
          <a:noFill/>
          <a:ln w="12700">
            <a:noFill/>
          </a:ln>
        </p:spPr>
        <p:txBody>
          <a:bodyPr wrap="square" rtlCol="0" anchor="ctr" anchorCtr="1">
            <a:spAutoFit/>
          </a:bodyPr>
          <a:lstStyle/>
          <a:p>
            <a:pPr algn="ctr"/>
            <a:r>
              <a:rPr lang="ja-JP" altLang="en-US" sz="1200" smtClean="0"/>
              <a:t>有効</a:t>
            </a:r>
            <a:endParaRPr kumimoji="1" lang="ja-JP" altLang="en-US" sz="1200"/>
          </a:p>
        </p:txBody>
      </p:sp>
      <p:sp>
        <p:nvSpPr>
          <p:cNvPr id="26" name="テキスト ボックス 25"/>
          <p:cNvSpPr txBox="1"/>
          <p:nvPr/>
        </p:nvSpPr>
        <p:spPr>
          <a:xfrm>
            <a:off x="3131840" y="3334345"/>
            <a:ext cx="936104" cy="276999"/>
          </a:xfrm>
          <a:prstGeom prst="rect">
            <a:avLst/>
          </a:prstGeom>
          <a:noFill/>
          <a:ln w="12700">
            <a:noFill/>
          </a:ln>
        </p:spPr>
        <p:txBody>
          <a:bodyPr wrap="square" rtlCol="0" anchor="ctr" anchorCtr="1">
            <a:spAutoFit/>
          </a:bodyPr>
          <a:lstStyle/>
          <a:p>
            <a:pPr algn="ctr"/>
            <a:r>
              <a:rPr kumimoji="1" lang="ja-JP" altLang="en-US" sz="1200" smtClean="0"/>
              <a:t>無効</a:t>
            </a:r>
            <a:endParaRPr kumimoji="1" lang="ja-JP" altLang="en-US" sz="1200"/>
          </a:p>
        </p:txBody>
      </p:sp>
      <p:cxnSp>
        <p:nvCxnSpPr>
          <p:cNvPr id="27" name="直線矢印コネクタ 26"/>
          <p:cNvCxnSpPr/>
          <p:nvPr/>
        </p:nvCxnSpPr>
        <p:spPr>
          <a:xfrm>
            <a:off x="3131840" y="3159552"/>
            <a:ext cx="864096" cy="1588"/>
          </a:xfrm>
          <a:prstGeom prst="straightConnector1">
            <a:avLst/>
          </a:prstGeom>
          <a:ln w="38100">
            <a:solidFill>
              <a:srgbClr val="2E92D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rot="5400000">
            <a:off x="5795342" y="5823848"/>
            <a:ext cx="288826" cy="794"/>
          </a:xfrm>
          <a:prstGeom prst="straightConnector1">
            <a:avLst/>
          </a:prstGeom>
          <a:ln w="38100">
            <a:solidFill>
              <a:srgbClr val="2E92D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rot="5400000">
            <a:off x="7812360" y="5823848"/>
            <a:ext cx="288826" cy="794"/>
          </a:xfrm>
          <a:prstGeom prst="straightConnector1">
            <a:avLst/>
          </a:prstGeom>
          <a:ln w="38100">
            <a:solidFill>
              <a:srgbClr val="2E92D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rot="5400000">
            <a:off x="1186830" y="5823848"/>
            <a:ext cx="288826" cy="794"/>
          </a:xfrm>
          <a:prstGeom prst="straightConnector1">
            <a:avLst/>
          </a:prstGeom>
          <a:ln w="38100">
            <a:solidFill>
              <a:srgbClr val="2E92D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rot="5400000">
            <a:off x="3203054" y="5823848"/>
            <a:ext cx="288826" cy="794"/>
          </a:xfrm>
          <a:prstGeom prst="straightConnector1">
            <a:avLst/>
          </a:prstGeom>
          <a:ln w="38100">
            <a:solidFill>
              <a:srgbClr val="2E92D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267744" y="4247509"/>
            <a:ext cx="288032" cy="307777"/>
          </a:xfrm>
          <a:prstGeom prst="rect">
            <a:avLst/>
          </a:prstGeom>
          <a:noFill/>
          <a:ln w="12700">
            <a:noFill/>
          </a:ln>
        </p:spPr>
        <p:txBody>
          <a:bodyPr wrap="square" rtlCol="0" anchor="ctr" anchorCtr="1">
            <a:spAutoFit/>
          </a:bodyPr>
          <a:lstStyle/>
          <a:p>
            <a:pPr algn="ctr"/>
            <a:r>
              <a:rPr lang="en-US" altLang="ja-JP" sz="1400" smtClean="0"/>
              <a:t>Y</a:t>
            </a:r>
            <a:endParaRPr kumimoji="1" lang="ja-JP" altLang="en-US" sz="1400"/>
          </a:p>
        </p:txBody>
      </p:sp>
      <p:sp>
        <p:nvSpPr>
          <p:cNvPr id="33" name="テキスト ボックス 32"/>
          <p:cNvSpPr txBox="1"/>
          <p:nvPr/>
        </p:nvSpPr>
        <p:spPr>
          <a:xfrm>
            <a:off x="6876256" y="4247509"/>
            <a:ext cx="288032" cy="307777"/>
          </a:xfrm>
          <a:prstGeom prst="rect">
            <a:avLst/>
          </a:prstGeom>
          <a:noFill/>
          <a:ln w="12700">
            <a:noFill/>
          </a:ln>
        </p:spPr>
        <p:txBody>
          <a:bodyPr wrap="square" rtlCol="0" anchor="ctr" anchorCtr="1">
            <a:spAutoFit/>
          </a:bodyPr>
          <a:lstStyle/>
          <a:p>
            <a:pPr algn="ctr"/>
            <a:r>
              <a:rPr lang="en-US" altLang="ja-JP" sz="1400" smtClean="0"/>
              <a:t>N</a:t>
            </a:r>
            <a:endParaRPr kumimoji="1" lang="ja-JP" altLang="en-US" sz="1400"/>
          </a:p>
        </p:txBody>
      </p:sp>
      <p:sp>
        <p:nvSpPr>
          <p:cNvPr id="34" name="テキスト ボックス 33"/>
          <p:cNvSpPr txBox="1"/>
          <p:nvPr/>
        </p:nvSpPr>
        <p:spPr>
          <a:xfrm>
            <a:off x="1331640" y="5695220"/>
            <a:ext cx="288032" cy="307777"/>
          </a:xfrm>
          <a:prstGeom prst="rect">
            <a:avLst/>
          </a:prstGeom>
          <a:noFill/>
          <a:ln w="12700">
            <a:noFill/>
          </a:ln>
        </p:spPr>
        <p:txBody>
          <a:bodyPr wrap="square" rtlCol="0" anchor="ctr" anchorCtr="1">
            <a:spAutoFit/>
          </a:bodyPr>
          <a:lstStyle/>
          <a:p>
            <a:pPr algn="ctr"/>
            <a:r>
              <a:rPr lang="en-US" altLang="ja-JP" sz="1400" smtClean="0"/>
              <a:t>N</a:t>
            </a:r>
            <a:endParaRPr kumimoji="1" lang="ja-JP" altLang="en-US" sz="1400"/>
          </a:p>
        </p:txBody>
      </p:sp>
      <p:sp>
        <p:nvSpPr>
          <p:cNvPr id="35" name="テキスト ボックス 34"/>
          <p:cNvSpPr txBox="1"/>
          <p:nvPr/>
        </p:nvSpPr>
        <p:spPr>
          <a:xfrm>
            <a:off x="7956376" y="5695220"/>
            <a:ext cx="288032" cy="307777"/>
          </a:xfrm>
          <a:prstGeom prst="rect">
            <a:avLst/>
          </a:prstGeom>
          <a:noFill/>
          <a:ln w="12700">
            <a:noFill/>
          </a:ln>
        </p:spPr>
        <p:txBody>
          <a:bodyPr wrap="square" rtlCol="0" anchor="ctr" anchorCtr="1">
            <a:spAutoFit/>
          </a:bodyPr>
          <a:lstStyle/>
          <a:p>
            <a:pPr algn="ctr"/>
            <a:r>
              <a:rPr lang="en-US" altLang="ja-JP" sz="1400" smtClean="0"/>
              <a:t>Y</a:t>
            </a:r>
            <a:endParaRPr kumimoji="1" lang="ja-JP" altLang="en-US" sz="1400"/>
          </a:p>
        </p:txBody>
      </p:sp>
      <p:sp>
        <p:nvSpPr>
          <p:cNvPr id="36" name="テキスト ボックス 35"/>
          <p:cNvSpPr txBox="1"/>
          <p:nvPr/>
        </p:nvSpPr>
        <p:spPr>
          <a:xfrm>
            <a:off x="3347864" y="5695220"/>
            <a:ext cx="288032" cy="307777"/>
          </a:xfrm>
          <a:prstGeom prst="rect">
            <a:avLst/>
          </a:prstGeom>
          <a:noFill/>
          <a:ln w="12700">
            <a:noFill/>
          </a:ln>
        </p:spPr>
        <p:txBody>
          <a:bodyPr wrap="square" rtlCol="0" anchor="ctr" anchorCtr="1">
            <a:spAutoFit/>
          </a:bodyPr>
          <a:lstStyle/>
          <a:p>
            <a:pPr algn="ctr"/>
            <a:r>
              <a:rPr lang="en-US" altLang="ja-JP" sz="1400" smtClean="0"/>
              <a:t>Y</a:t>
            </a:r>
            <a:endParaRPr kumimoji="1" lang="ja-JP" altLang="en-US" sz="1400"/>
          </a:p>
        </p:txBody>
      </p:sp>
      <p:sp>
        <p:nvSpPr>
          <p:cNvPr id="37" name="テキスト ボックス 36"/>
          <p:cNvSpPr txBox="1"/>
          <p:nvPr/>
        </p:nvSpPr>
        <p:spPr>
          <a:xfrm>
            <a:off x="5940152" y="5695220"/>
            <a:ext cx="288032" cy="307777"/>
          </a:xfrm>
          <a:prstGeom prst="rect">
            <a:avLst/>
          </a:prstGeom>
          <a:noFill/>
          <a:ln w="12700">
            <a:noFill/>
          </a:ln>
        </p:spPr>
        <p:txBody>
          <a:bodyPr wrap="square" rtlCol="0" anchor="ctr" anchorCtr="1">
            <a:spAutoFit/>
          </a:bodyPr>
          <a:lstStyle/>
          <a:p>
            <a:pPr algn="ctr"/>
            <a:r>
              <a:rPr lang="en-US" altLang="ja-JP" sz="1400" smtClean="0"/>
              <a:t>N</a:t>
            </a:r>
            <a:endParaRPr kumimoji="1" lang="ja-JP" altLang="en-US" sz="1400"/>
          </a:p>
        </p:txBody>
      </p:sp>
      <p:sp>
        <p:nvSpPr>
          <p:cNvPr id="38" name="テキスト ボックス 37"/>
          <p:cNvSpPr txBox="1"/>
          <p:nvPr/>
        </p:nvSpPr>
        <p:spPr>
          <a:xfrm>
            <a:off x="7452320" y="1500172"/>
            <a:ext cx="288032" cy="307777"/>
          </a:xfrm>
          <a:prstGeom prst="rect">
            <a:avLst/>
          </a:prstGeom>
          <a:noFill/>
          <a:ln w="12700">
            <a:noFill/>
          </a:ln>
        </p:spPr>
        <p:txBody>
          <a:bodyPr wrap="square" rtlCol="0" anchor="ctr" anchorCtr="1">
            <a:spAutoFit/>
          </a:bodyPr>
          <a:lstStyle/>
          <a:p>
            <a:pPr algn="ctr"/>
            <a:r>
              <a:rPr lang="en-US" altLang="ja-JP" sz="1400" smtClean="0"/>
              <a:t>Y</a:t>
            </a:r>
            <a:endParaRPr kumimoji="1" lang="ja-JP" altLang="en-US" sz="1400"/>
          </a:p>
        </p:txBody>
      </p:sp>
      <p:sp>
        <p:nvSpPr>
          <p:cNvPr id="39" name="テキスト ボックス 38"/>
          <p:cNvSpPr txBox="1"/>
          <p:nvPr/>
        </p:nvSpPr>
        <p:spPr>
          <a:xfrm>
            <a:off x="8460432" y="1500172"/>
            <a:ext cx="288032" cy="307777"/>
          </a:xfrm>
          <a:prstGeom prst="rect">
            <a:avLst/>
          </a:prstGeom>
          <a:noFill/>
          <a:ln w="12700">
            <a:noFill/>
          </a:ln>
        </p:spPr>
        <p:txBody>
          <a:bodyPr wrap="square" rtlCol="0" anchor="ctr" anchorCtr="1">
            <a:spAutoFit/>
          </a:bodyPr>
          <a:lstStyle/>
          <a:p>
            <a:pPr algn="ctr"/>
            <a:r>
              <a:rPr lang="en-US" altLang="ja-JP" sz="1400" smtClean="0"/>
              <a:t>N</a:t>
            </a:r>
            <a:endParaRPr kumimoji="1" lang="ja-JP" altLang="en-US" sz="1400"/>
          </a:p>
        </p:txBody>
      </p:sp>
      <p:sp>
        <p:nvSpPr>
          <p:cNvPr id="40" name="テキスト ボックス 39"/>
          <p:cNvSpPr txBox="1"/>
          <p:nvPr/>
        </p:nvSpPr>
        <p:spPr>
          <a:xfrm>
            <a:off x="251520" y="636077"/>
            <a:ext cx="8640960" cy="338554"/>
          </a:xfrm>
          <a:prstGeom prst="rect">
            <a:avLst/>
          </a:prstGeom>
          <a:solidFill>
            <a:srgbClr val="ABD5FF"/>
          </a:solidFill>
          <a:ln w="12700">
            <a:solidFill>
              <a:schemeClr val="tx2">
                <a:lumMod val="75000"/>
              </a:schemeClr>
            </a:solidFill>
          </a:ln>
        </p:spPr>
        <p:txBody>
          <a:bodyPr wrap="square" rtlCol="0" anchor="ctr" anchorCtr="1">
            <a:spAutoFit/>
          </a:bodyPr>
          <a:lstStyle/>
          <a:p>
            <a:pPr algn="ctr"/>
            <a:r>
              <a:rPr kumimoji="1" lang="en-US" altLang="ja-JP" sz="1600" smtClean="0">
                <a:latin typeface="+mn-ea"/>
              </a:rPr>
              <a:t>Content-Type</a:t>
            </a:r>
            <a:r>
              <a:rPr kumimoji="1" lang="ja-JP" altLang="en-US" sz="1600" smtClean="0">
                <a:latin typeface="+mn-ea"/>
              </a:rPr>
              <a:t>がレジストリに登録されている</a:t>
            </a:r>
            <a:r>
              <a:rPr lang="en-US" altLang="ja-JP" sz="1600" smtClean="0">
                <a:latin typeface="+mn-ea"/>
              </a:rPr>
              <a:t>?   </a:t>
            </a:r>
            <a:r>
              <a:rPr lang="en-US" altLang="ja-JP" sz="1400" i="1" dirty="0" smtClean="0"/>
              <a:t>[ HKEY_CLASSES_ROOT\MIME\Database\Content Type ]</a:t>
            </a:r>
            <a:endParaRPr kumimoji="1" lang="ja-JP" altLang="en-US" sz="1400" i="1" dirty="0"/>
          </a:p>
        </p:txBody>
      </p:sp>
      <p:sp>
        <p:nvSpPr>
          <p:cNvPr id="41" name="テキスト ボックス 40"/>
          <p:cNvSpPr txBox="1"/>
          <p:nvPr/>
        </p:nvSpPr>
        <p:spPr>
          <a:xfrm>
            <a:off x="251520" y="1212141"/>
            <a:ext cx="2880320" cy="338554"/>
          </a:xfrm>
          <a:prstGeom prst="rect">
            <a:avLst/>
          </a:prstGeom>
          <a:solidFill>
            <a:srgbClr val="ABD5FF"/>
          </a:solidFill>
          <a:ln w="12700">
            <a:solidFill>
              <a:schemeClr val="tx2">
                <a:lumMod val="75000"/>
              </a:schemeClr>
            </a:solidFill>
          </a:ln>
        </p:spPr>
        <p:txBody>
          <a:bodyPr wrap="square" rtlCol="0" anchor="ctr" anchorCtr="1">
            <a:spAutoFit/>
          </a:bodyPr>
          <a:lstStyle/>
          <a:p>
            <a:pPr algn="ctr"/>
            <a:r>
              <a:rPr kumimoji="1" lang="ja-JP" altLang="en-US" sz="1600" smtClean="0"/>
              <a:t>ファイルタイプを仮決定</a:t>
            </a:r>
            <a:endParaRPr kumimoji="1" lang="ja-JP" altLang="en-US" sz="1600"/>
          </a:p>
        </p:txBody>
      </p:sp>
      <p:sp>
        <p:nvSpPr>
          <p:cNvPr id="42" name="テキスト ボックス 41"/>
          <p:cNvSpPr txBox="1"/>
          <p:nvPr/>
        </p:nvSpPr>
        <p:spPr>
          <a:xfrm>
            <a:off x="251520" y="5382508"/>
            <a:ext cx="4032448" cy="369332"/>
          </a:xfrm>
          <a:prstGeom prst="rect">
            <a:avLst/>
          </a:prstGeom>
          <a:solidFill>
            <a:srgbClr val="ABD5FF"/>
          </a:solidFill>
          <a:ln w="12700">
            <a:solidFill>
              <a:schemeClr val="tx2">
                <a:lumMod val="75000"/>
              </a:schemeClr>
            </a:solidFill>
          </a:ln>
        </p:spPr>
        <p:txBody>
          <a:bodyPr wrap="square" rtlCol="0" anchor="ctr" anchorCtr="1">
            <a:noAutofit/>
          </a:bodyPr>
          <a:lstStyle/>
          <a:p>
            <a:pPr algn="ctr"/>
            <a:r>
              <a:rPr kumimoji="1" lang="ja-JP" altLang="en-US" sz="1600" smtClean="0"/>
              <a:t>外部プラグイン</a:t>
            </a:r>
            <a:r>
              <a:rPr kumimoji="1" lang="en-US" altLang="ja-JP" sz="1600" smtClean="0"/>
              <a:t>/</a:t>
            </a:r>
            <a:r>
              <a:rPr kumimoji="1" lang="ja-JP" altLang="en-US" sz="1600" smtClean="0"/>
              <a:t>アプリが必要</a:t>
            </a:r>
            <a:r>
              <a:rPr kumimoji="1" lang="en-US" altLang="ja-JP" sz="1600" smtClean="0"/>
              <a:t>?</a:t>
            </a:r>
            <a:endParaRPr kumimoji="1" lang="ja-JP" altLang="en-US" sz="1600"/>
          </a:p>
        </p:txBody>
      </p:sp>
      <p:sp>
        <p:nvSpPr>
          <p:cNvPr id="43" name="テキスト ボックス 42"/>
          <p:cNvSpPr txBox="1"/>
          <p:nvPr/>
        </p:nvSpPr>
        <p:spPr>
          <a:xfrm>
            <a:off x="3419872" y="1212141"/>
            <a:ext cx="5472608" cy="338554"/>
          </a:xfrm>
          <a:prstGeom prst="rect">
            <a:avLst/>
          </a:prstGeom>
          <a:solidFill>
            <a:srgbClr val="ABD5FF"/>
          </a:solidFill>
          <a:ln w="12700">
            <a:solidFill>
              <a:schemeClr val="tx2">
                <a:lumMod val="75000"/>
              </a:schemeClr>
            </a:solidFill>
          </a:ln>
        </p:spPr>
        <p:txBody>
          <a:bodyPr wrap="square" rtlCol="0" anchor="ctr" anchorCtr="1">
            <a:spAutoFit/>
          </a:bodyPr>
          <a:lstStyle/>
          <a:p>
            <a:pPr algn="ctr"/>
            <a:r>
              <a:rPr lang="en-US" altLang="ja-JP" sz="1600" smtClean="0"/>
              <a:t>IE8+ &amp;&amp; "X-Content-Type-Options:nosniff"?</a:t>
            </a:r>
            <a:endParaRPr kumimoji="1" lang="ja-JP" altLang="en-US" sz="1600"/>
          </a:p>
        </p:txBody>
      </p:sp>
      <p:sp>
        <p:nvSpPr>
          <p:cNvPr id="44" name="テキスト ボックス 43"/>
          <p:cNvSpPr txBox="1"/>
          <p:nvPr/>
        </p:nvSpPr>
        <p:spPr>
          <a:xfrm>
            <a:off x="3995936" y="2943528"/>
            <a:ext cx="4104456" cy="369332"/>
          </a:xfrm>
          <a:prstGeom prst="rect">
            <a:avLst/>
          </a:prstGeom>
          <a:solidFill>
            <a:srgbClr val="ABD5FF"/>
          </a:solidFill>
          <a:ln w="12700">
            <a:solidFill>
              <a:schemeClr val="tx2">
                <a:lumMod val="75000"/>
              </a:schemeClr>
            </a:solidFill>
          </a:ln>
        </p:spPr>
        <p:txBody>
          <a:bodyPr wrap="square" rtlCol="0" anchor="ctr" anchorCtr="1">
            <a:noAutofit/>
          </a:bodyPr>
          <a:lstStyle/>
          <a:p>
            <a:pPr algn="ctr"/>
            <a:r>
              <a:rPr lang="ja-JP" altLang="en-US" sz="1600" smtClean="0"/>
              <a:t>コンテンツを</a:t>
            </a:r>
            <a:r>
              <a:rPr lang="en-US" altLang="ja-JP" sz="1600" smtClean="0"/>
              <a:t>sniff</a:t>
            </a:r>
            <a:r>
              <a:rPr lang="ja-JP" altLang="en-US" sz="1600" smtClean="0"/>
              <a:t>しファイルタイプを決定</a:t>
            </a:r>
            <a:endParaRPr kumimoji="1" lang="ja-JP" altLang="en-US" sz="1600"/>
          </a:p>
        </p:txBody>
      </p:sp>
      <p:sp>
        <p:nvSpPr>
          <p:cNvPr id="45" name="テキスト ボックス 44"/>
          <p:cNvSpPr txBox="1"/>
          <p:nvPr/>
        </p:nvSpPr>
        <p:spPr>
          <a:xfrm>
            <a:off x="251520" y="3933056"/>
            <a:ext cx="8640960" cy="369332"/>
          </a:xfrm>
          <a:prstGeom prst="rect">
            <a:avLst/>
          </a:prstGeom>
          <a:solidFill>
            <a:srgbClr val="ABD5FF"/>
          </a:solidFill>
          <a:ln w="12700">
            <a:solidFill>
              <a:schemeClr val="tx2">
                <a:lumMod val="75000"/>
              </a:schemeClr>
            </a:solidFill>
          </a:ln>
        </p:spPr>
        <p:txBody>
          <a:bodyPr wrap="square" rtlCol="0" anchor="ctr" anchorCtr="1">
            <a:noAutofit/>
          </a:bodyPr>
          <a:lstStyle/>
          <a:p>
            <a:pPr algn="ctr"/>
            <a:r>
              <a:rPr lang="en-US" altLang="ja-JP" sz="1600" smtClean="0">
                <a:latin typeface="+mn-ea"/>
              </a:rPr>
              <a:t>URL</a:t>
            </a:r>
            <a:r>
              <a:rPr lang="ja-JP" altLang="en-US" sz="1600" smtClean="0">
                <a:latin typeface="+mn-ea"/>
              </a:rPr>
              <a:t>の拡張子が</a:t>
            </a:r>
            <a:r>
              <a:rPr lang="en-US" altLang="ja-JP" sz="1600" smtClean="0">
                <a:latin typeface="+mn-ea"/>
              </a:rPr>
              <a:t> </a:t>
            </a:r>
            <a:r>
              <a:rPr lang="en-US" altLang="ja-JP" sz="1600" dirty="0" smtClean="0">
                <a:latin typeface="+mn-ea"/>
              </a:rPr>
              <a:t>".</a:t>
            </a:r>
            <a:r>
              <a:rPr lang="en-US" altLang="ja-JP" sz="1600" dirty="0" err="1" smtClean="0">
                <a:latin typeface="+mn-ea"/>
              </a:rPr>
              <a:t>cgi</a:t>
            </a:r>
            <a:r>
              <a:rPr lang="en-US" altLang="ja-JP" sz="1600" smtClean="0">
                <a:latin typeface="+mn-ea"/>
              </a:rPr>
              <a:t>" </a:t>
            </a:r>
            <a:r>
              <a:rPr lang="ja-JP" altLang="en-US" sz="1600" smtClean="0">
                <a:latin typeface="+mn-ea"/>
              </a:rPr>
              <a:t>または </a:t>
            </a:r>
            <a:r>
              <a:rPr lang="en-US" altLang="ja-JP" sz="1600" smtClean="0">
                <a:latin typeface="+mn-ea"/>
              </a:rPr>
              <a:t>".</a:t>
            </a:r>
            <a:r>
              <a:rPr lang="en-US" altLang="ja-JP" sz="1600" dirty="0" smtClean="0">
                <a:latin typeface="+mn-ea"/>
              </a:rPr>
              <a:t>exe</a:t>
            </a:r>
            <a:r>
              <a:rPr lang="en-US" altLang="ja-JP" sz="1600" smtClean="0">
                <a:latin typeface="+mn-ea"/>
              </a:rPr>
              <a:t>" </a:t>
            </a:r>
            <a:r>
              <a:rPr lang="ja-JP" altLang="en-US" sz="1600" smtClean="0">
                <a:latin typeface="+mn-ea"/>
              </a:rPr>
              <a:t>または </a:t>
            </a:r>
            <a:r>
              <a:rPr lang="en-US" altLang="ja-JP" sz="1600" smtClean="0">
                <a:latin typeface="+mn-ea"/>
              </a:rPr>
              <a:t>"/" </a:t>
            </a:r>
            <a:r>
              <a:rPr lang="en-US" altLang="ja-JP" sz="1600" dirty="0" smtClean="0">
                <a:latin typeface="+mn-ea"/>
              </a:rPr>
              <a:t>?    </a:t>
            </a:r>
            <a:r>
              <a:rPr lang="en-US" altLang="ja-JP" sz="1400" dirty="0" smtClean="0"/>
              <a:t>e.g. http</a:t>
            </a:r>
            <a:r>
              <a:rPr lang="en-US" altLang="ja-JP" sz="1400" smtClean="0"/>
              <a:t>://utf-8.jp/</a:t>
            </a:r>
            <a:r>
              <a:rPr lang="en-US" altLang="ja-JP" sz="1400" i="1" smtClean="0"/>
              <a:t>a.cgi</a:t>
            </a:r>
            <a:r>
              <a:rPr lang="en-US" altLang="ja-JP" sz="1400" smtClean="0"/>
              <a:t>?abcd, http://utf-8.jp/foo/</a:t>
            </a:r>
            <a:endParaRPr kumimoji="1" lang="ja-JP" altLang="en-US" dirty="0"/>
          </a:p>
        </p:txBody>
      </p:sp>
      <p:sp>
        <p:nvSpPr>
          <p:cNvPr id="46" name="テキスト ボックス 45"/>
          <p:cNvSpPr txBox="1"/>
          <p:nvPr/>
        </p:nvSpPr>
        <p:spPr>
          <a:xfrm>
            <a:off x="251520" y="1772816"/>
            <a:ext cx="2880320" cy="369332"/>
          </a:xfrm>
          <a:prstGeom prst="rect">
            <a:avLst/>
          </a:prstGeom>
          <a:solidFill>
            <a:srgbClr val="ABD5FF"/>
          </a:solidFill>
          <a:ln w="12700">
            <a:solidFill>
              <a:schemeClr val="tx2">
                <a:lumMod val="75000"/>
              </a:schemeClr>
            </a:solidFill>
          </a:ln>
        </p:spPr>
        <p:txBody>
          <a:bodyPr wrap="square" rtlCol="0" anchor="ctr" anchorCtr="1">
            <a:noAutofit/>
          </a:bodyPr>
          <a:lstStyle/>
          <a:p>
            <a:pPr algn="ctr"/>
            <a:r>
              <a:rPr lang="ja-JP" altLang="en-US" sz="1600" smtClean="0"/>
              <a:t>外部プラグイン</a:t>
            </a:r>
            <a:r>
              <a:rPr lang="en-US" altLang="ja-JP" sz="1600" smtClean="0"/>
              <a:t>/</a:t>
            </a:r>
            <a:r>
              <a:rPr lang="ja-JP" altLang="en-US" sz="1600" smtClean="0"/>
              <a:t>アプリが必要</a:t>
            </a:r>
            <a:r>
              <a:rPr lang="en-US" altLang="ja-JP" sz="1600" smtClean="0"/>
              <a:t>?</a:t>
            </a:r>
            <a:endParaRPr lang="ja-JP" altLang="en-US" sz="1600"/>
          </a:p>
        </p:txBody>
      </p:sp>
      <p:sp>
        <p:nvSpPr>
          <p:cNvPr id="47" name="テキスト ボックス 46"/>
          <p:cNvSpPr txBox="1"/>
          <p:nvPr/>
        </p:nvSpPr>
        <p:spPr>
          <a:xfrm>
            <a:off x="3419872" y="1772817"/>
            <a:ext cx="3312368" cy="360040"/>
          </a:xfrm>
          <a:prstGeom prst="rect">
            <a:avLst/>
          </a:prstGeom>
          <a:solidFill>
            <a:srgbClr val="ABD5FF"/>
          </a:solidFill>
          <a:ln w="12700">
            <a:solidFill>
              <a:schemeClr val="tx2">
                <a:lumMod val="75000"/>
              </a:schemeClr>
            </a:solidFill>
          </a:ln>
        </p:spPr>
        <p:txBody>
          <a:bodyPr wrap="square" rtlCol="0" anchor="ctr" anchorCtr="1">
            <a:noAutofit/>
          </a:bodyPr>
          <a:lstStyle/>
          <a:p>
            <a:pPr algn="ctr"/>
            <a:r>
              <a:rPr kumimoji="1" lang="ja-JP" altLang="en-US" sz="1600" smtClean="0"/>
              <a:t>プラグインを起動またはダウンロード</a:t>
            </a:r>
            <a:endParaRPr kumimoji="1" lang="ja-JP" altLang="en-US" sz="1600"/>
          </a:p>
        </p:txBody>
      </p:sp>
      <p:sp>
        <p:nvSpPr>
          <p:cNvPr id="48" name="テキスト ボックス 47"/>
          <p:cNvSpPr txBox="1"/>
          <p:nvPr/>
        </p:nvSpPr>
        <p:spPr>
          <a:xfrm>
            <a:off x="251520" y="2943528"/>
            <a:ext cx="2880320" cy="792088"/>
          </a:xfrm>
          <a:prstGeom prst="rect">
            <a:avLst/>
          </a:prstGeom>
          <a:solidFill>
            <a:srgbClr val="ABD5FF"/>
          </a:solidFill>
          <a:ln w="12700">
            <a:solidFill>
              <a:schemeClr val="tx2">
                <a:lumMod val="75000"/>
              </a:schemeClr>
            </a:solidFill>
          </a:ln>
        </p:spPr>
        <p:txBody>
          <a:bodyPr wrap="square" rtlCol="0" anchor="ctr" anchorCtr="1">
            <a:noAutofit/>
          </a:bodyPr>
          <a:lstStyle/>
          <a:p>
            <a:pPr algn="ctr"/>
            <a:r>
              <a:rPr lang="ja-JP" altLang="en-US" sz="1600" smtClean="0"/>
              <a:t>「拡張子ではなく、内容によってファイルを開く」設定値</a:t>
            </a:r>
            <a:endParaRPr kumimoji="1" lang="ja-JP" altLang="en-US" sz="1600"/>
          </a:p>
        </p:txBody>
      </p:sp>
      <p:sp>
        <p:nvSpPr>
          <p:cNvPr id="49" name="テキスト ボックス 48"/>
          <p:cNvSpPr txBox="1"/>
          <p:nvPr/>
        </p:nvSpPr>
        <p:spPr>
          <a:xfrm>
            <a:off x="3995936" y="3375576"/>
            <a:ext cx="4104456" cy="369332"/>
          </a:xfrm>
          <a:prstGeom prst="rect">
            <a:avLst/>
          </a:prstGeom>
          <a:solidFill>
            <a:srgbClr val="ABD5FF"/>
          </a:solidFill>
          <a:ln w="12700">
            <a:solidFill>
              <a:schemeClr val="tx2">
                <a:lumMod val="75000"/>
              </a:schemeClr>
            </a:solidFill>
          </a:ln>
        </p:spPr>
        <p:txBody>
          <a:bodyPr wrap="square" rtlCol="0" anchor="ctr" anchorCtr="1">
            <a:noAutofit/>
          </a:bodyPr>
          <a:lstStyle/>
          <a:p>
            <a:pPr algn="ctr"/>
            <a:r>
              <a:rPr kumimoji="1" lang="ja-JP" altLang="en-US" smtClean="0"/>
              <a:t>仮決定</a:t>
            </a:r>
            <a:r>
              <a:rPr kumimoji="1" lang="ja-JP" altLang="en-US" sz="1600" smtClean="0"/>
              <a:t>した</a:t>
            </a:r>
            <a:r>
              <a:rPr kumimoji="1" lang="ja-JP" altLang="en-US" smtClean="0"/>
              <a:t>ファイルタイプを使用</a:t>
            </a:r>
            <a:endParaRPr kumimoji="1" lang="ja-JP" altLang="en-US"/>
          </a:p>
        </p:txBody>
      </p:sp>
      <p:sp>
        <p:nvSpPr>
          <p:cNvPr id="50" name="テキスト ボックス 49"/>
          <p:cNvSpPr txBox="1"/>
          <p:nvPr/>
        </p:nvSpPr>
        <p:spPr>
          <a:xfrm>
            <a:off x="251520" y="2348880"/>
            <a:ext cx="4248472" cy="369332"/>
          </a:xfrm>
          <a:prstGeom prst="rect">
            <a:avLst/>
          </a:prstGeom>
          <a:solidFill>
            <a:srgbClr val="ABD5FF"/>
          </a:solidFill>
          <a:ln w="12700">
            <a:solidFill>
              <a:schemeClr val="tx2">
                <a:lumMod val="75000"/>
              </a:schemeClr>
            </a:solidFill>
          </a:ln>
        </p:spPr>
        <p:txBody>
          <a:bodyPr wrap="square" rtlCol="0" anchor="ctr" anchorCtr="1">
            <a:noAutofit/>
          </a:bodyPr>
          <a:lstStyle/>
          <a:p>
            <a:pPr algn="ctr"/>
            <a:r>
              <a:rPr lang="en-US" altLang="ja-JP" smtClean="0"/>
              <a:t>IE8+ &amp;&amp; "X-Content-Type-Options:nosniff"?</a:t>
            </a:r>
            <a:endParaRPr kumimoji="1" lang="ja-JP" altLang="en-US"/>
          </a:p>
        </p:txBody>
      </p:sp>
      <p:sp>
        <p:nvSpPr>
          <p:cNvPr id="51" name="テキスト ボックス 50"/>
          <p:cNvSpPr txBox="1"/>
          <p:nvPr/>
        </p:nvSpPr>
        <p:spPr>
          <a:xfrm>
            <a:off x="4788024" y="2348880"/>
            <a:ext cx="3312368" cy="369332"/>
          </a:xfrm>
          <a:prstGeom prst="rect">
            <a:avLst/>
          </a:prstGeom>
          <a:solidFill>
            <a:srgbClr val="ABD5FF"/>
          </a:solidFill>
          <a:ln w="12700">
            <a:solidFill>
              <a:schemeClr val="tx2">
                <a:lumMod val="75000"/>
              </a:schemeClr>
            </a:solidFill>
          </a:ln>
        </p:spPr>
        <p:txBody>
          <a:bodyPr wrap="square" rtlCol="0" anchor="ctr" anchorCtr="1">
            <a:noAutofit/>
          </a:bodyPr>
          <a:lstStyle/>
          <a:p>
            <a:pPr algn="ctr"/>
            <a:r>
              <a:rPr lang="ja-JP" altLang="en-US" sz="1600" smtClean="0"/>
              <a:t>仮決定したファイルタイプを使用</a:t>
            </a:r>
            <a:endParaRPr kumimoji="1" lang="ja-JP" altLang="en-US" sz="1600"/>
          </a:p>
        </p:txBody>
      </p:sp>
      <p:sp>
        <p:nvSpPr>
          <p:cNvPr id="52" name="テキスト ボックス 51"/>
          <p:cNvSpPr txBox="1"/>
          <p:nvPr/>
        </p:nvSpPr>
        <p:spPr>
          <a:xfrm>
            <a:off x="251520" y="4520153"/>
            <a:ext cx="4032448" cy="646331"/>
          </a:xfrm>
          <a:prstGeom prst="rect">
            <a:avLst/>
          </a:prstGeom>
          <a:solidFill>
            <a:srgbClr val="ABD5FF"/>
          </a:solidFill>
          <a:ln w="12700">
            <a:solidFill>
              <a:schemeClr val="tx2">
                <a:lumMod val="75000"/>
              </a:schemeClr>
            </a:solidFill>
          </a:ln>
        </p:spPr>
        <p:txBody>
          <a:bodyPr wrap="square" rtlCol="0" anchor="ctr" anchorCtr="1">
            <a:noAutofit/>
          </a:bodyPr>
          <a:lstStyle/>
          <a:p>
            <a:pPr algn="ctr"/>
            <a:r>
              <a:rPr lang="en-US" altLang="ja-JP" sz="1600" smtClean="0"/>
              <a:t>QUERY_STRING</a:t>
            </a:r>
            <a:r>
              <a:rPr lang="ja-JP" altLang="en-US" sz="1600" smtClean="0"/>
              <a:t>からファイルタイプを</a:t>
            </a:r>
            <a:endParaRPr lang="en-US" altLang="ja-JP" sz="1600" smtClean="0"/>
          </a:p>
          <a:p>
            <a:pPr algn="ctr"/>
            <a:r>
              <a:rPr lang="ja-JP" altLang="en-US" sz="1600" smtClean="0"/>
              <a:t>仮決定</a:t>
            </a:r>
            <a:endParaRPr kumimoji="1" lang="ja-JP" altLang="en-US" sz="1600"/>
          </a:p>
        </p:txBody>
      </p:sp>
      <p:sp>
        <p:nvSpPr>
          <p:cNvPr id="53" name="テキスト ボックス 52"/>
          <p:cNvSpPr txBox="1"/>
          <p:nvPr/>
        </p:nvSpPr>
        <p:spPr>
          <a:xfrm>
            <a:off x="2411760" y="5968597"/>
            <a:ext cx="1872208" cy="702000"/>
          </a:xfrm>
          <a:prstGeom prst="rect">
            <a:avLst/>
          </a:prstGeom>
          <a:solidFill>
            <a:srgbClr val="ABD5FF"/>
          </a:solidFill>
          <a:ln w="12700">
            <a:solidFill>
              <a:schemeClr val="tx2">
                <a:lumMod val="75000"/>
              </a:schemeClr>
            </a:solidFill>
          </a:ln>
        </p:spPr>
        <p:txBody>
          <a:bodyPr wrap="square" rtlCol="0" anchor="ctr" anchorCtr="1">
            <a:noAutofit/>
          </a:bodyPr>
          <a:lstStyle/>
          <a:p>
            <a:pPr algn="ctr"/>
            <a:r>
              <a:rPr lang="ja-JP" altLang="en-US" sz="1600" dirty="0" smtClean="0"/>
              <a:t>プラグインを起動</a:t>
            </a:r>
            <a:endParaRPr lang="en-US" altLang="ja-JP" sz="1600" dirty="0" smtClean="0"/>
          </a:p>
          <a:p>
            <a:pPr algn="ctr"/>
            <a:r>
              <a:rPr lang="ja-JP" altLang="en-US" sz="1600" dirty="0" smtClean="0"/>
              <a:t>またはダウンロード</a:t>
            </a:r>
            <a:endParaRPr lang="ja-JP" altLang="en-US" sz="1600" dirty="0"/>
          </a:p>
        </p:txBody>
      </p:sp>
      <p:sp>
        <p:nvSpPr>
          <p:cNvPr id="54" name="テキスト ボックス 53"/>
          <p:cNvSpPr txBox="1"/>
          <p:nvPr/>
        </p:nvSpPr>
        <p:spPr>
          <a:xfrm>
            <a:off x="251520" y="5967864"/>
            <a:ext cx="2088232" cy="701496"/>
          </a:xfrm>
          <a:prstGeom prst="rect">
            <a:avLst/>
          </a:prstGeom>
          <a:solidFill>
            <a:srgbClr val="ABD5FF"/>
          </a:solidFill>
          <a:ln w="12700">
            <a:solidFill>
              <a:schemeClr val="tx2">
                <a:lumMod val="75000"/>
              </a:schemeClr>
            </a:solidFill>
          </a:ln>
        </p:spPr>
        <p:txBody>
          <a:bodyPr wrap="square" rtlCol="0" anchor="ctr" anchorCtr="1">
            <a:noAutofit/>
          </a:bodyPr>
          <a:lstStyle/>
          <a:p>
            <a:pPr algn="ctr"/>
            <a:r>
              <a:rPr lang="ja-JP" altLang="en-US" sz="1600" dirty="0" smtClean="0"/>
              <a:t>コンテンツを</a:t>
            </a:r>
            <a:r>
              <a:rPr lang="en-US" altLang="ja-JP" sz="1600" dirty="0" smtClean="0"/>
              <a:t>sniff</a:t>
            </a:r>
            <a:r>
              <a:rPr lang="ja-JP" altLang="en-US" sz="1600" dirty="0" smtClean="0"/>
              <a:t>し</a:t>
            </a:r>
            <a:endParaRPr lang="en-US" altLang="ja-JP" sz="1600" dirty="0" smtClean="0"/>
          </a:p>
          <a:p>
            <a:pPr algn="ctr"/>
            <a:r>
              <a:rPr lang="ja-JP" altLang="en-US" sz="1600" dirty="0" smtClean="0"/>
              <a:t>ファイルタイプを決定</a:t>
            </a:r>
            <a:endParaRPr lang="ja-JP" altLang="en-US" sz="1600" dirty="0"/>
          </a:p>
        </p:txBody>
      </p:sp>
      <p:sp>
        <p:nvSpPr>
          <p:cNvPr id="55" name="テキスト ボックス 54"/>
          <p:cNvSpPr txBox="1"/>
          <p:nvPr/>
        </p:nvSpPr>
        <p:spPr>
          <a:xfrm>
            <a:off x="4860032" y="5967864"/>
            <a:ext cx="2088232" cy="701496"/>
          </a:xfrm>
          <a:prstGeom prst="rect">
            <a:avLst/>
          </a:prstGeom>
          <a:solidFill>
            <a:srgbClr val="ABD5FF"/>
          </a:solidFill>
          <a:ln w="12700">
            <a:solidFill>
              <a:schemeClr val="tx2">
                <a:lumMod val="75000"/>
              </a:schemeClr>
            </a:solidFill>
          </a:ln>
        </p:spPr>
        <p:txBody>
          <a:bodyPr wrap="square" rtlCol="0" anchor="ctr" anchorCtr="1">
            <a:noAutofit/>
          </a:bodyPr>
          <a:lstStyle/>
          <a:p>
            <a:pPr algn="ctr"/>
            <a:r>
              <a:rPr lang="ja-JP" altLang="en-US" sz="1600" dirty="0" smtClean="0"/>
              <a:t>コンテンツを</a:t>
            </a:r>
            <a:r>
              <a:rPr lang="en-US" altLang="ja-JP" sz="1600" dirty="0" smtClean="0"/>
              <a:t>sniff</a:t>
            </a:r>
            <a:r>
              <a:rPr lang="ja-JP" altLang="en-US" sz="1600" dirty="0" smtClean="0"/>
              <a:t>し</a:t>
            </a:r>
            <a:endParaRPr lang="en-US" altLang="ja-JP" sz="1600" dirty="0" smtClean="0"/>
          </a:p>
          <a:p>
            <a:pPr algn="ctr"/>
            <a:r>
              <a:rPr lang="ja-JP" altLang="en-US" sz="1600" dirty="0" smtClean="0"/>
              <a:t>ファイルタイプを決定</a:t>
            </a:r>
            <a:endParaRPr lang="ja-JP" altLang="en-US" sz="1600" dirty="0"/>
          </a:p>
        </p:txBody>
      </p:sp>
      <p:sp>
        <p:nvSpPr>
          <p:cNvPr id="56" name="テキスト ボックス 55"/>
          <p:cNvSpPr txBox="1"/>
          <p:nvPr/>
        </p:nvSpPr>
        <p:spPr>
          <a:xfrm>
            <a:off x="4860032" y="5382508"/>
            <a:ext cx="4032448" cy="369332"/>
          </a:xfrm>
          <a:prstGeom prst="rect">
            <a:avLst/>
          </a:prstGeom>
          <a:solidFill>
            <a:srgbClr val="ABD5FF"/>
          </a:solidFill>
          <a:ln w="12700">
            <a:solidFill>
              <a:schemeClr val="tx2">
                <a:lumMod val="75000"/>
              </a:schemeClr>
            </a:solidFill>
          </a:ln>
        </p:spPr>
        <p:txBody>
          <a:bodyPr wrap="square" rtlCol="0" anchor="ctr" anchorCtr="1">
            <a:noAutofit/>
          </a:bodyPr>
          <a:lstStyle/>
          <a:p>
            <a:pPr algn="ctr"/>
            <a:r>
              <a:rPr lang="ja-JP" altLang="en-US" sz="1600" smtClean="0"/>
              <a:t>外部プラグイン</a:t>
            </a:r>
            <a:r>
              <a:rPr lang="en-US" altLang="ja-JP" sz="1600" smtClean="0"/>
              <a:t>/</a:t>
            </a:r>
            <a:r>
              <a:rPr lang="ja-JP" altLang="en-US" sz="1600" smtClean="0"/>
              <a:t>アプリが必要</a:t>
            </a:r>
            <a:r>
              <a:rPr lang="en-US" altLang="ja-JP" sz="1600" smtClean="0"/>
              <a:t>?</a:t>
            </a:r>
            <a:endParaRPr lang="ja-JP" altLang="en-US" sz="1600"/>
          </a:p>
        </p:txBody>
      </p:sp>
      <p:sp>
        <p:nvSpPr>
          <p:cNvPr id="57" name="テキスト ボックス 56"/>
          <p:cNvSpPr txBox="1"/>
          <p:nvPr/>
        </p:nvSpPr>
        <p:spPr>
          <a:xfrm>
            <a:off x="4860032" y="4520153"/>
            <a:ext cx="4032448" cy="646331"/>
          </a:xfrm>
          <a:prstGeom prst="rect">
            <a:avLst/>
          </a:prstGeom>
          <a:solidFill>
            <a:srgbClr val="ABD5FF"/>
          </a:solidFill>
          <a:ln w="12700">
            <a:solidFill>
              <a:schemeClr val="tx2">
                <a:lumMod val="75000"/>
              </a:schemeClr>
            </a:solidFill>
          </a:ln>
        </p:spPr>
        <p:txBody>
          <a:bodyPr wrap="square" rtlCol="0" anchor="ctr" anchorCtr="1">
            <a:noAutofit/>
          </a:bodyPr>
          <a:lstStyle/>
          <a:p>
            <a:pPr algn="ctr"/>
            <a:r>
              <a:rPr kumimoji="1" lang="en-US" altLang="ja-JP" sz="1600" smtClean="0"/>
              <a:t>URL</a:t>
            </a:r>
            <a:r>
              <a:rPr kumimoji="1" lang="ja-JP" altLang="en-US" sz="1600" smtClean="0"/>
              <a:t>の拡張子からファイルタイプを</a:t>
            </a:r>
            <a:endParaRPr kumimoji="1" lang="en-US" altLang="ja-JP" sz="1600" smtClean="0"/>
          </a:p>
          <a:p>
            <a:pPr algn="ctr"/>
            <a:r>
              <a:rPr kumimoji="1" lang="ja-JP" altLang="en-US" sz="1600" smtClean="0"/>
              <a:t>仮決定</a:t>
            </a:r>
            <a:endParaRPr kumimoji="1" lang="ja-JP" altLang="en-US" sz="1600"/>
          </a:p>
        </p:txBody>
      </p:sp>
      <p:sp>
        <p:nvSpPr>
          <p:cNvPr id="58" name="テキスト ボックス 57"/>
          <p:cNvSpPr txBox="1"/>
          <p:nvPr/>
        </p:nvSpPr>
        <p:spPr>
          <a:xfrm>
            <a:off x="6804248" y="1772816"/>
            <a:ext cx="1296144" cy="369332"/>
          </a:xfrm>
          <a:prstGeom prst="rect">
            <a:avLst/>
          </a:prstGeom>
          <a:solidFill>
            <a:srgbClr val="ABD5FF"/>
          </a:solidFill>
          <a:ln w="12700">
            <a:solidFill>
              <a:schemeClr val="tx2">
                <a:lumMod val="75000"/>
              </a:schemeClr>
            </a:solidFill>
          </a:ln>
        </p:spPr>
        <p:txBody>
          <a:bodyPr wrap="square" rtlCol="0" anchor="ctr" anchorCtr="1">
            <a:noAutofit/>
          </a:bodyPr>
          <a:lstStyle/>
          <a:p>
            <a:pPr algn="ctr"/>
            <a:r>
              <a:rPr lang="ja-JP" altLang="en-US" sz="1600" smtClean="0"/>
              <a:t>ダウンロード</a:t>
            </a:r>
            <a:endParaRPr kumimoji="1" lang="ja-JP" altLang="en-US" sz="1600"/>
          </a:p>
        </p:txBody>
      </p:sp>
      <p:sp>
        <p:nvSpPr>
          <p:cNvPr id="59" name="テキスト ボックス 58"/>
          <p:cNvSpPr txBox="1"/>
          <p:nvPr/>
        </p:nvSpPr>
        <p:spPr>
          <a:xfrm>
            <a:off x="7020272" y="5962158"/>
            <a:ext cx="1872208" cy="702000"/>
          </a:xfrm>
          <a:prstGeom prst="rect">
            <a:avLst/>
          </a:prstGeom>
          <a:solidFill>
            <a:srgbClr val="ABD5FF"/>
          </a:solidFill>
          <a:ln w="12700">
            <a:solidFill>
              <a:schemeClr val="tx2">
                <a:lumMod val="75000"/>
              </a:schemeClr>
            </a:solidFill>
          </a:ln>
        </p:spPr>
        <p:txBody>
          <a:bodyPr wrap="square" rtlCol="0" anchor="ctr" anchorCtr="1">
            <a:noAutofit/>
          </a:bodyPr>
          <a:lstStyle/>
          <a:p>
            <a:pPr algn="ctr"/>
            <a:r>
              <a:rPr lang="ja-JP" altLang="en-US" sz="1600" dirty="0" smtClean="0"/>
              <a:t>プラグインを起動</a:t>
            </a:r>
            <a:endParaRPr lang="en-US" altLang="ja-JP" sz="1600" dirty="0" smtClean="0"/>
          </a:p>
          <a:p>
            <a:pPr algn="ctr"/>
            <a:r>
              <a:rPr lang="ja-JP" altLang="en-US" sz="1600" dirty="0" smtClean="0"/>
              <a:t>またはダウンロード</a:t>
            </a:r>
            <a:endParaRPr lang="ja-JP" altLang="en-US" sz="1600" dirty="0"/>
          </a:p>
        </p:txBody>
      </p:sp>
      <p:sp>
        <p:nvSpPr>
          <p:cNvPr id="60" name="テキスト ボックス 59"/>
          <p:cNvSpPr txBox="1"/>
          <p:nvPr/>
        </p:nvSpPr>
        <p:spPr>
          <a:xfrm>
            <a:off x="6444208" y="6661507"/>
            <a:ext cx="2699792" cy="230832"/>
          </a:xfrm>
          <a:prstGeom prst="rect">
            <a:avLst/>
          </a:prstGeom>
          <a:noFill/>
          <a:ln w="12700">
            <a:noFill/>
          </a:ln>
        </p:spPr>
        <p:txBody>
          <a:bodyPr wrap="square" rtlCol="0" anchor="ctr" anchorCtr="0">
            <a:spAutoFit/>
          </a:bodyPr>
          <a:lstStyle/>
          <a:p>
            <a:pPr algn="r"/>
            <a:r>
              <a:rPr kumimoji="1" lang="en-US" altLang="ja-JP" sz="900" smtClean="0">
                <a:latin typeface="メイリオ" pitchFamily="50" charset="-128"/>
                <a:ea typeface="メイリオ" pitchFamily="50" charset="-128"/>
              </a:rPr>
              <a:t>Yosuke HASEGAWA http://utf-8.jp/</a:t>
            </a:r>
            <a:endParaRPr kumimoji="1" lang="ja-JP" altLang="en-US" sz="900">
              <a:latin typeface="メイリオ" pitchFamily="50" charset="-128"/>
              <a:ea typeface="メイリオ" pitchFamily="50" charset="-128"/>
            </a:endParaRPr>
          </a:p>
        </p:txBody>
      </p:sp>
      <p:sp>
        <p:nvSpPr>
          <p:cNvPr id="61" name="テキスト ボックス 60"/>
          <p:cNvSpPr txBox="1"/>
          <p:nvPr/>
        </p:nvSpPr>
        <p:spPr>
          <a:xfrm>
            <a:off x="251520" y="6654552"/>
            <a:ext cx="4067944" cy="230832"/>
          </a:xfrm>
          <a:prstGeom prst="rect">
            <a:avLst/>
          </a:prstGeom>
          <a:noFill/>
          <a:ln w="12700">
            <a:noFill/>
          </a:ln>
        </p:spPr>
        <p:txBody>
          <a:bodyPr wrap="square" rtlCol="0" anchor="ctr" anchorCtr="0">
            <a:spAutoFit/>
          </a:bodyPr>
          <a:lstStyle/>
          <a:p>
            <a:r>
              <a:rPr lang="en-US" altLang="ja-JP" sz="900" smtClean="0">
                <a:latin typeface="メイリオ" pitchFamily="50" charset="-128"/>
                <a:ea typeface="メイリオ" pitchFamily="50" charset="-128"/>
              </a:rPr>
              <a:t>※</a:t>
            </a:r>
            <a:r>
              <a:rPr lang="ja-JP" altLang="en-US" sz="900" smtClean="0">
                <a:latin typeface="メイリオ" pitchFamily="50" charset="-128"/>
                <a:ea typeface="メイリオ" pitchFamily="50" charset="-128"/>
              </a:rPr>
              <a:t>これ以外にも例外的な挙動が多数あり</a:t>
            </a:r>
            <a:endParaRPr kumimoji="1" lang="ja-JP" altLang="en-US" sz="900" dirty="0">
              <a:latin typeface="メイリオ" pitchFamily="50" charset="-128"/>
              <a:ea typeface="メイリオ" pitchFamily="50" charset="-128"/>
            </a:endParaRPr>
          </a:p>
        </p:txBody>
      </p:sp>
    </p:spTree>
    <p:extLst>
      <p:ext uri="{BB962C8B-B14F-4D97-AF65-F5344CB8AC3E}">
        <p14:creationId xmlns:p14="http://schemas.microsoft.com/office/powerpoint/2010/main" val="19511799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XSS with Ajax data</a:t>
            </a:r>
            <a:endParaRPr kumimoji="1" lang="ja-JP" altLang="en-US" dirty="0"/>
          </a:p>
        </p:txBody>
      </p:sp>
      <p:sp>
        <p:nvSpPr>
          <p:cNvPr id="3" name="コンテンツ プレースホルダ 2"/>
          <p:cNvSpPr>
            <a:spLocks noGrp="1"/>
          </p:cNvSpPr>
          <p:nvPr>
            <p:ph idx="1"/>
          </p:nvPr>
        </p:nvSpPr>
        <p:spPr/>
        <p:txBody>
          <a:bodyPr/>
          <a:lstStyle/>
          <a:p>
            <a:r>
              <a:rPr lang="ja-JP" altLang="en-US" smtClean="0"/>
              <a:t>ファイルタイプ決定のメカニズムは、とにかく複雑すぎる！</a:t>
            </a:r>
          </a:p>
          <a:p>
            <a:pPr lvl="1"/>
            <a:r>
              <a:rPr lang="ja-JP" altLang="en-US" smtClean="0"/>
              <a:t>そもそも例外的な挙動が多い</a:t>
            </a:r>
          </a:p>
          <a:p>
            <a:pPr lvl="1"/>
            <a:r>
              <a:rPr lang="ja-JP" altLang="en-US" smtClean="0"/>
              <a:t>いつのまにか挙動が変化していることも多い</a:t>
            </a:r>
            <a:endParaRPr lang="en-US" altLang="ja-JP" smtClean="0"/>
          </a:p>
          <a:p>
            <a:pPr lvl="1"/>
            <a:r>
              <a:rPr lang="en-US" altLang="ja-JP" smtClean="0"/>
              <a:t>Microsoft</a:t>
            </a:r>
            <a:r>
              <a:rPr lang="ja-JP" altLang="en-US" smtClean="0"/>
              <a:t>自身も挙動を把握しきれていないのでは</a:t>
            </a:r>
          </a:p>
          <a:p>
            <a:endParaRPr kumimoji="1" lang="ja-JP" altLang="en-US"/>
          </a:p>
        </p:txBody>
      </p:sp>
    </p:spTree>
    <p:extLst>
      <p:ext uri="{BB962C8B-B14F-4D97-AF65-F5344CB8AC3E}">
        <p14:creationId xmlns:p14="http://schemas.microsoft.com/office/powerpoint/2010/main" val="1725116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XSS with Ajax data</a:t>
            </a:r>
            <a:endParaRPr kumimoji="1" lang="ja-JP" altLang="en-US" dirty="0"/>
          </a:p>
        </p:txBody>
      </p:sp>
      <p:sp>
        <p:nvSpPr>
          <p:cNvPr id="3" name="コンテンツ プレースホルダ 2"/>
          <p:cNvSpPr>
            <a:spLocks noGrp="1"/>
          </p:cNvSpPr>
          <p:nvPr>
            <p:ph idx="1"/>
          </p:nvPr>
        </p:nvSpPr>
        <p:spPr>
          <a:xfrm>
            <a:off x="457200" y="1052736"/>
            <a:ext cx="8435280" cy="4525963"/>
          </a:xfrm>
        </p:spPr>
        <p:txBody>
          <a:bodyPr>
            <a:normAutofit/>
          </a:bodyPr>
          <a:lstStyle/>
          <a:p>
            <a:r>
              <a:rPr lang="en-US" altLang="ja-JP" smtClean="0"/>
              <a:t>XSS</a:t>
            </a:r>
            <a:r>
              <a:rPr lang="ja-JP" altLang="en-US" smtClean="0"/>
              <a:t>実例</a:t>
            </a:r>
            <a:r>
              <a:rPr lang="en-US" altLang="ja-JP" smtClean="0"/>
              <a:t/>
            </a:r>
            <a:br>
              <a:rPr lang="en-US" altLang="ja-JP" smtClean="0"/>
            </a:br>
            <a:r>
              <a:rPr lang="en-US" altLang="ja-JP" sz="2800">
                <a:latin typeface="Calibri" pitchFamily="34" charset="0"/>
                <a:cs typeface="メイリオ" pitchFamily="50" charset="-128"/>
              </a:rPr>
              <a:t>https://www.microsoft.com/en-us/homepage/</a:t>
            </a:r>
            <a:br>
              <a:rPr lang="en-US" altLang="ja-JP" sz="2800">
                <a:latin typeface="Calibri" pitchFamily="34" charset="0"/>
                <a:cs typeface="メイリオ" pitchFamily="50" charset="-128"/>
              </a:rPr>
            </a:br>
            <a:r>
              <a:rPr lang="en-US" altLang="ja-JP" sz="2800">
                <a:latin typeface="Calibri" pitchFamily="34" charset="0"/>
                <a:cs typeface="メイリオ" pitchFamily="50" charset="-128"/>
              </a:rPr>
              <a:t>  bimapping</a:t>
            </a:r>
            <a:r>
              <a:rPr lang="en-US" altLang="ja-JP" sz="2800">
                <a:solidFill>
                  <a:srgbClr val="FF0000"/>
                </a:solidFill>
                <a:latin typeface="Calibri" pitchFamily="34" charset="0"/>
                <a:cs typeface="メイリオ" pitchFamily="50" charset="-128"/>
              </a:rPr>
              <a:t>.js/a.html</a:t>
            </a:r>
            <a:r>
              <a:rPr lang="en-US" altLang="ja-JP" sz="2800">
                <a:latin typeface="Calibri" pitchFamily="34" charset="0"/>
                <a:cs typeface="メイリオ" pitchFamily="50" charset="-128"/>
              </a:rPr>
              <a:t>?v=</a:t>
            </a:r>
            <a:r>
              <a:rPr lang="en-US" altLang="ja-JP" sz="2800">
                <a:solidFill>
                  <a:srgbClr val="FF0000"/>
                </a:solidFill>
                <a:latin typeface="Calibri" pitchFamily="34" charset="0"/>
                <a:cs typeface="メイリオ" pitchFamily="50" charset="-128"/>
              </a:rPr>
              <a:t>&lt;script&gt;alert(1)&lt;/script&gt;</a:t>
            </a:r>
            <a:r>
              <a:rPr lang="en-US" altLang="ja-JP" sz="2800">
                <a:latin typeface="Calibri" pitchFamily="34" charset="0"/>
                <a:cs typeface="メイリオ" pitchFamily="50" charset="-128"/>
              </a:rPr>
              <a:t>&amp;k...</a:t>
            </a:r>
            <a:endParaRPr lang="en-US" altLang="ja-JP">
              <a:latin typeface="Calibri" pitchFamily="34" charset="0"/>
              <a:cs typeface="メイリオ" pitchFamily="50" charset="-128"/>
            </a:endParaRPr>
          </a:p>
          <a:p>
            <a:endParaRPr lang="ja-JP" altLang="en-US"/>
          </a:p>
          <a:p>
            <a:endParaRPr kumimoji="1" lang="ja-JP" altLang="en-US"/>
          </a:p>
        </p:txBody>
      </p:sp>
      <p:sp>
        <p:nvSpPr>
          <p:cNvPr id="4" name="テキスト ボックス 3"/>
          <p:cNvSpPr txBox="1"/>
          <p:nvPr/>
        </p:nvSpPr>
        <p:spPr>
          <a:xfrm>
            <a:off x="179512" y="2492896"/>
            <a:ext cx="8784976" cy="3085803"/>
          </a:xfrm>
          <a:prstGeom prst="rect">
            <a:avLst/>
          </a:prstGeom>
          <a:solidFill>
            <a:srgbClr val="101540"/>
          </a:solidFill>
          <a:ln>
            <a:noFill/>
          </a:ln>
          <a:effectLst/>
        </p:spPr>
        <p:txBody>
          <a:bodyPr wrap="square" lIns="90000" rtlCol="0" anchor="ctr" anchorCtr="0">
            <a:noAutofit/>
          </a:bodyPr>
          <a:lstStyle/>
          <a:p>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HTTP/1.1 200 OK</a:t>
            </a:r>
          </a:p>
          <a:p>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Content-Type: </a:t>
            </a:r>
            <a:r>
              <a:rPr lang="en-US" altLang="ja-JP" sz="2000" dirty="0" smtClean="0">
                <a:solidFill>
                  <a:srgbClr val="FF7D7D"/>
                </a:solidFill>
                <a:latin typeface="Consolas" panose="020B0609020204030204" pitchFamily="49" charset="0"/>
                <a:ea typeface="メイリオ" pitchFamily="50" charset="-128"/>
                <a:cs typeface="Consolas" panose="020B0609020204030204" pitchFamily="49" charset="0"/>
              </a:rPr>
              <a:t>text/</a:t>
            </a:r>
            <a:r>
              <a:rPr lang="en-US" altLang="ja-JP" sz="2000" dirty="0" err="1" smtClean="0">
                <a:solidFill>
                  <a:srgbClr val="FF7D7D"/>
                </a:solidFill>
                <a:latin typeface="Consolas" panose="020B0609020204030204" pitchFamily="49" charset="0"/>
                <a:ea typeface="メイリオ" pitchFamily="50" charset="-128"/>
                <a:cs typeface="Consolas" panose="020B0609020204030204" pitchFamily="49" charset="0"/>
              </a:rPr>
              <a:t>javascript</a:t>
            </a:r>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 </a:t>
            </a:r>
            <a:r>
              <a:rPr lang="en-US" altLang="ja-JP" sz="2000" dirty="0" err="1" smtClean="0">
                <a:solidFill>
                  <a:schemeClr val="bg1"/>
                </a:solidFill>
                <a:latin typeface="Consolas" panose="020B0609020204030204" pitchFamily="49" charset="0"/>
                <a:ea typeface="メイリオ" pitchFamily="50" charset="-128"/>
                <a:cs typeface="Consolas" panose="020B0609020204030204" pitchFamily="49" charset="0"/>
              </a:rPr>
              <a:t>charset</a:t>
            </a:r>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=utf-8</a:t>
            </a:r>
          </a:p>
          <a:p>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Date: Wed, 22 Jun 2011 13:53:37 GMT</a:t>
            </a:r>
          </a:p>
          <a:p>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Content-Length: 2092</a:t>
            </a:r>
          </a:p>
          <a:p>
            <a:endPar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endParaRPr>
          </a:p>
          <a:p>
            <a:r>
              <a:rPr lang="en-US" altLang="ja-JP" sz="2000" dirty="0" err="1" smtClean="0">
                <a:solidFill>
                  <a:schemeClr val="bg1"/>
                </a:solidFill>
                <a:latin typeface="Consolas" panose="020B0609020204030204" pitchFamily="49" charset="0"/>
                <a:ea typeface="メイリオ" pitchFamily="50" charset="-128"/>
                <a:cs typeface="Consolas" panose="020B0609020204030204" pitchFamily="49" charset="0"/>
              </a:rPr>
              <a:t>var</a:t>
            </a:r>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 </a:t>
            </a:r>
            <a:r>
              <a:rPr lang="en-US" altLang="ja-JP" sz="2000" dirty="0" smtClean="0">
                <a:solidFill>
                  <a:srgbClr val="FF7D7D"/>
                </a:solidFill>
                <a:latin typeface="Consolas" panose="020B0609020204030204" pitchFamily="49" charset="0"/>
                <a:ea typeface="メイリオ" pitchFamily="50" charset="-128"/>
                <a:cs typeface="Consolas" panose="020B0609020204030204" pitchFamily="49" charset="0"/>
              </a:rPr>
              <a:t>&lt;script&gt;alert(1)&lt;/script&gt;</a:t>
            </a:r>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a:t>
            </a:r>
            <a:r>
              <a:rPr lang="en-US" altLang="ja-JP" sz="2000" dirty="0" err="1" smtClean="0">
                <a:solidFill>
                  <a:schemeClr val="bg1"/>
                </a:solidFill>
                <a:latin typeface="Consolas" panose="020B0609020204030204" pitchFamily="49" charset="0"/>
                <a:ea typeface="メイリオ" pitchFamily="50" charset="-128"/>
                <a:cs typeface="Consolas" panose="020B0609020204030204" pitchFamily="49" charset="0"/>
              </a:rPr>
              <a:t>Webtrends</a:t>
            </a:r>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a:t>
            </a:r>
            <a:r>
              <a:rPr lang="en-US" altLang="ja-JP" sz="2000" dirty="0" err="1" smtClean="0">
                <a:solidFill>
                  <a:schemeClr val="bg1"/>
                </a:solidFill>
                <a:latin typeface="Consolas" panose="020B0609020204030204" pitchFamily="49" charset="0"/>
                <a:ea typeface="メイリオ" pitchFamily="50" charset="-128"/>
                <a:cs typeface="Consolas" panose="020B0609020204030204" pitchFamily="49" charset="0"/>
              </a:rPr>
              <a:t>enabled":true</a:t>
            </a:r>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a:t>
            </a:r>
            <a:b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br>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settings":{"</a:t>
            </a:r>
            <a:r>
              <a:rPr lang="en-US" altLang="ja-JP" sz="2000" dirty="0" err="1" smtClean="0">
                <a:solidFill>
                  <a:schemeClr val="bg1"/>
                </a:solidFill>
                <a:latin typeface="Consolas" panose="020B0609020204030204" pitchFamily="49" charset="0"/>
                <a:ea typeface="メイリオ" pitchFamily="50" charset="-128"/>
                <a:cs typeface="Consolas" panose="020B0609020204030204" pitchFamily="49" charset="0"/>
              </a:rPr>
              <a:t>interactiontype</a:t>
            </a:r>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":{"0":true,"1":true,"2":true,"3":true,"4":true,"5":true,"6":true,"7":true,"8":true,"9":true,"10":true,"11":true,"12":true,"13"....</a:t>
            </a:r>
          </a:p>
        </p:txBody>
      </p:sp>
      <p:sp>
        <p:nvSpPr>
          <p:cNvPr id="6" name="テキスト ボックス 5"/>
          <p:cNvSpPr txBox="1"/>
          <p:nvPr/>
        </p:nvSpPr>
        <p:spPr>
          <a:xfrm>
            <a:off x="2555776" y="5805264"/>
            <a:ext cx="6408712" cy="400110"/>
          </a:xfrm>
          <a:prstGeom prst="rect">
            <a:avLst/>
          </a:prstGeom>
          <a:noFill/>
        </p:spPr>
        <p:txBody>
          <a:bodyPr wrap="square" rtlCol="0">
            <a:spAutoFit/>
          </a:bodyPr>
          <a:lstStyle/>
          <a:p>
            <a:pPr algn="r"/>
            <a:r>
              <a:rPr kumimoji="1" lang="en-US" altLang="ja-JP" sz="2000" b="1" dirty="0" smtClean="0">
                <a:latin typeface="メイリオ" pitchFamily="50" charset="-128"/>
                <a:ea typeface="メイリオ" pitchFamily="50" charset="-128"/>
                <a:cs typeface="メイリオ" pitchFamily="50" charset="-128"/>
              </a:rPr>
              <a:t>"text/</a:t>
            </a:r>
            <a:r>
              <a:rPr kumimoji="1" lang="en-US" altLang="ja-JP" sz="2000" b="1" dirty="0" err="1" smtClean="0">
                <a:latin typeface="メイリオ" pitchFamily="50" charset="-128"/>
                <a:ea typeface="メイリオ" pitchFamily="50" charset="-128"/>
                <a:cs typeface="メイリオ" pitchFamily="50" charset="-128"/>
              </a:rPr>
              <a:t>javascript</a:t>
            </a:r>
            <a:r>
              <a:rPr kumimoji="1" lang="en-US" altLang="ja-JP" sz="2000" b="1" dirty="0" smtClean="0">
                <a:latin typeface="メイリオ" pitchFamily="50" charset="-128"/>
                <a:ea typeface="メイリオ" pitchFamily="50" charset="-128"/>
                <a:cs typeface="メイリオ" pitchFamily="50" charset="-128"/>
              </a:rPr>
              <a:t>" </a:t>
            </a:r>
            <a:r>
              <a:rPr kumimoji="1" lang="ja-JP" altLang="en-US" sz="2000" b="1" dirty="0" smtClean="0">
                <a:latin typeface="メイリオ" pitchFamily="50" charset="-128"/>
                <a:ea typeface="メイリオ" pitchFamily="50" charset="-128"/>
                <a:cs typeface="メイリオ" pitchFamily="50" charset="-128"/>
              </a:rPr>
              <a:t>はレジストリに未登録</a:t>
            </a:r>
            <a:endParaRPr kumimoji="1" lang="ja-JP" altLang="en-US" sz="2000" b="1"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7359993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XSS with Ajax data</a:t>
            </a:r>
            <a:endParaRPr kumimoji="1" lang="ja-JP" altLang="en-US" dirty="0"/>
          </a:p>
        </p:txBody>
      </p:sp>
      <p:sp>
        <p:nvSpPr>
          <p:cNvPr id="3" name="コンテンツ プレースホルダ 2"/>
          <p:cNvSpPr>
            <a:spLocks noGrp="1"/>
          </p:cNvSpPr>
          <p:nvPr>
            <p:ph idx="1"/>
          </p:nvPr>
        </p:nvSpPr>
        <p:spPr>
          <a:xfrm>
            <a:off x="457200" y="1052736"/>
            <a:ext cx="8435280" cy="4525963"/>
          </a:xfrm>
        </p:spPr>
        <p:txBody>
          <a:bodyPr>
            <a:normAutofit/>
          </a:bodyPr>
          <a:lstStyle/>
          <a:p>
            <a:r>
              <a:rPr lang="en-US" altLang="ja-JP" smtClean="0"/>
              <a:t>XSS</a:t>
            </a:r>
            <a:r>
              <a:rPr lang="ja-JP" altLang="en-US" smtClean="0"/>
              <a:t>実例</a:t>
            </a:r>
            <a:endParaRPr kumimoji="1" lang="ja-JP" altLang="en-US"/>
          </a:p>
        </p:txBody>
      </p:sp>
      <p:pic>
        <p:nvPicPr>
          <p:cNvPr id="7" name="Picture 2"/>
          <p:cNvPicPr>
            <a:picLocks noChangeAspect="1" noChangeArrowheads="1"/>
          </p:cNvPicPr>
          <p:nvPr/>
        </p:nvPicPr>
        <p:blipFill>
          <a:blip r:embed="rId3" cstate="print"/>
          <a:srcRect/>
          <a:stretch>
            <a:fillRect/>
          </a:stretch>
        </p:blipFill>
        <p:spPr bwMode="auto">
          <a:xfrm>
            <a:off x="395536" y="1484784"/>
            <a:ext cx="8224161" cy="5184576"/>
          </a:xfrm>
          <a:prstGeom prst="rect">
            <a:avLst/>
          </a:prstGeom>
          <a:noFill/>
          <a:ln w="9525">
            <a:noFill/>
            <a:miter lim="800000"/>
            <a:headEnd/>
            <a:tailEnd/>
          </a:ln>
          <a:effectLst>
            <a:softEdge rad="63500"/>
          </a:effectLst>
        </p:spPr>
      </p:pic>
    </p:spTree>
    <p:extLst>
      <p:ext uri="{BB962C8B-B14F-4D97-AF65-F5344CB8AC3E}">
        <p14:creationId xmlns:p14="http://schemas.microsoft.com/office/powerpoint/2010/main" val="2872800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fontScale="90000"/>
          </a:bodyPr>
          <a:lstStyle/>
          <a:p>
            <a:r>
              <a:rPr kumimoji="1" lang="en-US" altLang="ja-JP" smtClean="0"/>
              <a:t>HTML5</a:t>
            </a:r>
            <a:r>
              <a:rPr kumimoji="1" lang="ja-JP" altLang="en-US" smtClean="0"/>
              <a:t>の新機能</a:t>
            </a:r>
            <a:endParaRPr kumimoji="1" lang="ja-JP" altLang="en-US"/>
          </a:p>
        </p:txBody>
      </p:sp>
      <p:sp>
        <p:nvSpPr>
          <p:cNvPr id="6" name="コンテンツ プレースホルダ 5"/>
          <p:cNvSpPr>
            <a:spLocks noGrp="1"/>
          </p:cNvSpPr>
          <p:nvPr>
            <p:ph idx="1"/>
          </p:nvPr>
        </p:nvSpPr>
        <p:spPr>
          <a:xfrm>
            <a:off x="457200" y="1600200"/>
            <a:ext cx="8229600" cy="4853136"/>
          </a:xfrm>
        </p:spPr>
        <p:txBody>
          <a:bodyPr>
            <a:normAutofit lnSpcReduction="10000"/>
          </a:bodyPr>
          <a:lstStyle/>
          <a:p>
            <a:r>
              <a:rPr lang="ja-JP" altLang="en-US" dirty="0" smtClean="0"/>
              <a:t>マルチメディアのサポート</a:t>
            </a:r>
            <a:br>
              <a:rPr lang="ja-JP" altLang="en-US" dirty="0" smtClean="0"/>
            </a:br>
            <a:r>
              <a:rPr lang="en-US" altLang="ja-JP" i="1" dirty="0" smtClean="0">
                <a:latin typeface="Consolas" pitchFamily="49" charset="0"/>
              </a:rPr>
              <a:t>&lt;video&gt; &lt;audio&gt; &lt;canvas&gt;</a:t>
            </a:r>
            <a:r>
              <a:rPr lang="en-US" altLang="ja-JP" dirty="0" smtClean="0"/>
              <a:t>...</a:t>
            </a:r>
          </a:p>
          <a:p>
            <a:r>
              <a:rPr lang="ja-JP" altLang="en-US" dirty="0" smtClean="0"/>
              <a:t>文書構造を表す要素</a:t>
            </a:r>
            <a:br>
              <a:rPr lang="ja-JP" altLang="en-US" dirty="0" smtClean="0"/>
            </a:br>
            <a:r>
              <a:rPr lang="en-US" altLang="ja-JP" i="1" dirty="0" smtClean="0">
                <a:latin typeface="Consolas" pitchFamily="49" charset="0"/>
              </a:rPr>
              <a:t>&lt;section&gt; &lt;header&gt; &lt;footer&gt;</a:t>
            </a:r>
            <a:r>
              <a:rPr lang="en-US" altLang="ja-JP" dirty="0" smtClean="0"/>
              <a:t> ...</a:t>
            </a:r>
          </a:p>
          <a:p>
            <a:r>
              <a:rPr lang="ja-JP" altLang="en-US" dirty="0" smtClean="0"/>
              <a:t>フォームの拡張</a:t>
            </a:r>
            <a:br>
              <a:rPr lang="ja-JP" altLang="en-US" dirty="0" smtClean="0"/>
            </a:br>
            <a:r>
              <a:rPr lang="en-US" altLang="ja-JP" i="1" dirty="0" smtClean="0">
                <a:latin typeface="Consolas" pitchFamily="49" charset="0"/>
              </a:rPr>
              <a:t>&lt;input type="email"&gt;</a:t>
            </a:r>
            <a:r>
              <a:rPr lang="en-US" altLang="ja-JP" dirty="0" smtClean="0"/>
              <a:t> ...</a:t>
            </a:r>
          </a:p>
          <a:p>
            <a:r>
              <a:rPr lang="en-US" altLang="ja-JP" dirty="0" smtClean="0"/>
              <a:t>JavaScript API</a:t>
            </a:r>
            <a:br>
              <a:rPr lang="en-US" altLang="ja-JP" dirty="0" smtClean="0"/>
            </a:br>
            <a:r>
              <a:rPr lang="en-US" altLang="ja-JP" i="1" dirty="0" smtClean="0">
                <a:latin typeface="Consolas" pitchFamily="49" charset="0"/>
              </a:rPr>
              <a:t>Web Workers, </a:t>
            </a:r>
            <a:r>
              <a:rPr lang="en-US" altLang="ja-JP" i="1" dirty="0" err="1" smtClean="0">
                <a:latin typeface="Consolas" pitchFamily="49" charset="0"/>
              </a:rPr>
              <a:t>WebSocket</a:t>
            </a:r>
            <a:r>
              <a:rPr lang="en-US" altLang="ja-JP" i="1" dirty="0" smtClean="0">
                <a:latin typeface="Consolas" pitchFamily="49" charset="0"/>
              </a:rPr>
              <a:t>, File</a:t>
            </a:r>
            <a:r>
              <a:rPr lang="en-US" altLang="ja-JP" dirty="0" smtClean="0"/>
              <a:t>...</a:t>
            </a:r>
          </a:p>
          <a:p>
            <a:r>
              <a:rPr lang="ja-JP" altLang="en-US" dirty="0" smtClean="0"/>
              <a:t>その他</a:t>
            </a:r>
            <a:r>
              <a:rPr lang="en-US" altLang="ja-JP" dirty="0" smtClean="0"/>
              <a:t>…</a:t>
            </a:r>
          </a:p>
        </p:txBody>
      </p:sp>
    </p:spTree>
    <p:extLst>
      <p:ext uri="{BB962C8B-B14F-4D97-AF65-F5344CB8AC3E}">
        <p14:creationId xmlns:p14="http://schemas.microsoft.com/office/powerpoint/2010/main" val="26736844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XSS with Ajax data</a:t>
            </a:r>
            <a:endParaRPr kumimoji="1" lang="ja-JP" altLang="en-US" dirty="0"/>
          </a:p>
        </p:txBody>
      </p:sp>
      <p:sp>
        <p:nvSpPr>
          <p:cNvPr id="3" name="コンテンツ プレースホルダ 2"/>
          <p:cNvSpPr>
            <a:spLocks noGrp="1"/>
          </p:cNvSpPr>
          <p:nvPr>
            <p:ph idx="1"/>
          </p:nvPr>
        </p:nvSpPr>
        <p:spPr/>
        <p:txBody>
          <a:bodyPr>
            <a:normAutofit/>
          </a:bodyPr>
          <a:lstStyle/>
          <a:p>
            <a:r>
              <a:rPr kumimoji="1" lang="en-US" altLang="ja-JP" dirty="0" smtClean="0"/>
              <a:t>Ajax</a:t>
            </a:r>
            <a:r>
              <a:rPr kumimoji="1" lang="ja-JP" altLang="en-US" dirty="0" smtClean="0"/>
              <a:t>コンテンツによる</a:t>
            </a:r>
            <a:r>
              <a:rPr kumimoji="1" lang="en-US" altLang="ja-JP" dirty="0" smtClean="0"/>
              <a:t>XSS</a:t>
            </a:r>
            <a:r>
              <a:rPr kumimoji="1" lang="ja-JP" altLang="en-US" dirty="0" smtClean="0"/>
              <a:t>は以下のような状況で発生しやすい</a:t>
            </a:r>
            <a:endParaRPr kumimoji="1" lang="en-US" altLang="ja-JP" dirty="0" smtClean="0"/>
          </a:p>
          <a:p>
            <a:pPr lvl="1"/>
            <a:r>
              <a:rPr lang="en-US" altLang="ja-JP" dirty="0" smtClean="0"/>
              <a:t>JSON - JSON</a:t>
            </a:r>
            <a:r>
              <a:rPr lang="ja-JP" altLang="en-US" dirty="0" smtClean="0"/>
              <a:t>文字列内</a:t>
            </a:r>
            <a:r>
              <a:rPr lang="en-US" altLang="ja-JP" dirty="0" smtClean="0"/>
              <a:t/>
            </a:r>
            <a:br>
              <a:rPr lang="en-US" altLang="ja-JP" dirty="0" smtClean="0"/>
            </a:br>
            <a:r>
              <a:rPr lang="en-US" altLang="ja-JP" dirty="0" smtClean="0">
                <a:latin typeface="+mn-lt"/>
              </a:rPr>
              <a:t>{"text" :"</a:t>
            </a:r>
            <a:r>
              <a:rPr lang="en-US" altLang="ja-JP" dirty="0" smtClean="0">
                <a:solidFill>
                  <a:srgbClr val="C00000"/>
                </a:solidFill>
                <a:latin typeface="+mn-lt"/>
              </a:rPr>
              <a:t>&lt;script&gt;</a:t>
            </a:r>
            <a:r>
              <a:rPr lang="en-US" altLang="ja-JP" dirty="0" smtClean="0">
                <a:latin typeface="+mn-lt"/>
              </a:rPr>
              <a:t>..." }</a:t>
            </a:r>
          </a:p>
          <a:p>
            <a:pPr lvl="1"/>
            <a:r>
              <a:rPr lang="en-US" altLang="ja-JP" dirty="0" smtClean="0"/>
              <a:t>JSONP - callback</a:t>
            </a:r>
            <a:r>
              <a:rPr lang="ja-JP" altLang="en-US" dirty="0" smtClean="0"/>
              <a:t>名 </a:t>
            </a:r>
            <a:r>
              <a:rPr lang="en-US" altLang="ja-JP" dirty="0" smtClean="0"/>
              <a:t/>
            </a:r>
            <a:br>
              <a:rPr lang="en-US" altLang="ja-JP" dirty="0" smtClean="0"/>
            </a:br>
            <a:r>
              <a:rPr lang="en-US" altLang="ja-JP" dirty="0" smtClean="0">
                <a:latin typeface="+mn-lt"/>
              </a:rPr>
              <a:t>http://example.com/?callback=</a:t>
            </a:r>
            <a:r>
              <a:rPr lang="en-US" altLang="ja-JP" dirty="0" smtClean="0">
                <a:solidFill>
                  <a:srgbClr val="C00000"/>
                </a:solidFill>
                <a:latin typeface="+mn-lt"/>
              </a:rPr>
              <a:t>&lt;script&gt;</a:t>
            </a:r>
            <a:r>
              <a:rPr lang="en-US" altLang="ja-JP" dirty="0" smtClean="0">
                <a:latin typeface="+mn-lt"/>
              </a:rPr>
              <a:t>...</a:t>
            </a:r>
            <a:endParaRPr kumimoji="1" lang="en-US" altLang="ja-JP" dirty="0" smtClean="0">
              <a:latin typeface="+mn-lt"/>
            </a:endParaRPr>
          </a:p>
          <a:p>
            <a:pPr lvl="1"/>
            <a:r>
              <a:rPr lang="en-US" altLang="ja-JP" dirty="0" smtClean="0"/>
              <a:t>text, CSV - </a:t>
            </a:r>
            <a:r>
              <a:rPr lang="ja-JP" altLang="en-US" dirty="0" smtClean="0"/>
              <a:t>そもそもエスケープできない</a:t>
            </a:r>
            <a:endParaRPr lang="en-US" altLang="ja-JP" dirty="0" smtClean="0"/>
          </a:p>
          <a:p>
            <a:pPr lvl="1"/>
            <a:endParaRPr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11497618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XSS with Ajax data</a:t>
            </a:r>
            <a:endParaRPr kumimoji="1" lang="ja-JP" altLang="en-US" dirty="0"/>
          </a:p>
        </p:txBody>
      </p:sp>
      <p:sp>
        <p:nvSpPr>
          <p:cNvPr id="3" name="コンテンツ プレースホルダー 2"/>
          <p:cNvSpPr>
            <a:spLocks noGrp="1"/>
          </p:cNvSpPr>
          <p:nvPr>
            <p:ph idx="1"/>
          </p:nvPr>
        </p:nvSpPr>
        <p:spPr>
          <a:xfrm>
            <a:off x="457200" y="1600200"/>
            <a:ext cx="8435280" cy="4525963"/>
          </a:xfrm>
        </p:spPr>
        <p:txBody>
          <a:bodyPr/>
          <a:lstStyle/>
          <a:p>
            <a:r>
              <a:rPr kumimoji="1" lang="ja-JP" altLang="en-US" dirty="0" smtClean="0"/>
              <a:t>対策</a:t>
            </a:r>
            <a:endParaRPr kumimoji="1" lang="en-US" altLang="ja-JP" dirty="0" smtClean="0"/>
          </a:p>
          <a:p>
            <a:pPr lvl="1"/>
            <a:r>
              <a:rPr lang="en-US" altLang="ja-JP" dirty="0" smtClean="0"/>
              <a:t>X-Content-Type-Options: </a:t>
            </a:r>
            <a:r>
              <a:rPr lang="en-US" altLang="ja-JP" dirty="0" err="1" smtClean="0"/>
              <a:t>nosniff</a:t>
            </a:r>
            <a:r>
              <a:rPr lang="ja-JP" altLang="en-US" dirty="0" smtClean="0"/>
              <a:t>ヘッダ</a:t>
            </a:r>
            <a:r>
              <a:rPr lang="en-US" altLang="ja-JP" dirty="0" smtClean="0"/>
              <a:t/>
            </a:r>
            <a:br>
              <a:rPr lang="en-US" altLang="ja-JP" dirty="0" smtClean="0"/>
            </a:br>
            <a:r>
              <a:rPr lang="en-US" altLang="ja-JP" sz="2400" b="0" dirty="0" smtClean="0"/>
              <a:t>IE8</a:t>
            </a:r>
            <a:r>
              <a:rPr lang="ja-JP" altLang="en-US" sz="2400" b="0" dirty="0" smtClean="0"/>
              <a:t>以上で有効、非</a:t>
            </a:r>
            <a:r>
              <a:rPr lang="en-US" altLang="ja-JP" sz="2400" b="0" dirty="0" smtClean="0"/>
              <a:t>HTML</a:t>
            </a:r>
            <a:r>
              <a:rPr lang="ja-JP" altLang="en-US" sz="2400" b="0" dirty="0" smtClean="0"/>
              <a:t>を</a:t>
            </a:r>
            <a:r>
              <a:rPr lang="en-US" altLang="ja-JP" sz="2400" b="0" dirty="0" smtClean="0"/>
              <a:t>HTML</a:t>
            </a:r>
            <a:r>
              <a:rPr lang="ja-JP" altLang="en-US" sz="2400" b="0" dirty="0" smtClean="0"/>
              <a:t>へ昇格させない</a:t>
            </a:r>
            <a:endParaRPr lang="en-US" altLang="ja-JP" b="0" dirty="0" smtClean="0"/>
          </a:p>
          <a:p>
            <a:pPr lvl="1"/>
            <a:r>
              <a:rPr kumimoji="1" lang="en-US" altLang="ja-JP" dirty="0" smtClean="0"/>
              <a:t>XMLHttpRequest</a:t>
            </a:r>
            <a:r>
              <a:rPr kumimoji="1" lang="ja-JP" altLang="en-US" dirty="0" smtClean="0"/>
              <a:t>以外からのアクセスを弾く</a:t>
            </a:r>
            <a:r>
              <a:rPr kumimoji="1" lang="en-US" altLang="ja-JP" dirty="0" smtClean="0"/>
              <a:t/>
            </a:r>
            <a:br>
              <a:rPr kumimoji="1" lang="en-US" altLang="ja-JP" dirty="0" smtClean="0"/>
            </a:br>
            <a:r>
              <a:rPr kumimoji="1" lang="en-US" altLang="ja-JP" sz="2400" b="0" dirty="0" smtClean="0"/>
              <a:t>X-Request-With</a:t>
            </a:r>
            <a:r>
              <a:rPr kumimoji="1" lang="ja-JP" altLang="en-US" sz="2400" b="0" dirty="0" smtClean="0"/>
              <a:t>リクエストヘッダを付与</a:t>
            </a:r>
            <a:endParaRPr kumimoji="1" lang="en-US" altLang="ja-JP" sz="2400" b="0" dirty="0" smtClean="0"/>
          </a:p>
          <a:p>
            <a:pPr marL="457200" lvl="1" indent="0">
              <a:buNone/>
            </a:pPr>
            <a:endParaRPr lang="en-US" altLang="ja-JP" sz="2400" b="0" dirty="0"/>
          </a:p>
          <a:p>
            <a:pPr marL="457200" lvl="1" indent="0">
              <a:buNone/>
            </a:pPr>
            <a:r>
              <a:rPr lang="en-US" altLang="ja-JP" sz="2400" dirty="0" smtClean="0"/>
              <a:t>※</a:t>
            </a:r>
            <a:r>
              <a:rPr lang="ja-JP" altLang="en-US" sz="2400" dirty="0"/>
              <a:t>両方</a:t>
            </a:r>
            <a:r>
              <a:rPr lang="ja-JP" altLang="en-US" sz="2400" dirty="0" smtClean="0"/>
              <a:t>とも対応しておくほうがよい</a:t>
            </a:r>
            <a:endParaRPr kumimoji="1" lang="ja-JP" altLang="en-US" dirty="0"/>
          </a:p>
        </p:txBody>
      </p:sp>
    </p:spTree>
    <p:extLst>
      <p:ext uri="{BB962C8B-B14F-4D97-AF65-F5344CB8AC3E}">
        <p14:creationId xmlns:p14="http://schemas.microsoft.com/office/powerpoint/2010/main" val="9482193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XSS with Ajax data</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X-Content-Type-Options: </a:t>
            </a:r>
            <a:r>
              <a:rPr kumimoji="1" lang="en-US" altLang="ja-JP" dirty="0" err="1" smtClean="0"/>
              <a:t>nosniff</a:t>
            </a:r>
            <a:endParaRPr kumimoji="1" lang="en-US" altLang="ja-JP" dirty="0" smtClean="0"/>
          </a:p>
          <a:p>
            <a:pPr lvl="1"/>
            <a:r>
              <a:rPr lang="ja-JP" altLang="en-US" dirty="0" smtClean="0"/>
              <a:t>コンテンツ内の</a:t>
            </a:r>
            <a:r>
              <a:rPr lang="en-US" altLang="ja-JP" dirty="0" smtClean="0"/>
              <a:t> "sniff" </a:t>
            </a:r>
            <a:r>
              <a:rPr lang="ja-JP" altLang="en-US" dirty="0" smtClean="0"/>
              <a:t>を行わなくなる</a:t>
            </a:r>
            <a:endParaRPr kumimoji="1" lang="en-US" altLang="ja-JP" dirty="0" smtClean="0"/>
          </a:p>
          <a:p>
            <a:pPr lvl="1"/>
            <a:r>
              <a:rPr lang="en-US" altLang="ja-JP" dirty="0" smtClean="0"/>
              <a:t>IE8+</a:t>
            </a:r>
            <a:r>
              <a:rPr lang="ja-JP" altLang="en-US" dirty="0" smtClean="0"/>
              <a:t>で有効</a:t>
            </a:r>
            <a:endParaRPr lang="en-US" altLang="ja-JP" dirty="0" smtClean="0"/>
          </a:p>
          <a:p>
            <a:pPr lvl="1"/>
            <a:r>
              <a:rPr kumimoji="1" lang="ja-JP" altLang="en-US" dirty="0" smtClean="0"/>
              <a:t>レスポンスヘッダに以下をつける</a:t>
            </a:r>
            <a:endParaRPr kumimoji="1" lang="en-US" altLang="ja-JP" dirty="0" smtClean="0"/>
          </a:p>
          <a:p>
            <a:pPr lvl="1"/>
            <a:endParaRPr lang="en-US" altLang="ja-JP" dirty="0" smtClean="0"/>
          </a:p>
          <a:p>
            <a:r>
              <a:rPr kumimoji="1" lang="ja-JP" altLang="en-US" dirty="0" smtClean="0"/>
              <a:t>原則、全てのコンテンツに</a:t>
            </a:r>
            <a:r>
              <a:rPr lang="ja-JP" altLang="en-US" dirty="0" smtClean="0"/>
              <a:t>つけておく</a:t>
            </a:r>
            <a:r>
              <a:rPr kumimoji="1" lang="ja-JP" altLang="en-US" dirty="0" smtClean="0"/>
              <a:t>べき。</a:t>
            </a:r>
            <a:endParaRPr kumimoji="1" lang="ja-JP" altLang="en-US" dirty="0"/>
          </a:p>
        </p:txBody>
      </p:sp>
      <p:sp>
        <p:nvSpPr>
          <p:cNvPr id="4" name="テキスト ボックス 3"/>
          <p:cNvSpPr txBox="1"/>
          <p:nvPr/>
        </p:nvSpPr>
        <p:spPr>
          <a:xfrm>
            <a:off x="1115616" y="3717032"/>
            <a:ext cx="6552728" cy="432048"/>
          </a:xfrm>
          <a:prstGeom prst="rect">
            <a:avLst/>
          </a:prstGeom>
          <a:solidFill>
            <a:srgbClr val="101540"/>
          </a:solidFill>
          <a:ln>
            <a:noFill/>
          </a:ln>
          <a:effectLst/>
        </p:spPr>
        <p:txBody>
          <a:bodyPr wrap="square" lIns="90000" rtlCol="0" anchor="ctr" anchorCtr="0">
            <a:noAutofit/>
          </a:bodyPr>
          <a:lstStyle/>
          <a:p>
            <a:r>
              <a:rPr lang="en-US" altLang="ja-JP" sz="2400" dirty="0" smtClean="0">
                <a:solidFill>
                  <a:schemeClr val="bg1"/>
                </a:solidFill>
                <a:latin typeface="Consolas" panose="020B0609020204030204" pitchFamily="49" charset="0"/>
                <a:ea typeface="メイリオ" pitchFamily="50" charset="-128"/>
                <a:cs typeface="Consolas" panose="020B0609020204030204" pitchFamily="49" charset="0"/>
              </a:rPr>
              <a:t>X-Content-Type-Options: </a:t>
            </a:r>
            <a:r>
              <a:rPr lang="en-US" altLang="ja-JP" sz="2400" dirty="0" err="1" smtClean="0">
                <a:solidFill>
                  <a:schemeClr val="bg1"/>
                </a:solidFill>
                <a:latin typeface="Consolas" panose="020B0609020204030204" pitchFamily="49" charset="0"/>
                <a:ea typeface="メイリオ" pitchFamily="50" charset="-128"/>
                <a:cs typeface="Consolas" panose="020B0609020204030204" pitchFamily="49" charset="0"/>
              </a:rPr>
              <a:t>nosniff</a:t>
            </a:r>
            <a:endParaRPr lang="en-US" altLang="ja-JP" sz="2400" dirty="0" smtClean="0">
              <a:solidFill>
                <a:schemeClr val="bg1"/>
              </a:solidFill>
              <a:latin typeface="Consolas" panose="020B0609020204030204" pitchFamily="49" charset="0"/>
              <a:ea typeface="メイリオ" pitchFamily="50" charset="-128"/>
              <a:cs typeface="Consolas" panose="020B0609020204030204" pitchFamily="49" charset="0"/>
            </a:endParaRPr>
          </a:p>
        </p:txBody>
      </p:sp>
    </p:spTree>
    <p:extLst>
      <p:ext uri="{BB962C8B-B14F-4D97-AF65-F5344CB8AC3E}">
        <p14:creationId xmlns:p14="http://schemas.microsoft.com/office/powerpoint/2010/main" val="10017827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692696"/>
          </a:xfrm>
        </p:spPr>
        <p:txBody>
          <a:bodyPr>
            <a:normAutofit fontScale="90000"/>
          </a:bodyPr>
          <a:lstStyle/>
          <a:p>
            <a:r>
              <a:rPr lang="en-US" altLang="ja-JP" dirty="0" smtClean="0"/>
              <a:t>XSS with Ajax data</a:t>
            </a:r>
            <a:endParaRPr kumimoji="1" lang="ja-JP" altLang="en-US" dirty="0"/>
          </a:p>
        </p:txBody>
      </p:sp>
      <p:sp>
        <p:nvSpPr>
          <p:cNvPr id="3" name="コンテンツ プレースホルダ 2"/>
          <p:cNvSpPr>
            <a:spLocks noGrp="1"/>
          </p:cNvSpPr>
          <p:nvPr>
            <p:ph idx="1"/>
          </p:nvPr>
        </p:nvSpPr>
        <p:spPr/>
        <p:txBody>
          <a:bodyPr/>
          <a:lstStyle/>
          <a:p>
            <a:r>
              <a:rPr kumimoji="1" lang="en-US" altLang="ja-JP" smtClean="0"/>
              <a:t>XMLHttpRequest</a:t>
            </a:r>
            <a:r>
              <a:rPr kumimoji="1" lang="ja-JP" altLang="en-US" smtClean="0"/>
              <a:t>以外からのアクセスを弾く</a:t>
            </a:r>
            <a:endParaRPr kumimoji="1" lang="en-US" altLang="ja-JP" smtClean="0"/>
          </a:p>
          <a:p>
            <a:pPr lvl="1"/>
            <a:r>
              <a:rPr lang="en-US" altLang="ja-JP" smtClean="0"/>
              <a:t>Ajax</a:t>
            </a:r>
            <a:r>
              <a:rPr lang="ja-JP" altLang="en-US" smtClean="0"/>
              <a:t>データは通常、</a:t>
            </a:r>
            <a:r>
              <a:rPr lang="en-US" altLang="ja-JP" smtClean="0"/>
              <a:t>XHR</a:t>
            </a:r>
            <a:r>
              <a:rPr lang="ja-JP" altLang="en-US" smtClean="0"/>
              <a:t>からのリクエストを想定している</a:t>
            </a:r>
            <a:endParaRPr lang="en-US" altLang="ja-JP" smtClean="0"/>
          </a:p>
          <a:p>
            <a:pPr lvl="1"/>
            <a:r>
              <a:rPr kumimoji="1" lang="en-US" altLang="ja-JP" smtClean="0"/>
              <a:t>XHR</a:t>
            </a:r>
            <a:r>
              <a:rPr kumimoji="1" lang="ja-JP" altLang="en-US" smtClean="0"/>
              <a:t>以外からアクセスさせないことで</a:t>
            </a:r>
            <a:r>
              <a:rPr kumimoji="1" lang="en-US" altLang="ja-JP" smtClean="0"/>
              <a:t>XSS</a:t>
            </a:r>
            <a:r>
              <a:rPr kumimoji="1" lang="ja-JP" altLang="en-US" smtClean="0"/>
              <a:t>および盗み見を防ぐことができる</a:t>
            </a:r>
            <a:endParaRPr kumimoji="1" lang="ja-JP" altLang="en-US"/>
          </a:p>
        </p:txBody>
      </p:sp>
    </p:spTree>
    <p:extLst>
      <p:ext uri="{BB962C8B-B14F-4D97-AF65-F5344CB8AC3E}">
        <p14:creationId xmlns:p14="http://schemas.microsoft.com/office/powerpoint/2010/main" val="17041218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692696"/>
          </a:xfrm>
        </p:spPr>
        <p:txBody>
          <a:bodyPr>
            <a:normAutofit fontScale="90000"/>
          </a:bodyPr>
          <a:lstStyle/>
          <a:p>
            <a:r>
              <a:rPr lang="en-US" altLang="ja-JP" dirty="0"/>
              <a:t>XSS with Ajax data</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XMLHttpRequest</a:t>
            </a:r>
            <a:r>
              <a:rPr kumimoji="1" lang="ja-JP" altLang="en-US" dirty="0" smtClean="0"/>
              <a:t>以外からのアクセスを弾く</a:t>
            </a:r>
            <a:endParaRPr kumimoji="1" lang="en-US" altLang="ja-JP" dirty="0" smtClean="0"/>
          </a:p>
          <a:p>
            <a:pPr lvl="1"/>
            <a:r>
              <a:rPr kumimoji="1" lang="ja-JP" altLang="en-US" dirty="0" smtClean="0"/>
              <a:t>リクエストヘッダに特定文字列を入れる</a:t>
            </a:r>
            <a:endParaRPr kumimoji="1" lang="en-US" altLang="ja-JP" dirty="0" smtClean="0"/>
          </a:p>
        </p:txBody>
      </p:sp>
      <p:sp>
        <p:nvSpPr>
          <p:cNvPr id="4" name="テキスト ボックス 3"/>
          <p:cNvSpPr txBox="1"/>
          <p:nvPr/>
        </p:nvSpPr>
        <p:spPr>
          <a:xfrm>
            <a:off x="1331640" y="3212976"/>
            <a:ext cx="7272808" cy="2016224"/>
          </a:xfrm>
          <a:prstGeom prst="rect">
            <a:avLst/>
          </a:prstGeom>
          <a:solidFill>
            <a:srgbClr val="101540"/>
          </a:solidFill>
          <a:ln>
            <a:noFill/>
          </a:ln>
          <a:effectLst/>
        </p:spPr>
        <p:txBody>
          <a:bodyPr wrap="square" lIns="90000" rtlCol="0" anchor="ctr" anchorCtr="0">
            <a:noAutofit/>
          </a:bodyPr>
          <a:lstStyle/>
          <a:p>
            <a:r>
              <a:rPr lang="en-US" altLang="ja-JP" sz="2000" dirty="0" err="1" smtClean="0">
                <a:solidFill>
                  <a:schemeClr val="bg1"/>
                </a:solidFill>
                <a:latin typeface="Consolas" panose="020B0609020204030204" pitchFamily="49" charset="0"/>
                <a:ea typeface="メイリオ" pitchFamily="50" charset="-128"/>
                <a:cs typeface="Consolas" panose="020B0609020204030204" pitchFamily="49" charset="0"/>
              </a:rPr>
              <a:t>var</a:t>
            </a:r>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 </a:t>
            </a:r>
            <a:r>
              <a:rPr lang="en-US" altLang="ja-JP" sz="2000" dirty="0" err="1" smtClean="0">
                <a:solidFill>
                  <a:schemeClr val="bg1"/>
                </a:solidFill>
                <a:latin typeface="Consolas" panose="020B0609020204030204" pitchFamily="49" charset="0"/>
                <a:ea typeface="メイリオ" pitchFamily="50" charset="-128"/>
                <a:cs typeface="Consolas" panose="020B0609020204030204" pitchFamily="49" charset="0"/>
              </a:rPr>
              <a:t>xhr</a:t>
            </a:r>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 = new XMLHttpRequest();</a:t>
            </a:r>
          </a:p>
          <a:p>
            <a:r>
              <a:rPr lang="en-US" altLang="ja-JP" sz="2000" dirty="0" err="1" smtClean="0">
                <a:solidFill>
                  <a:schemeClr val="bg1"/>
                </a:solidFill>
                <a:latin typeface="Consolas" panose="020B0609020204030204" pitchFamily="49" charset="0"/>
                <a:ea typeface="メイリオ" pitchFamily="50" charset="-128"/>
                <a:cs typeface="Consolas" panose="020B0609020204030204" pitchFamily="49" charset="0"/>
              </a:rPr>
              <a:t>xhr.open</a:t>
            </a:r>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("GET", "http://example.jp/</a:t>
            </a:r>
            <a:r>
              <a:rPr lang="en-US" altLang="ja-JP" sz="2000" dirty="0">
                <a:solidFill>
                  <a:schemeClr val="bg1"/>
                </a:solidFill>
                <a:latin typeface="Consolas" panose="020B0609020204030204" pitchFamily="49" charset="0"/>
                <a:ea typeface="メイリオ" pitchFamily="50" charset="-128"/>
                <a:cs typeface="Consolas" panose="020B0609020204030204" pitchFamily="49" charset="0"/>
              </a:rPr>
              <a:t>"</a:t>
            </a:r>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,true);</a:t>
            </a:r>
          </a:p>
          <a:p>
            <a:r>
              <a:rPr lang="en-US" altLang="ja-JP" sz="2000" dirty="0" err="1" smtClean="0">
                <a:solidFill>
                  <a:schemeClr val="bg1"/>
                </a:solidFill>
                <a:latin typeface="Consolas" panose="020B0609020204030204" pitchFamily="49" charset="0"/>
                <a:ea typeface="メイリオ" pitchFamily="50" charset="-128"/>
                <a:cs typeface="Consolas" panose="020B0609020204030204" pitchFamily="49" charset="0"/>
              </a:rPr>
              <a:t>xhr.onreadystatechange</a:t>
            </a:r>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 = function(){ ... };</a:t>
            </a:r>
          </a:p>
          <a:p>
            <a:r>
              <a:rPr lang="en-US" altLang="ja-JP" sz="2000" dirty="0" err="1" smtClean="0">
                <a:solidFill>
                  <a:srgbClr val="FF7D7D"/>
                </a:solidFill>
                <a:latin typeface="Consolas" panose="020B0609020204030204" pitchFamily="49" charset="0"/>
                <a:ea typeface="メイリオ" pitchFamily="50" charset="-128"/>
                <a:cs typeface="Consolas" panose="020B0609020204030204" pitchFamily="49" charset="0"/>
              </a:rPr>
              <a:t>xhr.setRequestHeader</a:t>
            </a:r>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a:t>
            </a:r>
            <a:r>
              <a:rPr lang="en-US" altLang="ja-JP" sz="2000" dirty="0" smtClean="0">
                <a:solidFill>
                  <a:srgbClr val="FFFF00"/>
                </a:solidFill>
                <a:latin typeface="Consolas" panose="020B0609020204030204" pitchFamily="49" charset="0"/>
                <a:ea typeface="メイリオ" pitchFamily="50" charset="-128"/>
                <a:cs typeface="Consolas" panose="020B0609020204030204" pitchFamily="49" charset="0"/>
              </a:rPr>
              <a:t>X-Request-With</a:t>
            </a:r>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 </a:t>
            </a:r>
            <a:b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br>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    "</a:t>
            </a:r>
            <a:r>
              <a:rPr lang="en-US" altLang="ja-JP" sz="2000" dirty="0" smtClean="0">
                <a:solidFill>
                  <a:srgbClr val="FFFF00"/>
                </a:solidFill>
                <a:latin typeface="Consolas" panose="020B0609020204030204" pitchFamily="49" charset="0"/>
                <a:ea typeface="メイリオ" pitchFamily="50" charset="-128"/>
                <a:cs typeface="Consolas" panose="020B0609020204030204" pitchFamily="49" charset="0"/>
              </a:rPr>
              <a:t>XMLHttpRequest</a:t>
            </a:r>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a:t>
            </a:r>
          </a:p>
          <a:p>
            <a:r>
              <a:rPr lang="en-US" altLang="ja-JP" sz="2000" dirty="0" err="1" smtClean="0">
                <a:solidFill>
                  <a:schemeClr val="bg1"/>
                </a:solidFill>
                <a:latin typeface="Consolas" panose="020B0609020204030204" pitchFamily="49" charset="0"/>
                <a:ea typeface="メイリオ" pitchFamily="50" charset="-128"/>
                <a:cs typeface="Consolas" panose="020B0609020204030204" pitchFamily="49" charset="0"/>
              </a:rPr>
              <a:t>xhr.send</a:t>
            </a:r>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 null );</a:t>
            </a:r>
          </a:p>
        </p:txBody>
      </p:sp>
      <p:sp>
        <p:nvSpPr>
          <p:cNvPr id="6" name="テキスト ボックス 5"/>
          <p:cNvSpPr txBox="1"/>
          <p:nvPr/>
        </p:nvSpPr>
        <p:spPr>
          <a:xfrm>
            <a:off x="1331640" y="5301208"/>
            <a:ext cx="7920880" cy="369332"/>
          </a:xfrm>
          <a:prstGeom prst="rect">
            <a:avLst/>
          </a:prstGeom>
          <a:noFill/>
        </p:spPr>
        <p:txBody>
          <a:bodyPr wrap="square" rtlCol="0">
            <a:spAutoFit/>
          </a:bodyPr>
          <a:lstStyle/>
          <a:p>
            <a:r>
              <a:rPr lang="en-US" altLang="ja-JP" b="1" smtClean="0">
                <a:latin typeface="メイリオ" pitchFamily="50" charset="-128"/>
                <a:ea typeface="メイリオ" pitchFamily="50" charset="-128"/>
                <a:cs typeface="メイリオ" pitchFamily="50" charset="-128"/>
              </a:rPr>
              <a:t>jQuery</a:t>
            </a:r>
            <a:r>
              <a:rPr lang="ja-JP" altLang="en-US" b="1" smtClean="0">
                <a:latin typeface="メイリオ" pitchFamily="50" charset="-128"/>
                <a:ea typeface="メイリオ" pitchFamily="50" charset="-128"/>
                <a:cs typeface="メイリオ" pitchFamily="50" charset="-128"/>
              </a:rPr>
              <a:t>、</a:t>
            </a:r>
            <a:r>
              <a:rPr lang="en-US" altLang="ja-JP" b="1" smtClean="0">
                <a:latin typeface="メイリオ" pitchFamily="50" charset="-128"/>
                <a:ea typeface="メイリオ" pitchFamily="50" charset="-128"/>
                <a:cs typeface="メイリオ" pitchFamily="50" charset="-128"/>
              </a:rPr>
              <a:t>prototype.js </a:t>
            </a:r>
            <a:r>
              <a:rPr lang="ja-JP" altLang="en-US" b="1" smtClean="0">
                <a:latin typeface="メイリオ" pitchFamily="50" charset="-128"/>
                <a:ea typeface="メイリオ" pitchFamily="50" charset="-128"/>
                <a:cs typeface="メイリオ" pitchFamily="50" charset="-128"/>
              </a:rPr>
              <a:t>だと </a:t>
            </a:r>
            <a:r>
              <a:rPr lang="en-US" altLang="ja-JP" b="1" smtClean="0">
                <a:latin typeface="メイリオ" pitchFamily="50" charset="-128"/>
                <a:ea typeface="メイリオ" pitchFamily="50" charset="-128"/>
                <a:cs typeface="メイリオ" pitchFamily="50" charset="-128"/>
              </a:rPr>
              <a:t>X-Request-With </a:t>
            </a:r>
            <a:r>
              <a:rPr lang="ja-JP" altLang="en-US" b="1" smtClean="0">
                <a:latin typeface="メイリオ" pitchFamily="50" charset="-128"/>
                <a:ea typeface="メイリオ" pitchFamily="50" charset="-128"/>
                <a:cs typeface="メイリオ" pitchFamily="50" charset="-128"/>
              </a:rPr>
              <a:t>は自動挿入される</a:t>
            </a:r>
            <a:endParaRPr kumimoji="1" lang="ja-JP" altLang="en-US" b="1" dirty="0">
              <a:ea typeface="メイリオ" pitchFamily="50" charset="-128"/>
              <a:cs typeface="メイリオ" pitchFamily="50" charset="-128"/>
            </a:endParaRPr>
          </a:p>
        </p:txBody>
      </p:sp>
    </p:spTree>
    <p:extLst>
      <p:ext uri="{BB962C8B-B14F-4D97-AF65-F5344CB8AC3E}">
        <p14:creationId xmlns:p14="http://schemas.microsoft.com/office/powerpoint/2010/main" val="36726550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692696"/>
          </a:xfrm>
        </p:spPr>
        <p:txBody>
          <a:bodyPr>
            <a:normAutofit fontScale="90000"/>
          </a:bodyPr>
          <a:lstStyle/>
          <a:p>
            <a:r>
              <a:rPr lang="en-US" altLang="ja-JP" dirty="0"/>
              <a:t>XSS with Ajax data</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XMLHttpRequest</a:t>
            </a:r>
            <a:r>
              <a:rPr kumimoji="1" lang="ja-JP" altLang="en-US" dirty="0" smtClean="0"/>
              <a:t>以外からのアクセスを弾く</a:t>
            </a:r>
            <a:endParaRPr kumimoji="1" lang="en-US" altLang="ja-JP" dirty="0" smtClean="0"/>
          </a:p>
          <a:p>
            <a:pPr lvl="1"/>
            <a:r>
              <a:rPr kumimoji="1" lang="ja-JP" altLang="en-US" dirty="0" smtClean="0"/>
              <a:t>リクエストヘッダに特定文字列を入れる</a:t>
            </a:r>
            <a:endParaRPr kumimoji="1" lang="en-US" altLang="ja-JP" dirty="0" smtClean="0"/>
          </a:p>
        </p:txBody>
      </p:sp>
      <p:sp>
        <p:nvSpPr>
          <p:cNvPr id="4" name="テキスト ボックス 3"/>
          <p:cNvSpPr txBox="1"/>
          <p:nvPr/>
        </p:nvSpPr>
        <p:spPr>
          <a:xfrm>
            <a:off x="1331640" y="3212976"/>
            <a:ext cx="7128792" cy="1872208"/>
          </a:xfrm>
          <a:prstGeom prst="rect">
            <a:avLst/>
          </a:prstGeom>
          <a:solidFill>
            <a:srgbClr val="101540"/>
          </a:solidFill>
          <a:ln>
            <a:noFill/>
          </a:ln>
          <a:effectLst/>
        </p:spPr>
        <p:txBody>
          <a:bodyPr wrap="square" lIns="90000" rtlCol="0" anchor="ctr" anchorCtr="0">
            <a:noAutofit/>
          </a:bodyPr>
          <a:lstStyle/>
          <a:p>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GET http://example.jp/foo.json HTTP/1.1</a:t>
            </a:r>
          </a:p>
          <a:p>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Host: example.jp</a:t>
            </a:r>
          </a:p>
          <a:p>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Connection: keep-alive</a:t>
            </a:r>
          </a:p>
          <a:p>
            <a:r>
              <a:rPr lang="en-US" altLang="ja-JP" sz="2000" dirty="0" smtClean="0">
                <a:solidFill>
                  <a:srgbClr val="FF7D7D"/>
                </a:solidFill>
                <a:latin typeface="Consolas" panose="020B0609020204030204" pitchFamily="49" charset="0"/>
                <a:ea typeface="メイリオ" pitchFamily="50" charset="-128"/>
                <a:cs typeface="Consolas" panose="020B0609020204030204" pitchFamily="49" charset="0"/>
              </a:rPr>
              <a:t>X-Request-With: XMLHttpRequest</a:t>
            </a:r>
          </a:p>
          <a:p>
            <a:r>
              <a:rPr lang="en-US" altLang="ja-JP" sz="2000" dirty="0" smtClean="0">
                <a:solidFill>
                  <a:schemeClr val="bg1"/>
                </a:solidFill>
                <a:latin typeface="Consolas" panose="020B0609020204030204" pitchFamily="49" charset="0"/>
                <a:ea typeface="メイリオ" pitchFamily="50" charset="-128"/>
                <a:cs typeface="Consolas" panose="020B0609020204030204" pitchFamily="49" charset="0"/>
              </a:rPr>
              <a:t>User-Agent: Mozilla/5.0 (Windows NT 6.0; rv:8.0)</a:t>
            </a:r>
          </a:p>
        </p:txBody>
      </p:sp>
      <p:sp>
        <p:nvSpPr>
          <p:cNvPr id="6" name="テキスト ボックス 5"/>
          <p:cNvSpPr txBox="1"/>
          <p:nvPr/>
        </p:nvSpPr>
        <p:spPr>
          <a:xfrm>
            <a:off x="1331640" y="5301208"/>
            <a:ext cx="7920880" cy="369332"/>
          </a:xfrm>
          <a:prstGeom prst="rect">
            <a:avLst/>
          </a:prstGeom>
          <a:noFill/>
        </p:spPr>
        <p:txBody>
          <a:bodyPr wrap="square" rtlCol="0">
            <a:spAutoFit/>
          </a:bodyPr>
          <a:lstStyle/>
          <a:p>
            <a:r>
              <a:rPr lang="en-US" altLang="ja-JP" b="1" smtClean="0">
                <a:latin typeface="メイリオ" pitchFamily="50" charset="-128"/>
                <a:ea typeface="メイリオ" pitchFamily="50" charset="-128"/>
                <a:cs typeface="メイリオ" pitchFamily="50" charset="-128"/>
              </a:rPr>
              <a:t>jQuery</a:t>
            </a:r>
            <a:r>
              <a:rPr lang="ja-JP" altLang="en-US" b="1" smtClean="0">
                <a:latin typeface="メイリオ" pitchFamily="50" charset="-128"/>
                <a:ea typeface="メイリオ" pitchFamily="50" charset="-128"/>
                <a:cs typeface="メイリオ" pitchFamily="50" charset="-128"/>
              </a:rPr>
              <a:t>、</a:t>
            </a:r>
            <a:r>
              <a:rPr lang="en-US" altLang="ja-JP" b="1" smtClean="0">
                <a:latin typeface="メイリオ" pitchFamily="50" charset="-128"/>
                <a:ea typeface="メイリオ" pitchFamily="50" charset="-128"/>
                <a:cs typeface="メイリオ" pitchFamily="50" charset="-128"/>
              </a:rPr>
              <a:t>prototype.js </a:t>
            </a:r>
            <a:r>
              <a:rPr lang="ja-JP" altLang="en-US" b="1" smtClean="0">
                <a:latin typeface="メイリオ" pitchFamily="50" charset="-128"/>
                <a:ea typeface="メイリオ" pitchFamily="50" charset="-128"/>
                <a:cs typeface="メイリオ" pitchFamily="50" charset="-128"/>
              </a:rPr>
              <a:t>だと </a:t>
            </a:r>
            <a:r>
              <a:rPr lang="en-US" altLang="ja-JP" b="1" smtClean="0">
                <a:latin typeface="メイリオ" pitchFamily="50" charset="-128"/>
                <a:ea typeface="メイリオ" pitchFamily="50" charset="-128"/>
                <a:cs typeface="メイリオ" pitchFamily="50" charset="-128"/>
              </a:rPr>
              <a:t>X-Request-With </a:t>
            </a:r>
            <a:r>
              <a:rPr lang="ja-JP" altLang="en-US" b="1" smtClean="0">
                <a:latin typeface="メイリオ" pitchFamily="50" charset="-128"/>
                <a:ea typeface="メイリオ" pitchFamily="50" charset="-128"/>
                <a:cs typeface="メイリオ" pitchFamily="50" charset="-128"/>
              </a:rPr>
              <a:t>は自動挿入される</a:t>
            </a:r>
            <a:endParaRPr kumimoji="1" lang="ja-JP" altLang="en-US" b="1" dirty="0">
              <a:ea typeface="メイリオ" pitchFamily="50" charset="-128"/>
              <a:cs typeface="メイリオ" pitchFamily="50" charset="-128"/>
            </a:endParaRPr>
          </a:p>
        </p:txBody>
      </p:sp>
    </p:spTree>
    <p:extLst>
      <p:ext uri="{BB962C8B-B14F-4D97-AF65-F5344CB8AC3E}">
        <p14:creationId xmlns:p14="http://schemas.microsoft.com/office/powerpoint/2010/main" val="21003743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まとめ</a:t>
            </a:r>
            <a:r>
              <a:rPr kumimoji="1" lang="en-US" altLang="ja-JP" dirty="0" smtClean="0"/>
              <a:t/>
            </a:r>
            <a:br>
              <a:rPr kumimoji="1" lang="en-US" altLang="ja-JP" dirty="0" smtClean="0"/>
            </a:br>
            <a:r>
              <a:rPr lang="en-US" altLang="ja-JP" sz="3600" dirty="0" smtClean="0"/>
              <a:t>Conclusion</a:t>
            </a:r>
            <a:endParaRPr kumimoji="1" lang="ja-JP" altLang="en-US" dirty="0"/>
          </a:p>
        </p:txBody>
      </p:sp>
    </p:spTree>
    <p:extLst>
      <p:ext uri="{BB962C8B-B14F-4D97-AF65-F5344CB8AC3E}">
        <p14:creationId xmlns:p14="http://schemas.microsoft.com/office/powerpoint/2010/main" val="18712412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XSS beyond HTML5</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XSS</a:t>
            </a:r>
            <a:r>
              <a:rPr kumimoji="1" lang="ja-JP" altLang="en-US" dirty="0" smtClean="0"/>
              <a:t>の増加</a:t>
            </a:r>
            <a:endParaRPr kumimoji="1" lang="en-US" altLang="ja-JP" dirty="0" smtClean="0"/>
          </a:p>
          <a:p>
            <a:pPr lvl="1"/>
            <a:r>
              <a:rPr lang="en-US" altLang="ja-JP" dirty="0" smtClean="0"/>
              <a:t>HTML5</a:t>
            </a:r>
            <a:r>
              <a:rPr lang="ja-JP" altLang="en-US" dirty="0"/>
              <a:t>の</a:t>
            </a:r>
            <a:r>
              <a:rPr lang="ja-JP" altLang="en-US" dirty="0" smtClean="0"/>
              <a:t>新要素による</a:t>
            </a:r>
            <a:r>
              <a:rPr lang="en-US" altLang="ja-JP" dirty="0" smtClean="0"/>
              <a:t>XSS</a:t>
            </a:r>
            <a:endParaRPr lang="ja-JP" altLang="ja-JP" dirty="0"/>
          </a:p>
          <a:p>
            <a:pPr lvl="1"/>
            <a:r>
              <a:rPr lang="en-US" altLang="ja-JP" dirty="0" smtClean="0"/>
              <a:t>JS</a:t>
            </a:r>
            <a:r>
              <a:rPr lang="ja-JP" altLang="en-US" dirty="0" smtClean="0"/>
              <a:t>コード量の増加 </a:t>
            </a:r>
            <a:r>
              <a:rPr lang="en-US" altLang="ja-JP" dirty="0" smtClean="0"/>
              <a:t>– DOM Based XSS</a:t>
            </a:r>
            <a:endParaRPr lang="ja-JP" altLang="ja-JP" dirty="0"/>
          </a:p>
          <a:p>
            <a:pPr lvl="1"/>
            <a:r>
              <a:rPr lang="en-US" altLang="ja-JP" dirty="0" smtClean="0"/>
              <a:t>Ajax</a:t>
            </a:r>
            <a:r>
              <a:rPr lang="ja-JP" altLang="ja-JP" dirty="0"/>
              <a:t>データによる</a:t>
            </a:r>
            <a:r>
              <a:rPr lang="en-US" altLang="ja-JP" dirty="0"/>
              <a:t>XSS</a:t>
            </a:r>
            <a:endParaRPr lang="ja-JP" altLang="ja-JP" dirty="0"/>
          </a:p>
          <a:p>
            <a:endParaRPr kumimoji="1" lang="ja-JP" altLang="en-US" dirty="0"/>
          </a:p>
        </p:txBody>
      </p:sp>
    </p:spTree>
    <p:extLst>
      <p:ext uri="{BB962C8B-B14F-4D97-AF65-F5344CB8AC3E}">
        <p14:creationId xmlns:p14="http://schemas.microsoft.com/office/powerpoint/2010/main" val="30566145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XSS beyond HTML5</a:t>
            </a:r>
            <a:endParaRPr kumimoji="1" lang="ja-JP" altLang="en-US" dirty="0"/>
          </a:p>
        </p:txBody>
      </p:sp>
      <p:sp>
        <p:nvSpPr>
          <p:cNvPr id="3" name="コンテンツ プレースホルダー 2"/>
          <p:cNvSpPr>
            <a:spLocks noGrp="1"/>
          </p:cNvSpPr>
          <p:nvPr>
            <p:ph idx="1"/>
          </p:nvPr>
        </p:nvSpPr>
        <p:spPr>
          <a:xfrm>
            <a:off x="457200" y="1600200"/>
            <a:ext cx="8229600" cy="4925144"/>
          </a:xfrm>
        </p:spPr>
        <p:txBody>
          <a:bodyPr>
            <a:normAutofit/>
          </a:bodyPr>
          <a:lstStyle/>
          <a:p>
            <a:r>
              <a:rPr lang="ja-JP" altLang="en-US" dirty="0" smtClean="0"/>
              <a:t>対策は</a:t>
            </a:r>
            <a:r>
              <a:rPr kumimoji="1" lang="ja-JP" altLang="en-US" dirty="0" smtClean="0"/>
              <a:t>従来と大きくは変わらない</a:t>
            </a:r>
            <a:endParaRPr kumimoji="1" lang="en-US" altLang="ja-JP" dirty="0" smtClean="0"/>
          </a:p>
          <a:p>
            <a:pPr lvl="1"/>
            <a:r>
              <a:rPr lang="ja-JP" altLang="en-US" dirty="0" smtClean="0"/>
              <a:t>「</a:t>
            </a:r>
            <a:r>
              <a:rPr lang="en-US" altLang="ja-JP" dirty="0" smtClean="0"/>
              <a:t>HTML</a:t>
            </a:r>
            <a:r>
              <a:rPr lang="ja-JP" altLang="en-US" dirty="0" smtClean="0"/>
              <a:t>生成時にエスケープ」の原則</a:t>
            </a:r>
            <a:endParaRPr lang="en-US" altLang="ja-JP" dirty="0" smtClean="0"/>
          </a:p>
          <a:p>
            <a:pPr lvl="1"/>
            <a:r>
              <a:rPr kumimoji="1" lang="en-US" altLang="ja-JP" dirty="0" smtClean="0"/>
              <a:t>URL</a:t>
            </a:r>
            <a:r>
              <a:rPr kumimoji="1" lang="ja-JP" altLang="en-US" dirty="0" smtClean="0"/>
              <a:t>生成時は</a:t>
            </a:r>
            <a:r>
              <a:rPr lang="en-US" altLang="ja-JP" dirty="0" smtClean="0"/>
              <a:t>http(s)</a:t>
            </a:r>
            <a:r>
              <a:rPr lang="ja-JP" altLang="en-US" dirty="0" smtClean="0"/>
              <a:t>スキームのみ許可</a:t>
            </a:r>
            <a:endParaRPr lang="en-US" altLang="ja-JP" dirty="0" smtClean="0"/>
          </a:p>
          <a:p>
            <a:pPr lvl="1"/>
            <a:r>
              <a:rPr lang="en-US" altLang="ja-JP" dirty="0" smtClean="0"/>
              <a:t>X-Content-Type-Options</a:t>
            </a:r>
            <a:r>
              <a:rPr lang="ja-JP" altLang="en-US" dirty="0" smtClean="0"/>
              <a:t>はとにかく付けておけ</a:t>
            </a:r>
            <a:endParaRPr lang="en-US" altLang="ja-JP" dirty="0" smtClean="0"/>
          </a:p>
          <a:p>
            <a:r>
              <a:rPr lang="ja-JP" altLang="en-US" dirty="0" smtClean="0"/>
              <a:t>攻撃可能な箇所は増える</a:t>
            </a:r>
            <a:endParaRPr lang="en-US" altLang="ja-JP" dirty="0" smtClean="0"/>
          </a:p>
          <a:p>
            <a:pPr lvl="1"/>
            <a:r>
              <a:rPr kumimoji="1" lang="ja-JP" altLang="en-US" dirty="0" smtClean="0"/>
              <a:t>新しい</a:t>
            </a:r>
            <a:r>
              <a:rPr kumimoji="1" lang="en-US" altLang="ja-JP" dirty="0" smtClean="0"/>
              <a:t>HTML</a:t>
            </a:r>
            <a:r>
              <a:rPr kumimoji="1" lang="ja-JP" altLang="en-US" dirty="0" smtClean="0"/>
              <a:t>要素、属性、イベント</a:t>
            </a:r>
            <a:endParaRPr kumimoji="1" lang="en-US" altLang="ja-JP" dirty="0" smtClean="0"/>
          </a:p>
          <a:p>
            <a:pPr lvl="1"/>
            <a:r>
              <a:rPr lang="en-US" altLang="ja-JP" dirty="0" smtClean="0"/>
              <a:t>JS</a:t>
            </a:r>
            <a:r>
              <a:rPr lang="ja-JP" altLang="en-US" dirty="0" smtClean="0"/>
              <a:t>コード量の増加</a:t>
            </a:r>
            <a:endParaRPr lang="en-US" altLang="ja-JP" dirty="0" smtClean="0"/>
          </a:p>
          <a:p>
            <a:pPr lvl="1"/>
            <a:r>
              <a:rPr kumimoji="1" lang="en-US" altLang="ja-JP" dirty="0" smtClean="0"/>
              <a:t>Ajax</a:t>
            </a:r>
            <a:r>
              <a:rPr lang="ja-JP" altLang="en-US" dirty="0"/>
              <a:t>使</a:t>
            </a:r>
            <a:r>
              <a:rPr lang="ja-JP" altLang="en-US" dirty="0" smtClean="0"/>
              <a:t>用量の増加</a:t>
            </a:r>
            <a:endParaRPr kumimoji="1" lang="ja-JP" altLang="en-US" dirty="0"/>
          </a:p>
        </p:txBody>
      </p:sp>
    </p:spTree>
    <p:extLst>
      <p:ext uri="{BB962C8B-B14F-4D97-AF65-F5344CB8AC3E}">
        <p14:creationId xmlns:p14="http://schemas.microsoft.com/office/powerpoint/2010/main" val="29757257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質問</a:t>
            </a:r>
            <a:r>
              <a:rPr lang="ja-JP" altLang="en-US" dirty="0" smtClean="0"/>
              <a:t>タイム</a:t>
            </a:r>
            <a:r>
              <a:rPr lang="en-US" altLang="ja-JP" dirty="0" smtClean="0"/>
              <a:t/>
            </a:r>
            <a:br>
              <a:rPr lang="en-US" altLang="ja-JP" dirty="0" smtClean="0"/>
            </a:br>
            <a:r>
              <a:rPr lang="en-US" altLang="ja-JP" sz="3600" dirty="0" smtClean="0"/>
              <a:t>Question ?</a:t>
            </a:r>
            <a:endParaRPr kumimoji="1" lang="ja-JP" altLang="en-US" dirty="0"/>
          </a:p>
        </p:txBody>
      </p:sp>
    </p:spTree>
    <p:extLst>
      <p:ext uri="{BB962C8B-B14F-4D97-AF65-F5344CB8AC3E}">
        <p14:creationId xmlns:p14="http://schemas.microsoft.com/office/powerpoint/2010/main" val="2998352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kumimoji="1" lang="en-US" altLang="ja-JP" smtClean="0"/>
              <a:t>HTML5</a:t>
            </a:r>
            <a:r>
              <a:rPr kumimoji="1" lang="ja-JP" altLang="en-US" smtClean="0"/>
              <a:t>時代の</a:t>
            </a:r>
            <a:r>
              <a:rPr lang="en-US" altLang="ja-JP" smtClean="0"/>
              <a:t>Web</a:t>
            </a:r>
            <a:r>
              <a:rPr lang="ja-JP" altLang="en-US" smtClean="0"/>
              <a:t>アプリ</a:t>
            </a:r>
            <a:endParaRPr kumimoji="1" lang="ja-JP" altLang="en-US"/>
          </a:p>
        </p:txBody>
      </p:sp>
      <p:sp>
        <p:nvSpPr>
          <p:cNvPr id="4" name="コンテンツ プレースホルダ 3"/>
          <p:cNvSpPr>
            <a:spLocks noGrp="1"/>
          </p:cNvSpPr>
          <p:nvPr>
            <p:ph idx="1"/>
          </p:nvPr>
        </p:nvSpPr>
        <p:spPr/>
        <p:txBody>
          <a:bodyPr>
            <a:normAutofit lnSpcReduction="10000"/>
          </a:bodyPr>
          <a:lstStyle/>
          <a:p>
            <a:r>
              <a:rPr kumimoji="1" lang="en-US" altLang="ja-JP" smtClean="0"/>
              <a:t>HTML5</a:t>
            </a:r>
            <a:r>
              <a:rPr kumimoji="1" lang="ja-JP" altLang="en-US" smtClean="0"/>
              <a:t>時代のブラウザ</a:t>
            </a:r>
            <a:endParaRPr kumimoji="1" lang="en-US" altLang="ja-JP" smtClean="0"/>
          </a:p>
          <a:p>
            <a:pPr lvl="1"/>
            <a:r>
              <a:rPr lang="ja-JP" altLang="en-US" smtClean="0"/>
              <a:t>高速化、高機能化</a:t>
            </a:r>
            <a:endParaRPr lang="en-US" altLang="ja-JP" smtClean="0"/>
          </a:p>
          <a:p>
            <a:r>
              <a:rPr kumimoji="1" lang="ja-JP" altLang="en-US" smtClean="0"/>
              <a:t>実行コードのブラウザ上へのシフト</a:t>
            </a:r>
            <a:endParaRPr kumimoji="1" lang="en-US" altLang="ja-JP" smtClean="0"/>
          </a:p>
          <a:p>
            <a:pPr lvl="1"/>
            <a:r>
              <a:rPr kumimoji="1" lang="ja-JP" altLang="en-US" smtClean="0"/>
              <a:t>ネイティブアプリから</a:t>
            </a:r>
            <a:r>
              <a:rPr kumimoji="1" lang="en-US" altLang="ja-JP" smtClean="0"/>
              <a:t>Web</a:t>
            </a:r>
            <a:r>
              <a:rPr kumimoji="1" lang="ja-JP" altLang="en-US" smtClean="0"/>
              <a:t>アプリへ</a:t>
            </a:r>
            <a:endParaRPr kumimoji="1" lang="en-US" altLang="ja-JP" smtClean="0"/>
          </a:p>
          <a:p>
            <a:pPr lvl="1"/>
            <a:r>
              <a:rPr kumimoji="1" lang="ja-JP" altLang="en-US" smtClean="0"/>
              <a:t>サーバ側で実行されていた処理がブラウザの</a:t>
            </a:r>
            <a:r>
              <a:rPr kumimoji="1" lang="en-US" altLang="ja-JP" smtClean="0"/>
              <a:t>JavaScript</a:t>
            </a:r>
            <a:r>
              <a:rPr kumimoji="1" lang="ja-JP" altLang="en-US" smtClean="0"/>
              <a:t>上へ</a:t>
            </a:r>
            <a:endParaRPr kumimoji="1" lang="en-US" altLang="ja-JP" smtClean="0"/>
          </a:p>
          <a:p>
            <a:r>
              <a:rPr kumimoji="1" lang="ja-JP" altLang="en-US" smtClean="0"/>
              <a:t>攻撃もクライアントサイドへシフト</a:t>
            </a:r>
            <a:endParaRPr kumimoji="1" lang="en-US" altLang="ja-JP" smtClean="0"/>
          </a:p>
          <a:p>
            <a:pPr lvl="1"/>
            <a:r>
              <a:rPr lang="en-US" altLang="ja-JP" smtClean="0"/>
              <a:t>JavaScript</a:t>
            </a:r>
            <a:r>
              <a:rPr lang="ja-JP" altLang="en-US" smtClean="0"/>
              <a:t>上の問題点の増加</a:t>
            </a:r>
            <a:endParaRPr lang="en-US" altLang="ja-JP" smtClean="0"/>
          </a:p>
          <a:p>
            <a:pPr lvl="1"/>
            <a:r>
              <a:rPr lang="en-US" altLang="ja-JP" smtClean="0"/>
              <a:t>XSS</a:t>
            </a:r>
            <a:r>
              <a:rPr lang="ja-JP" altLang="en-US" smtClean="0"/>
              <a:t>や</a:t>
            </a:r>
            <a:r>
              <a:rPr lang="en-US" altLang="ja-JP" smtClean="0"/>
              <a:t>CSRF</a:t>
            </a:r>
            <a:r>
              <a:rPr lang="ja-JP" altLang="en-US" smtClean="0"/>
              <a:t>などの比重が増加</a:t>
            </a:r>
            <a:endParaRPr kumimoji="1" lang="en-US" altLang="ja-JP" smtClean="0"/>
          </a:p>
          <a:p>
            <a:endParaRPr kumimoji="1" lang="ja-JP" altLang="en-US"/>
          </a:p>
        </p:txBody>
      </p:sp>
    </p:spTree>
    <p:extLst>
      <p:ext uri="{BB962C8B-B14F-4D97-AF65-F5344CB8AC3E}">
        <p14:creationId xmlns:p14="http://schemas.microsoft.com/office/powerpoint/2010/main" val="28545475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質問</a:t>
            </a:r>
            <a:endParaRPr kumimoji="1" lang="ja-JP" altLang="en-US" dirty="0"/>
          </a:p>
        </p:txBody>
      </p:sp>
      <p:sp>
        <p:nvSpPr>
          <p:cNvPr id="3" name="コンテンツ プレースホルダ 2"/>
          <p:cNvSpPr>
            <a:spLocks noGrp="1"/>
          </p:cNvSpPr>
          <p:nvPr>
            <p:ph idx="1"/>
          </p:nvPr>
        </p:nvSpPr>
        <p:spPr>
          <a:xfrm>
            <a:off x="971600" y="1484784"/>
            <a:ext cx="7499176" cy="4525963"/>
          </a:xfrm>
        </p:spPr>
        <p:txBody>
          <a:bodyPr/>
          <a:lstStyle/>
          <a:p>
            <a:pPr lvl="1">
              <a:buNone/>
            </a:pPr>
            <a:r>
              <a:rPr lang="en-US" altLang="ja-JP" dirty="0" smtClean="0"/>
              <a:t>hasegawa@utf-8.jp</a:t>
            </a:r>
          </a:p>
          <a:p>
            <a:pPr lvl="1">
              <a:buNone/>
            </a:pPr>
            <a:r>
              <a:rPr lang="en-US" altLang="ja-JP" dirty="0" smtClean="0"/>
              <a:t>hasegawa@netagent.co.jp</a:t>
            </a:r>
          </a:p>
          <a:p>
            <a:pPr lvl="1">
              <a:buNone/>
            </a:pPr>
            <a:endParaRPr lang="en-US" altLang="ja-JP" dirty="0" smtClean="0"/>
          </a:p>
          <a:p>
            <a:pPr lvl="1">
              <a:buNone/>
            </a:pPr>
            <a:r>
              <a:rPr lang="en-US" altLang="ja-JP" dirty="0" smtClean="0"/>
              <a:t>@</a:t>
            </a:r>
            <a:r>
              <a:rPr lang="en-US" altLang="ja-JP" dirty="0" err="1" smtClean="0"/>
              <a:t>hasegawayosuke</a:t>
            </a:r>
            <a:endParaRPr lang="en-US" altLang="ja-JP" dirty="0" smtClean="0"/>
          </a:p>
          <a:p>
            <a:pPr lvl="1">
              <a:buNone/>
            </a:pPr>
            <a:endParaRPr lang="en-US" altLang="ja-JP" dirty="0" smtClean="0"/>
          </a:p>
          <a:p>
            <a:pPr lvl="1">
              <a:buNone/>
            </a:pPr>
            <a:r>
              <a:rPr lang="en-US" altLang="ja-JP" dirty="0" smtClean="0"/>
              <a:t>http://utf-8.jp/</a:t>
            </a:r>
            <a:endParaRPr kumimoji="1" lang="ja-JP" altLang="en-US" dirty="0"/>
          </a:p>
        </p:txBody>
      </p:sp>
      <p:pic>
        <p:nvPicPr>
          <p:cNvPr id="1026" name="Picture 2"/>
          <p:cNvPicPr>
            <a:picLocks noChangeAspect="1" noChangeArrowheads="1"/>
          </p:cNvPicPr>
          <p:nvPr/>
        </p:nvPicPr>
        <p:blipFill>
          <a:blip r:embed="rId2" cstate="print"/>
          <a:srcRect/>
          <a:stretch>
            <a:fillRect/>
          </a:stretch>
        </p:blipFill>
        <p:spPr bwMode="auto">
          <a:xfrm>
            <a:off x="683568" y="2924944"/>
            <a:ext cx="648072" cy="648072"/>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755576" y="1556792"/>
            <a:ext cx="648072" cy="648072"/>
          </a:xfrm>
          <a:prstGeom prst="rect">
            <a:avLst/>
          </a:prstGeom>
          <a:noFill/>
        </p:spPr>
      </p:pic>
      <p:grpSp>
        <p:nvGrpSpPr>
          <p:cNvPr id="30" name="グループ化 29"/>
          <p:cNvGrpSpPr/>
          <p:nvPr/>
        </p:nvGrpSpPr>
        <p:grpSpPr>
          <a:xfrm>
            <a:off x="780290" y="4040001"/>
            <a:ext cx="504056" cy="504056"/>
            <a:chOff x="539552" y="4005064"/>
            <a:chExt cx="792088" cy="792088"/>
          </a:xfrm>
        </p:grpSpPr>
        <p:sp>
          <p:nvSpPr>
            <p:cNvPr id="6" name="角丸四角形 5"/>
            <p:cNvSpPr/>
            <p:nvPr/>
          </p:nvSpPr>
          <p:spPr>
            <a:xfrm>
              <a:off x="539552" y="4005064"/>
              <a:ext cx="792088" cy="792088"/>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grpSp>
          <p:nvGrpSpPr>
            <p:cNvPr id="28" name="グループ化 27"/>
            <p:cNvGrpSpPr>
              <a:grpSpLocks noChangeAspect="1"/>
            </p:cNvGrpSpPr>
            <p:nvPr/>
          </p:nvGrpSpPr>
          <p:grpSpPr>
            <a:xfrm>
              <a:off x="648631" y="4132198"/>
              <a:ext cx="576064" cy="458081"/>
              <a:chOff x="6948264" y="2204864"/>
              <a:chExt cx="1152128" cy="916161"/>
            </a:xfrm>
          </p:grpSpPr>
          <p:cxnSp>
            <p:nvCxnSpPr>
              <p:cNvPr id="11" name="直線コネクタ 10"/>
              <p:cNvCxnSpPr/>
              <p:nvPr/>
            </p:nvCxnSpPr>
            <p:spPr>
              <a:xfrm>
                <a:off x="7524328" y="2204864"/>
                <a:ext cx="576064" cy="64807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7884368" y="2616969"/>
                <a:ext cx="8384" cy="504056"/>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7164288" y="3121025"/>
                <a:ext cx="72008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7769625" y="2268325"/>
                <a:ext cx="8384" cy="21602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6948264" y="2204864"/>
                <a:ext cx="576064" cy="64807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7155904" y="2616969"/>
                <a:ext cx="8384" cy="504056"/>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pic>
        <p:nvPicPr>
          <p:cNvPr id="29" name="Picture 2"/>
          <p:cNvPicPr>
            <a:picLocks noChangeAspect="1" noChangeArrowheads="1"/>
          </p:cNvPicPr>
          <p:nvPr/>
        </p:nvPicPr>
        <p:blipFill>
          <a:blip r:embed="rId4" cstate="print"/>
          <a:srcRect/>
          <a:stretch>
            <a:fillRect/>
          </a:stretch>
        </p:blipFill>
        <p:spPr bwMode="auto">
          <a:xfrm>
            <a:off x="5076056" y="5654548"/>
            <a:ext cx="3744416" cy="609557"/>
          </a:xfrm>
          <a:prstGeom prst="flowChartAlternateProcess">
            <a:avLst/>
          </a:prstGeom>
          <a:noFill/>
          <a:ln w="9525">
            <a:noFill/>
            <a:miter lim="800000"/>
            <a:headEnd/>
            <a:tailEnd/>
          </a:ln>
        </p:spPr>
      </p:pic>
    </p:spTree>
    <p:extLst>
      <p:ext uri="{BB962C8B-B14F-4D97-AF65-F5344CB8AC3E}">
        <p14:creationId xmlns:p14="http://schemas.microsoft.com/office/powerpoint/2010/main" val="2042336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HTML5</a:t>
            </a:r>
            <a:r>
              <a:rPr kumimoji="1" lang="ja-JP" altLang="en-US" dirty="0" smtClean="0"/>
              <a:t>で増加する脅威</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en-US" altLang="ja-JP" dirty="0" smtClean="0"/>
              <a:t>XSS</a:t>
            </a:r>
          </a:p>
          <a:p>
            <a:pPr lvl="1"/>
            <a:r>
              <a:rPr lang="en-US" altLang="ja-JP" dirty="0" smtClean="0"/>
              <a:t>HTML5</a:t>
            </a:r>
            <a:r>
              <a:rPr lang="ja-JP" altLang="en-US" dirty="0"/>
              <a:t>の</a:t>
            </a:r>
            <a:r>
              <a:rPr lang="ja-JP" altLang="en-US" dirty="0" smtClean="0"/>
              <a:t>新要素による</a:t>
            </a:r>
            <a:r>
              <a:rPr lang="en-US" altLang="ja-JP" dirty="0" smtClean="0"/>
              <a:t>XSS</a:t>
            </a:r>
            <a:endParaRPr lang="ja-JP" altLang="ja-JP" dirty="0"/>
          </a:p>
          <a:p>
            <a:pPr lvl="1"/>
            <a:r>
              <a:rPr lang="en-US" altLang="ja-JP" dirty="0" smtClean="0"/>
              <a:t>JS</a:t>
            </a:r>
            <a:r>
              <a:rPr lang="ja-JP" altLang="en-US" dirty="0" smtClean="0"/>
              <a:t>コード量の増加 </a:t>
            </a:r>
            <a:r>
              <a:rPr lang="en-US" altLang="ja-JP" dirty="0" smtClean="0"/>
              <a:t>– DOM Based XSS</a:t>
            </a:r>
            <a:endParaRPr lang="ja-JP" altLang="ja-JP" dirty="0"/>
          </a:p>
          <a:p>
            <a:pPr lvl="1"/>
            <a:r>
              <a:rPr lang="en-US" altLang="ja-JP" dirty="0" smtClean="0"/>
              <a:t>Ajax</a:t>
            </a:r>
            <a:r>
              <a:rPr lang="ja-JP" altLang="ja-JP" dirty="0"/>
              <a:t>データによる</a:t>
            </a:r>
            <a:r>
              <a:rPr lang="en-US" altLang="ja-JP" dirty="0"/>
              <a:t>XSS</a:t>
            </a:r>
            <a:endParaRPr lang="ja-JP" altLang="ja-JP" dirty="0"/>
          </a:p>
          <a:p>
            <a:r>
              <a:rPr kumimoji="1" lang="en-US" altLang="ja-JP" dirty="0" smtClean="0"/>
              <a:t>CSRF</a:t>
            </a:r>
          </a:p>
          <a:p>
            <a:pPr lvl="1"/>
            <a:r>
              <a:rPr lang="en-US" altLang="ja-JP" dirty="0" smtClean="0"/>
              <a:t>XMLHttpRequest</a:t>
            </a:r>
            <a:r>
              <a:rPr lang="ja-JP" altLang="en-US" dirty="0" smtClean="0"/>
              <a:t>で攻撃者有利</a:t>
            </a:r>
            <a:endParaRPr lang="en-US" altLang="ja-JP" dirty="0" smtClean="0"/>
          </a:p>
          <a:p>
            <a:r>
              <a:rPr lang="ja-JP" altLang="en-US" dirty="0" smtClean="0"/>
              <a:t>オープンリダイレクタ</a:t>
            </a:r>
            <a:endParaRPr lang="en-US" altLang="ja-JP" dirty="0" smtClean="0"/>
          </a:p>
          <a:p>
            <a:pPr lvl="1"/>
            <a:r>
              <a:rPr lang="en-US" altLang="ja-JP" dirty="0" smtClean="0"/>
              <a:t>JavaScript</a:t>
            </a:r>
            <a:r>
              <a:rPr lang="ja-JP" altLang="en-US" dirty="0" smtClean="0"/>
              <a:t>によるリダイレクトの増加</a:t>
            </a:r>
            <a:endParaRPr lang="en-US" altLang="ja-JP" dirty="0" smtClean="0"/>
          </a:p>
          <a:p>
            <a:r>
              <a:rPr lang="ja-JP" altLang="en-US" dirty="0" smtClean="0"/>
              <a:t>その他</a:t>
            </a:r>
            <a:endParaRPr lang="en-US" altLang="ja-JP" dirty="0" smtClean="0"/>
          </a:p>
          <a:p>
            <a:pPr lvl="1"/>
            <a:r>
              <a:rPr lang="en-US" altLang="ja-JP" dirty="0" smtClean="0"/>
              <a:t>Ajax</a:t>
            </a:r>
            <a:r>
              <a:rPr lang="ja-JP" altLang="en-US" dirty="0" smtClean="0"/>
              <a:t>データからの情報漏えい</a:t>
            </a:r>
            <a:endParaRPr lang="en-US" altLang="ja-JP" dirty="0" smtClean="0"/>
          </a:p>
          <a:p>
            <a:pPr lvl="1"/>
            <a:r>
              <a:rPr lang="en-US" altLang="ja-JP" dirty="0" smtClean="0"/>
              <a:t>API</a:t>
            </a:r>
            <a:r>
              <a:rPr lang="ja-JP" altLang="en-US" dirty="0" smtClean="0"/>
              <a:t>の使い方の問題</a:t>
            </a:r>
            <a:endParaRPr lang="en-US" altLang="ja-JP" dirty="0"/>
          </a:p>
          <a:p>
            <a:pPr lvl="2"/>
            <a:r>
              <a:rPr lang="en-US" altLang="ja-JP" dirty="0" smtClean="0"/>
              <a:t>Web Storage</a:t>
            </a:r>
            <a:r>
              <a:rPr lang="ja-JP" altLang="en-US" dirty="0" err="1" smtClean="0"/>
              <a:t>、</a:t>
            </a:r>
            <a:r>
              <a:rPr lang="en-US" altLang="ja-JP" dirty="0" smtClean="0"/>
              <a:t>Canvas</a:t>
            </a:r>
            <a:r>
              <a:rPr lang="ja-JP" altLang="en-US" dirty="0" err="1" smtClean="0"/>
              <a:t>、</a:t>
            </a:r>
            <a:r>
              <a:rPr lang="en-US" altLang="ja-JP" dirty="0" err="1" smtClean="0"/>
              <a:t>WebWorkers</a:t>
            </a:r>
            <a:r>
              <a:rPr lang="en-US" altLang="ja-JP" dirty="0"/>
              <a:t>…</a:t>
            </a:r>
            <a:endParaRPr lang="en-US" altLang="ja-JP" dirty="0" smtClean="0"/>
          </a:p>
          <a:p>
            <a:pPr lvl="1"/>
            <a:endParaRPr lang="en-US" altLang="ja-JP" dirty="0" smtClean="0"/>
          </a:p>
          <a:p>
            <a:pPr lvl="1"/>
            <a:endParaRPr lang="en-US" altLang="ja-JP" dirty="0" smtClean="0"/>
          </a:p>
          <a:p>
            <a:pPr lvl="1"/>
            <a:endParaRPr lang="en-US" altLang="ja-JP" dirty="0" smtClean="0"/>
          </a:p>
          <a:p>
            <a:endParaRPr kumimoji="1" lang="ja-JP" altLang="en-US" dirty="0"/>
          </a:p>
        </p:txBody>
      </p:sp>
    </p:spTree>
    <p:extLst>
      <p:ext uri="{BB962C8B-B14F-4D97-AF65-F5344CB8AC3E}">
        <p14:creationId xmlns:p14="http://schemas.microsoft.com/office/powerpoint/2010/main" val="2302646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43608" y="3284984"/>
            <a:ext cx="7056784" cy="1584176"/>
          </a:xfrm>
          <a:prstGeom prst="roundRect">
            <a:avLst>
              <a:gd name="adj" fmla="val 9005"/>
            </a:avLst>
          </a:prstGeom>
          <a:solidFill>
            <a:schemeClr val="tx2">
              <a:lumMod val="20000"/>
              <a:lumOff val="80000"/>
            </a:schemeClr>
          </a:solidFill>
          <a:ln w="12700">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fontScale="90000"/>
          </a:bodyPr>
          <a:lstStyle/>
          <a:p>
            <a:r>
              <a:rPr kumimoji="1" lang="en-US" altLang="ja-JP" dirty="0" smtClean="0"/>
              <a:t>HTML5</a:t>
            </a:r>
            <a:r>
              <a:rPr kumimoji="1" lang="ja-JP" altLang="en-US" dirty="0" smtClean="0"/>
              <a:t>で増加する脅威</a:t>
            </a:r>
            <a:endParaRPr kumimoji="1" lang="ja-JP" altLang="en-US" dirty="0"/>
          </a:p>
        </p:txBody>
      </p:sp>
      <p:sp>
        <p:nvSpPr>
          <p:cNvPr id="3" name="コンテンツ プレースホルダ 2"/>
          <p:cNvSpPr>
            <a:spLocks noGrp="1"/>
          </p:cNvSpPr>
          <p:nvPr>
            <p:ph idx="1"/>
          </p:nvPr>
        </p:nvSpPr>
        <p:spPr/>
        <p:txBody>
          <a:bodyPr/>
          <a:lstStyle/>
          <a:p>
            <a:r>
              <a:rPr kumimoji="1" lang="ja-JP" altLang="en-US" smtClean="0"/>
              <a:t>攻撃もクライアントサイドへシフト</a:t>
            </a:r>
            <a:endParaRPr kumimoji="1" lang="en-US" altLang="ja-JP" smtClean="0"/>
          </a:p>
          <a:p>
            <a:pPr lvl="1"/>
            <a:r>
              <a:rPr lang="en-US" altLang="ja-JP" smtClean="0"/>
              <a:t>JavaScript</a:t>
            </a:r>
            <a:r>
              <a:rPr lang="ja-JP" altLang="en-US" smtClean="0"/>
              <a:t>を通じた攻撃の比重が増加</a:t>
            </a:r>
            <a:endParaRPr lang="en-US" altLang="ja-JP" smtClean="0"/>
          </a:p>
          <a:p>
            <a:pPr lvl="1"/>
            <a:r>
              <a:rPr kumimoji="1" lang="en-US" altLang="ja-JP" smtClean="0"/>
              <a:t>XSS</a:t>
            </a:r>
            <a:r>
              <a:rPr lang="ja-JP" altLang="en-US" smtClean="0"/>
              <a:t>のリスクも増加</a:t>
            </a:r>
            <a:r>
              <a:rPr lang="en-US" altLang="ja-JP" smtClean="0"/>
              <a:t/>
            </a:r>
            <a:br>
              <a:rPr lang="en-US" altLang="ja-JP" smtClean="0"/>
            </a:br>
            <a:endParaRPr lang="en-US" altLang="ja-JP" smtClean="0"/>
          </a:p>
        </p:txBody>
      </p:sp>
      <p:sp>
        <p:nvSpPr>
          <p:cNvPr id="4" name="テキスト ボックス 3"/>
          <p:cNvSpPr txBox="1"/>
          <p:nvPr/>
        </p:nvSpPr>
        <p:spPr>
          <a:xfrm>
            <a:off x="1619672" y="3678123"/>
            <a:ext cx="5976664" cy="830997"/>
          </a:xfrm>
          <a:prstGeom prst="rect">
            <a:avLst/>
          </a:prstGeom>
          <a:noFill/>
        </p:spPr>
        <p:txBody>
          <a:bodyPr wrap="square" rtlCol="0">
            <a:spAutoFit/>
          </a:bodyPr>
          <a:lstStyle/>
          <a:p>
            <a:r>
              <a:rPr lang="ja-JP" altLang="en-US" sz="2400" b="1" smtClean="0">
                <a:latin typeface="メイリオ" pitchFamily="50" charset="-128"/>
                <a:ea typeface="メイリオ" pitchFamily="50" charset="-128"/>
              </a:rPr>
              <a:t>多くの点から見て、</a:t>
            </a:r>
            <a:r>
              <a:rPr lang="en-US" altLang="ja-JP" sz="2400" b="1" smtClean="0">
                <a:latin typeface="メイリオ" pitchFamily="50" charset="-128"/>
                <a:ea typeface="メイリオ" pitchFamily="50" charset="-128"/>
              </a:rPr>
              <a:t>XSS </a:t>
            </a:r>
            <a:r>
              <a:rPr lang="ja-JP" altLang="en-US" sz="2400" b="1" smtClean="0">
                <a:latin typeface="メイリオ" pitchFamily="50" charset="-128"/>
                <a:ea typeface="メイリオ" pitchFamily="50" charset="-128"/>
              </a:rPr>
              <a:t>脆弱性の危険性はバッファ オーバーフローに匹敵します。</a:t>
            </a:r>
            <a:endParaRPr kumimoji="1" lang="ja-JP" altLang="en-US" sz="2400" b="1">
              <a:latin typeface="メイリオ" pitchFamily="50" charset="-128"/>
              <a:ea typeface="メイリオ" pitchFamily="50" charset="-128"/>
            </a:endParaRPr>
          </a:p>
        </p:txBody>
      </p:sp>
      <p:sp>
        <p:nvSpPr>
          <p:cNvPr id="7" name="テキスト ボックス 6"/>
          <p:cNvSpPr txBox="1"/>
          <p:nvPr/>
        </p:nvSpPr>
        <p:spPr>
          <a:xfrm>
            <a:off x="7524328" y="4293096"/>
            <a:ext cx="936104" cy="1107996"/>
          </a:xfrm>
          <a:prstGeom prst="rect">
            <a:avLst/>
          </a:prstGeom>
          <a:noFill/>
        </p:spPr>
        <p:txBody>
          <a:bodyPr wrap="square" rtlCol="0">
            <a:spAutoFit/>
          </a:bodyPr>
          <a:lstStyle/>
          <a:p>
            <a:pPr algn="r"/>
            <a:r>
              <a:rPr lang="ja-JP" altLang="en-US" sz="6600" b="1" smtClean="0">
                <a:solidFill>
                  <a:schemeClr val="accent1">
                    <a:lumMod val="75000"/>
                  </a:schemeClr>
                </a:solidFill>
                <a:latin typeface="ＭＳ 明朝" pitchFamily="17" charset="-128"/>
                <a:ea typeface="ＭＳ 明朝" pitchFamily="17" charset="-128"/>
              </a:rPr>
              <a:t>”</a:t>
            </a:r>
            <a:endParaRPr kumimoji="1" lang="ja-JP" altLang="en-US" sz="6600" b="1">
              <a:solidFill>
                <a:schemeClr val="accent1">
                  <a:lumMod val="75000"/>
                </a:schemeClr>
              </a:solidFill>
              <a:latin typeface="ＭＳ 明朝" pitchFamily="17" charset="-128"/>
              <a:ea typeface="ＭＳ 明朝" pitchFamily="17" charset="-128"/>
            </a:endParaRPr>
          </a:p>
        </p:txBody>
      </p:sp>
      <p:sp>
        <p:nvSpPr>
          <p:cNvPr id="8" name="テキスト ボックス 7"/>
          <p:cNvSpPr txBox="1"/>
          <p:nvPr/>
        </p:nvSpPr>
        <p:spPr>
          <a:xfrm>
            <a:off x="611560" y="3212976"/>
            <a:ext cx="936104" cy="1107996"/>
          </a:xfrm>
          <a:prstGeom prst="rect">
            <a:avLst/>
          </a:prstGeom>
          <a:noFill/>
        </p:spPr>
        <p:txBody>
          <a:bodyPr wrap="square" rtlCol="0">
            <a:spAutoFit/>
          </a:bodyPr>
          <a:lstStyle/>
          <a:p>
            <a:r>
              <a:rPr lang="ja-JP" altLang="en-US" sz="6600" b="1" smtClean="0">
                <a:solidFill>
                  <a:schemeClr val="accent1">
                    <a:lumMod val="75000"/>
                  </a:schemeClr>
                </a:solidFill>
                <a:latin typeface="ＭＳ 明朝" pitchFamily="17" charset="-128"/>
                <a:ea typeface="ＭＳ 明朝" pitchFamily="17" charset="-128"/>
              </a:rPr>
              <a:t>“</a:t>
            </a:r>
            <a:endParaRPr kumimoji="1" lang="ja-JP" altLang="en-US" sz="6600" b="1">
              <a:solidFill>
                <a:schemeClr val="accent1">
                  <a:lumMod val="75000"/>
                </a:schemeClr>
              </a:solidFill>
              <a:latin typeface="ＭＳ 明朝" pitchFamily="17" charset="-128"/>
              <a:ea typeface="ＭＳ 明朝" pitchFamily="17" charset="-128"/>
            </a:endParaRPr>
          </a:p>
        </p:txBody>
      </p:sp>
      <p:sp>
        <p:nvSpPr>
          <p:cNvPr id="9" name="テキスト ボックス 8"/>
          <p:cNvSpPr txBox="1"/>
          <p:nvPr/>
        </p:nvSpPr>
        <p:spPr>
          <a:xfrm>
            <a:off x="1547664" y="5004465"/>
            <a:ext cx="6480720" cy="584775"/>
          </a:xfrm>
          <a:prstGeom prst="rect">
            <a:avLst/>
          </a:prstGeom>
          <a:noFill/>
        </p:spPr>
        <p:txBody>
          <a:bodyPr wrap="square" rtlCol="0">
            <a:spAutoFit/>
          </a:bodyPr>
          <a:lstStyle/>
          <a:p>
            <a:r>
              <a:rPr lang="ja-JP" altLang="en-US" sz="1600" smtClean="0">
                <a:latin typeface="メイリオ" pitchFamily="50" charset="-128"/>
                <a:ea typeface="メイリオ" pitchFamily="50" charset="-128"/>
              </a:rPr>
              <a:t>セキュリティに関するブリーフィング </a:t>
            </a:r>
            <a:r>
              <a:rPr lang="en-US" altLang="ja-JP" sz="1600" smtClean="0">
                <a:latin typeface="メイリオ" pitchFamily="50" charset="-128"/>
                <a:ea typeface="メイリオ" pitchFamily="50" charset="-128"/>
              </a:rPr>
              <a:t>: Web </a:t>
            </a:r>
            <a:r>
              <a:rPr lang="ja-JP" altLang="en-US" sz="1600" smtClean="0">
                <a:latin typeface="メイリオ" pitchFamily="50" charset="-128"/>
                <a:ea typeface="メイリオ" pitchFamily="50" charset="-128"/>
              </a:rPr>
              <a:t>に対する </a:t>
            </a:r>
            <a:r>
              <a:rPr lang="en-US" altLang="ja-JP" sz="1600" smtClean="0">
                <a:latin typeface="メイリオ" pitchFamily="50" charset="-128"/>
                <a:ea typeface="メイリオ" pitchFamily="50" charset="-128"/>
              </a:rPr>
              <a:t>SDL </a:t>
            </a:r>
            <a:r>
              <a:rPr lang="ja-JP" altLang="en-US" sz="1600" smtClean="0">
                <a:latin typeface="メイリオ" pitchFamily="50" charset="-128"/>
                <a:ea typeface="メイリオ" pitchFamily="50" charset="-128"/>
              </a:rPr>
              <a:t>の適用</a:t>
            </a:r>
            <a:endParaRPr lang="en-US" altLang="ja-JP" smtClean="0">
              <a:latin typeface="メイリオ" pitchFamily="50" charset="-128"/>
              <a:ea typeface="メイリオ" pitchFamily="50" charset="-128"/>
            </a:endParaRPr>
          </a:p>
          <a:p>
            <a:r>
              <a:rPr lang="en-US" altLang="ja-JP" sz="1600" smtClean="0">
                <a:latin typeface="Corbel" pitchFamily="34" charset="0"/>
              </a:rPr>
              <a:t>http://msdn.microsoft.com/ja-jp/magazine/cc794277.aspx</a:t>
            </a:r>
            <a:endParaRPr kumimoji="1" lang="ja-JP" altLang="en-US">
              <a:latin typeface="Corbel" pitchFamily="34" charset="0"/>
            </a:endParaRPr>
          </a:p>
        </p:txBody>
      </p:sp>
    </p:spTree>
    <p:extLst>
      <p:ext uri="{BB962C8B-B14F-4D97-AF65-F5344CB8AC3E}">
        <p14:creationId xmlns:p14="http://schemas.microsoft.com/office/powerpoint/2010/main" val="2509983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t="7087" b="9374"/>
          <a:stretch>
            <a:fillRect/>
          </a:stretch>
        </p:blipFill>
        <p:spPr>
          <a:xfrm>
            <a:off x="179512" y="2041094"/>
            <a:ext cx="8568952" cy="4772282"/>
          </a:xfrm>
          <a:custGeom>
            <a:avLst/>
            <a:gdLst>
              <a:gd name="connsiteX0" fmla="*/ 9143999 w 9143999"/>
              <a:gd name="connsiteY0" fmla="*/ 0 h 5092540"/>
              <a:gd name="connsiteX1" fmla="*/ 9143999 w 9143999"/>
              <a:gd name="connsiteY1" fmla="*/ 1872207 h 5092540"/>
              <a:gd name="connsiteX2" fmla="*/ 4624547 w 9143999"/>
              <a:gd name="connsiteY2" fmla="*/ 3153454 h 5092540"/>
              <a:gd name="connsiteX3" fmla="*/ 4628706 w 9143999"/>
              <a:gd name="connsiteY3" fmla="*/ 3156573 h 5092540"/>
              <a:gd name="connsiteX4" fmla="*/ 4642883 w 9143999"/>
              <a:gd name="connsiteY4" fmla="*/ 3461373 h 5092540"/>
              <a:gd name="connsiteX5" fmla="*/ 4630528 w 9143999"/>
              <a:gd name="connsiteY5" fmla="*/ 4425070 h 5092540"/>
              <a:gd name="connsiteX6" fmla="*/ 4622167 w 9143999"/>
              <a:gd name="connsiteY6" fmla="*/ 4425070 h 5092540"/>
              <a:gd name="connsiteX7" fmla="*/ 4621425 w 9143999"/>
              <a:gd name="connsiteY7" fmla="*/ 4482940 h 5092540"/>
              <a:gd name="connsiteX8" fmla="*/ 4267006 w 9143999"/>
              <a:gd name="connsiteY8" fmla="*/ 4766475 h 5092540"/>
              <a:gd name="connsiteX9" fmla="*/ 3735378 w 9143999"/>
              <a:gd name="connsiteY9" fmla="*/ 4972038 h 5092540"/>
              <a:gd name="connsiteX10" fmla="*/ 3026541 w 9143999"/>
              <a:gd name="connsiteY10" fmla="*/ 5092540 h 5092540"/>
              <a:gd name="connsiteX11" fmla="*/ 2317704 w 9143999"/>
              <a:gd name="connsiteY11" fmla="*/ 5085452 h 5092540"/>
              <a:gd name="connsiteX12" fmla="*/ 1835695 w 9143999"/>
              <a:gd name="connsiteY12" fmla="*/ 4504205 h 5092540"/>
              <a:gd name="connsiteX13" fmla="*/ 1835695 w 9143999"/>
              <a:gd name="connsiteY13" fmla="*/ 4464495 h 5092540"/>
              <a:gd name="connsiteX14" fmla="*/ 1842976 w 9143999"/>
              <a:gd name="connsiteY14" fmla="*/ 4464495 h 5092540"/>
              <a:gd name="connsiteX15" fmla="*/ 1842976 w 9143999"/>
              <a:gd name="connsiteY15" fmla="*/ 3942019 h 5092540"/>
              <a:gd name="connsiteX16" fmla="*/ 139067 w 9143999"/>
              <a:gd name="connsiteY16" fmla="*/ 4425070 h 5092540"/>
              <a:gd name="connsiteX17" fmla="*/ 0 w 9143999"/>
              <a:gd name="connsiteY17" fmla="*/ 4425070 h 5092540"/>
              <a:gd name="connsiteX18" fmla="*/ 0 w 9143999"/>
              <a:gd name="connsiteY18" fmla="*/ 2592288 h 5092540"/>
              <a:gd name="connsiteX19" fmla="*/ 0 w 9143999"/>
              <a:gd name="connsiteY19" fmla="*/ 0 h 5092540"/>
              <a:gd name="connsiteX20" fmla="*/ 9143999 w 9143999"/>
              <a:gd name="connsiteY20" fmla="*/ 0 h 5092540"/>
              <a:gd name="connsiteX21" fmla="*/ 9143999 w 9143999"/>
              <a:gd name="connsiteY21" fmla="*/ 0 h 5092540"/>
              <a:gd name="connsiteX22" fmla="*/ 0 w 9143999"/>
              <a:gd name="connsiteY22" fmla="*/ 0 h 509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43999" h="5092540">
                <a:moveTo>
                  <a:pt x="9143999" y="0"/>
                </a:moveTo>
                <a:lnTo>
                  <a:pt x="9143999" y="1872207"/>
                </a:lnTo>
                <a:lnTo>
                  <a:pt x="4624547" y="3153454"/>
                </a:lnTo>
                <a:lnTo>
                  <a:pt x="4628706" y="3156573"/>
                </a:lnTo>
                <a:lnTo>
                  <a:pt x="4642883" y="3461373"/>
                </a:lnTo>
                <a:lnTo>
                  <a:pt x="4630528" y="4425070"/>
                </a:lnTo>
                <a:lnTo>
                  <a:pt x="4622167" y="4425070"/>
                </a:lnTo>
                <a:lnTo>
                  <a:pt x="4621425" y="4482940"/>
                </a:lnTo>
                <a:lnTo>
                  <a:pt x="4267006" y="4766475"/>
                </a:lnTo>
                <a:lnTo>
                  <a:pt x="3735378" y="4972038"/>
                </a:lnTo>
                <a:lnTo>
                  <a:pt x="3026541" y="5092540"/>
                </a:lnTo>
                <a:lnTo>
                  <a:pt x="2317704" y="5085452"/>
                </a:lnTo>
                <a:lnTo>
                  <a:pt x="1835695" y="4504205"/>
                </a:lnTo>
                <a:lnTo>
                  <a:pt x="1835695" y="4464495"/>
                </a:lnTo>
                <a:lnTo>
                  <a:pt x="1842976" y="4464495"/>
                </a:lnTo>
                <a:lnTo>
                  <a:pt x="1842976" y="3942019"/>
                </a:lnTo>
                <a:lnTo>
                  <a:pt x="139067" y="4425070"/>
                </a:lnTo>
                <a:lnTo>
                  <a:pt x="0" y="4425070"/>
                </a:lnTo>
                <a:lnTo>
                  <a:pt x="0" y="2592288"/>
                </a:lnTo>
                <a:close/>
                <a:moveTo>
                  <a:pt x="0" y="0"/>
                </a:moveTo>
                <a:lnTo>
                  <a:pt x="9143999" y="0"/>
                </a:lnTo>
                <a:lnTo>
                  <a:pt x="9143999" y="0"/>
                </a:lnTo>
                <a:lnTo>
                  <a:pt x="0" y="0"/>
                </a:lnTo>
                <a:close/>
              </a:path>
            </a:pathLst>
          </a:custGeom>
          <a:ln>
            <a:noFill/>
          </a:ln>
          <a:effectLst>
            <a:softEdge rad="317500"/>
          </a:effectLst>
        </p:spPr>
      </p:pic>
      <p:sp>
        <p:nvSpPr>
          <p:cNvPr id="4" name="タイトル 3"/>
          <p:cNvSpPr>
            <a:spLocks noGrp="1"/>
          </p:cNvSpPr>
          <p:nvPr>
            <p:ph type="title"/>
          </p:nvPr>
        </p:nvSpPr>
        <p:spPr/>
        <p:txBody>
          <a:bodyPr/>
          <a:lstStyle/>
          <a:p>
            <a:r>
              <a:rPr lang="ja-JP" altLang="en-US" dirty="0" smtClean="0">
                <a:effectLst>
                  <a:glow rad="228600">
                    <a:schemeClr val="tx1">
                      <a:alpha val="40000"/>
                    </a:schemeClr>
                  </a:glow>
                </a:effectLst>
              </a:rPr>
              <a:t>セキュリティコンセプト</a:t>
            </a:r>
            <a:r>
              <a:rPr lang="en-US" altLang="ja-JP" dirty="0" smtClean="0">
                <a:effectLst>
                  <a:glow rad="228600">
                    <a:schemeClr val="tx1">
                      <a:alpha val="40000"/>
                    </a:schemeClr>
                  </a:glow>
                </a:effectLst>
              </a:rPr>
              <a:t/>
            </a:r>
            <a:br>
              <a:rPr lang="en-US" altLang="ja-JP" dirty="0" smtClean="0">
                <a:effectLst>
                  <a:glow rad="228600">
                    <a:schemeClr val="tx1">
                      <a:alpha val="40000"/>
                    </a:schemeClr>
                  </a:glow>
                </a:effectLst>
              </a:rPr>
            </a:br>
            <a:r>
              <a:rPr lang="en-US" altLang="ja-JP" sz="4800" dirty="0" smtClean="0">
                <a:effectLst>
                  <a:glow rad="228600">
                    <a:schemeClr val="tx1">
                      <a:alpha val="40000"/>
                    </a:schemeClr>
                  </a:glow>
                </a:effectLst>
              </a:rPr>
              <a:t>SOP &amp; CORS</a:t>
            </a:r>
            <a:endParaRPr kumimoji="1" lang="ja-JP" altLang="en-US" sz="4800" dirty="0">
              <a:effectLst>
                <a:glow rad="228600">
                  <a:schemeClr val="tx1">
                    <a:alpha val="40000"/>
                  </a:schemeClr>
                </a:glow>
              </a:effectLst>
            </a:endParaRPr>
          </a:p>
        </p:txBody>
      </p:sp>
    </p:spTree>
    <p:extLst>
      <p:ext uri="{BB962C8B-B14F-4D97-AF65-F5344CB8AC3E}">
        <p14:creationId xmlns:p14="http://schemas.microsoft.com/office/powerpoint/2010/main" val="2021334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w="12700">
          <a:solidFill>
            <a:schemeClr val="tx2">
              <a:lumMod val="60000"/>
              <a:lumOff val="40000"/>
            </a:schemeClr>
          </a:solidFill>
        </a:ln>
        <a:effectLst/>
        <a:scene3d>
          <a:camera prst="orthographicFront">
            <a:rot lat="0" lon="0" rev="0"/>
          </a:camera>
          <a:lightRig rig="threePt" dir="t">
            <a:rot lat="0" lon="0" rev="1200000"/>
          </a:lightRig>
        </a:scene3d>
        <a:sp3d/>
      </a:spPr>
      <a:bodyPr rtlCol="0" anchor="ctr"/>
      <a:lstStyle>
        <a:defPPr algn="ctr">
          <a:defRPr kumimoji="1"/>
        </a:defPPr>
      </a:lstStyle>
      <a:style>
        <a:lnRef idx="0">
          <a:schemeClr val="accent3"/>
        </a:lnRef>
        <a:fillRef idx="3">
          <a:schemeClr val="accent3"/>
        </a:fillRef>
        <a:effectRef idx="3">
          <a:schemeClr val="accent3"/>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2264</Words>
  <Application>Microsoft Office PowerPoint</Application>
  <PresentationFormat>画面に合わせる (4:3)</PresentationFormat>
  <Paragraphs>473</Paragraphs>
  <Slides>60</Slides>
  <Notes>12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60</vt:i4>
      </vt:variant>
    </vt:vector>
  </HeadingPairs>
  <TitlesOfParts>
    <vt:vector size="69" baseType="lpstr">
      <vt:lpstr>ＭＳ Ｐゴシック</vt:lpstr>
      <vt:lpstr>メイリオ</vt:lpstr>
      <vt:lpstr>Calibri</vt:lpstr>
      <vt:lpstr>Corbel</vt:lpstr>
      <vt:lpstr>ＭＳ 明朝</vt:lpstr>
      <vt:lpstr>Wingdings</vt:lpstr>
      <vt:lpstr>Consolas</vt:lpstr>
      <vt:lpstr>Arial</vt:lpstr>
      <vt:lpstr>Office テーマ</vt:lpstr>
      <vt:lpstr>HTML5 and Security Part 1 : Basics and XSS HTML5セキュリティ その1 : 基礎編、XSS編</vt:lpstr>
      <vt:lpstr>自己紹介</vt:lpstr>
      <vt:lpstr>HTML5で増加する脅威</vt:lpstr>
      <vt:lpstr>HTML5時代のWebアプリ</vt:lpstr>
      <vt:lpstr>HTML5の新機能</vt:lpstr>
      <vt:lpstr>HTML5時代のWebアプリ</vt:lpstr>
      <vt:lpstr>HTML5で増加する脅威</vt:lpstr>
      <vt:lpstr>HTML5で増加する脅威</vt:lpstr>
      <vt:lpstr>セキュリティコンセプト SOP &amp; CORS</vt:lpstr>
      <vt:lpstr>SOP &amp; CORS</vt:lpstr>
      <vt:lpstr>Same-Origin Policy</vt:lpstr>
      <vt:lpstr>オリジン = スキーム+ホスト+ポート</vt:lpstr>
      <vt:lpstr>オリジン = スキーム+ホスト+ポート</vt:lpstr>
      <vt:lpstr>オリジン = スキーム+ホスト+ポート</vt:lpstr>
      <vt:lpstr>オリジン = スキーム+ホスト+ポート</vt:lpstr>
      <vt:lpstr>オリジン = スキーム+ホスト+ポート</vt:lpstr>
      <vt:lpstr>document.domain</vt:lpstr>
      <vt:lpstr>Same-Origin Policy</vt:lpstr>
      <vt:lpstr>クロスオリジンでのアクセス</vt:lpstr>
      <vt:lpstr>XHR with CORS</vt:lpstr>
      <vt:lpstr>XHR with CORS</vt:lpstr>
      <vt:lpstr>&lt;img&gt;,&lt;script&gt;,CSS with CORS</vt:lpstr>
      <vt:lpstr>&lt;img&gt;,&lt;script&gt;,CSS with CORS</vt:lpstr>
      <vt:lpstr>Access-Control-Allow-Origin</vt:lpstr>
      <vt:lpstr>ここまでのまとめ</vt:lpstr>
      <vt:lpstr>XSS with HTML5 elms</vt:lpstr>
      <vt:lpstr>HTML5の新要素によるXSS</vt:lpstr>
      <vt:lpstr>HTML5の新要素によるXSS</vt:lpstr>
      <vt:lpstr>HTML5の新要素によるXSS</vt:lpstr>
      <vt:lpstr>DOM based XSS</vt:lpstr>
      <vt:lpstr>DOM based XSS</vt:lpstr>
      <vt:lpstr>DOM based XSS</vt:lpstr>
      <vt:lpstr>DOM based XSS</vt:lpstr>
      <vt:lpstr>DOM Based XSS</vt:lpstr>
      <vt:lpstr>DOM Based XSS</vt:lpstr>
      <vt:lpstr>DOM based XSS</vt:lpstr>
      <vt:lpstr>DOM based XSS</vt:lpstr>
      <vt:lpstr>DOM based XSS</vt:lpstr>
      <vt:lpstr>DOM based XSS</vt:lpstr>
      <vt:lpstr>DOM based XSS</vt:lpstr>
      <vt:lpstr>XSS with Ajax data</vt:lpstr>
      <vt:lpstr>XSS with Ajax data</vt:lpstr>
      <vt:lpstr>XSS with Ajax data</vt:lpstr>
      <vt:lpstr>XSS with Ajax data</vt:lpstr>
      <vt:lpstr>XSS with Ajax data</vt:lpstr>
      <vt:lpstr>IEにおけるファイルタイプ決定のメカニズム</vt:lpstr>
      <vt:lpstr>XSS with Ajax data</vt:lpstr>
      <vt:lpstr>XSS with Ajax data</vt:lpstr>
      <vt:lpstr>XSS with Ajax data</vt:lpstr>
      <vt:lpstr>XSS with Ajax data</vt:lpstr>
      <vt:lpstr>XSS with Ajax data</vt:lpstr>
      <vt:lpstr>XSS with Ajax data</vt:lpstr>
      <vt:lpstr>XSS with Ajax data</vt:lpstr>
      <vt:lpstr>XSS with Ajax data</vt:lpstr>
      <vt:lpstr>XSS with Ajax data</vt:lpstr>
      <vt:lpstr>まとめ Conclusion</vt:lpstr>
      <vt:lpstr>XSS beyond HTML5</vt:lpstr>
      <vt:lpstr>XSS beyond HTML5</vt:lpstr>
      <vt:lpstr>質問タイム Question ?</vt:lpstr>
      <vt:lpstr>質問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2011-10-18T10:13:35Z</dcterms:created>
  <dcterms:modified xsi:type="dcterms:W3CDTF">2013-06-13T15:35:06Z</dcterms:modified>
</cp:coreProperties>
</file>