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sldIdLst>
    <p:sldId id="325" r:id="rId2"/>
    <p:sldId id="403" r:id="rId3"/>
    <p:sldId id="402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388" r:id="rId12"/>
    <p:sldId id="400" r:id="rId13"/>
  </p:sldIdLst>
  <p:sldSz cx="9144000" cy="6858000" type="screen4x3"/>
  <p:notesSz cx="6858000" cy="9144000"/>
  <p:embeddedFontLst>
    <p:embeddedFont>
      <p:font typeface="Arial Black" pitchFamily="34" charset="0"/>
      <p:bold r:id="rId15"/>
    </p:embeddedFont>
    <p:embeddedFont>
      <p:font typeface="メイリオ" pitchFamily="50" charset="-128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nsolas" pitchFamily="49" charset="0"/>
      <p:regular r:id="rId24"/>
      <p:bold r:id="rId25"/>
      <p:italic r:id="rId26"/>
      <p:boldItalic r:id="rId27"/>
    </p:embeddedFont>
    <p:embeddedFont>
      <p:font typeface="Arial Unicode MS" pitchFamily="50" charset="-128"/>
      <p:regular r:id="rId2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9644"/>
    <a:srgbClr val="DAE7F6"/>
    <a:srgbClr val="0033CC"/>
    <a:srgbClr val="ECECEC"/>
    <a:srgbClr val="949494"/>
    <a:srgbClr val="595959"/>
    <a:srgbClr val="420000"/>
    <a:srgbClr val="3D3D3D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8749" autoAdjust="0"/>
  </p:normalViewPr>
  <p:slideViewPr>
    <p:cSldViewPr>
      <p:cViewPr varScale="1">
        <p:scale>
          <a:sx n="79" d="100"/>
          <a:sy n="7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A404-DC88-4981-BBCB-E5F3E2BD583B}" type="datetimeFigureOut">
              <a:rPr kumimoji="1" lang="ja-JP" altLang="en-US" smtClean="0"/>
              <a:pPr/>
              <a:t>2012/4/5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9C08-9716-4B2C-9A5C-3A0028494F6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C08-9716-4B2C-9A5C-3A0028494F6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gradFill flip="none" rotWithShape="1">
          <a:gsLst>
            <a:gs pos="0">
              <a:schemeClr val="tx1"/>
            </a:gs>
            <a:gs pos="100000">
              <a:srgbClr val="3D3D3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1484784"/>
            <a:ext cx="9144000" cy="3744416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kumimoji="1" lang="ja-JP" altLang="en-US" smtClean="0"/>
              <a:pPr/>
              <a:t>2012/4/5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1440160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0080" y="2060848"/>
            <a:ext cx="7772400" cy="1470025"/>
          </a:xfrm>
        </p:spPr>
        <p:txBody>
          <a:bodyPr/>
          <a:lstStyle>
            <a:lvl1pPr algn="r">
              <a:defRPr b="1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83768" y="3717032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pic>
        <p:nvPicPr>
          <p:cNvPr id="2050" name="Picture 2" descr="C:\Users\yamada\Documents\images\Na_logo_new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623240"/>
            <a:ext cx="2267744" cy="1095603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 userDrawn="1"/>
        </p:nvSpPr>
        <p:spPr>
          <a:xfrm>
            <a:off x="0" y="5085184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0" y="5157192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692696"/>
          </a:xfrm>
        </p:spPr>
        <p:txBody>
          <a:bodyPr/>
          <a:lstStyle>
            <a:lvl1pPr algn="l">
              <a:defRPr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99FF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1pPr>
            <a:lvl2pPr>
              <a:buClr>
                <a:srgbClr val="FF9900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2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kumimoji="1" lang="ja-JP" altLang="en-US" smtClean="0"/>
              <a:pPr/>
              <a:t>2012/4/5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669360"/>
            <a:ext cx="9144000" cy="21602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764704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012160" y="6647837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0" i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NetAgent </a:t>
            </a:r>
            <a:r>
              <a:rPr kumimoji="1" lang="en-US" altLang="ja-JP" sz="1100" b="0" i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http://www.netagent.co.jp/</a:t>
            </a:r>
            <a:endParaRPr kumimoji="1" lang="ja-JP" altLang="en-US" sz="1100" b="0" i="0">
              <a:solidFill>
                <a:schemeClr val="bg1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0" y="6620243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0" i="0" smtClean="0">
                <a:solidFill>
                  <a:srgbClr val="FFC000"/>
                </a:solidFill>
                <a:latin typeface="+mn-lt"/>
                <a:cs typeface="Arial" pitchFamily="34" charset="0"/>
              </a:rPr>
              <a:t>Shibuya.XSS </a:t>
            </a:r>
          </a:p>
          <a:p>
            <a:pPr algn="l"/>
            <a:endParaRPr kumimoji="1" lang="ja-JP" altLang="en-US" sz="1400" b="0" i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664296"/>
          </a:xfrm>
        </p:spPr>
        <p:txBody>
          <a:bodyPr>
            <a:noAutofit/>
          </a:bodyPr>
          <a:lstStyle>
            <a:lvl1pPr algn="ctr">
              <a:defRPr sz="5400"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821397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9748-2964-4679-A90C-05C4720C9069}" type="datetimeFigureOut">
              <a:rPr kumimoji="1" lang="ja-JP" altLang="en-US" smtClean="0"/>
              <a:pPr/>
              <a:t>2012/4/5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5667-F53B-44A0-B4C7-CC53EAFBCD5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992888" cy="1470025"/>
          </a:xfrm>
        </p:spPr>
        <p:txBody>
          <a:bodyPr>
            <a:noAutofit/>
          </a:bodyPr>
          <a:lstStyle/>
          <a:p>
            <a:r>
              <a:rPr lang="en-US" altLang="ja-JP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JS Array Hijacking</a:t>
            </a:r>
            <a:br>
              <a:rPr lang="en-US" altLang="ja-JP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altLang="ja-JP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with MBCS encodings</a:t>
            </a:r>
            <a:br>
              <a:rPr lang="en-US" altLang="ja-JP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altLang="ja-JP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MBCS</a:t>
            </a:r>
            <a:r>
              <a:rPr lang="ja-JP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文字コードを使った</a:t>
            </a:r>
            <a:r>
              <a:rPr lang="en-US" altLang="ja-JP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JS</a:t>
            </a:r>
            <a:r>
              <a:rPr lang="ja-JP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配列の乗っ取り</a:t>
            </a:r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96136" y="4437112"/>
            <a:ext cx="3024336" cy="936104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Apr 4 2012</a:t>
            </a:r>
          </a:p>
          <a:p>
            <a:pPr>
              <a:lnSpc>
                <a:spcPts val="1800"/>
              </a:lnSpc>
            </a:pPr>
            <a:r>
              <a:rPr lang="en-US" altLang="ja-JP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Yosuke HASEGAWA</a:t>
            </a:r>
            <a:endParaRPr kumimoji="1" lang="ja-JP" alt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83768" y="2724284"/>
            <a:ext cx="2304256" cy="360040"/>
          </a:xfrm>
          <a:prstGeom prst="rect">
            <a:avLst/>
          </a:prstGeom>
          <a:solidFill>
            <a:srgbClr val="FF7C8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smtClean="0"/>
              <a:t>MFSA 2011-47: Potential XSS against sites using Shift-JIS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000" smtClean="0">
                <a:latin typeface="+mj-lt"/>
              </a:rPr>
              <a:t>http://www.mozilla.org/security/announce/2011/mfsa2011-47.html</a:t>
            </a:r>
            <a:endParaRPr lang="en-US" altLang="ja-JP" sz="2400" smtClean="0">
              <a:latin typeface="+mj-lt"/>
            </a:endParaRPr>
          </a:p>
          <a:p>
            <a:r>
              <a:rPr lang="en-US" altLang="ja-JP" sz="2400" smtClean="0"/>
              <a:t>690225 – Universal XSS likely with MultiByte charset (e.g. japanese sites) </a:t>
            </a:r>
            <a:r>
              <a:rPr lang="en-US" altLang="ja-JP" sz="2000" smtClean="0">
                <a:latin typeface="+mj-lt"/>
              </a:rPr>
              <a:t>https://bugzilla.mozilla.org/show_bug.cgi?id=690225</a:t>
            </a:r>
            <a:endParaRPr kumimoji="1" lang="ja-JP" altLang="en-US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94116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もとのタイトルは </a:t>
            </a:r>
            <a:r>
              <a:rPr lang="en-US" altLang="ja-JP" sz="2400" b="1" smtClean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"JSON hijacking with MultiByte charset"</a:t>
            </a:r>
            <a:r>
              <a:rPr lang="ja-JP" altLang="en-US" sz="2400" b="1" smtClean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だったのに。</a:t>
            </a:r>
            <a:r>
              <a:rPr lang="en-US" altLang="ja-JP" sz="2400" b="1" smtClean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endParaRPr kumimoji="1" lang="ja-JP" altLang="en-US" sz="2400" b="1">
              <a:solidFill>
                <a:schemeClr val="tx2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436510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chemeClr val="tx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だいぶ盛りすぎ！</a:t>
            </a:r>
            <a:endParaRPr kumimoji="1" lang="ja-JP" altLang="en-US" sz="2400" b="1">
              <a:solidFill>
                <a:schemeClr val="tx2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質問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1484784"/>
            <a:ext cx="7499176" cy="4525963"/>
          </a:xfrm>
        </p:spPr>
        <p:txBody>
          <a:bodyPr/>
          <a:lstStyle/>
          <a:p>
            <a:pPr lvl="1">
              <a:buNone/>
            </a:pPr>
            <a:r>
              <a:rPr lang="en-US" altLang="ja-JP" dirty="0" smtClean="0"/>
              <a:t>hasegawa@utf-8.jp</a:t>
            </a:r>
          </a:p>
          <a:p>
            <a:pPr lvl="1">
              <a:buNone/>
            </a:pPr>
            <a:r>
              <a:rPr lang="en-US" altLang="ja-JP" dirty="0" smtClean="0"/>
              <a:t>hasegawa@netagent.co.jp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@</a:t>
            </a:r>
            <a:r>
              <a:rPr lang="en-US" altLang="ja-JP" dirty="0" err="1" smtClean="0"/>
              <a:t>hasegawayosuke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http://utf-8.jp/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648072" cy="6480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648072" cy="648072"/>
          </a:xfrm>
          <a:prstGeom prst="rect">
            <a:avLst/>
          </a:prstGeom>
          <a:noFill/>
        </p:spPr>
      </p:pic>
      <p:grpSp>
        <p:nvGrpSpPr>
          <p:cNvPr id="30" name="グループ化 29"/>
          <p:cNvGrpSpPr/>
          <p:nvPr/>
        </p:nvGrpSpPr>
        <p:grpSpPr>
          <a:xfrm>
            <a:off x="780290" y="4040001"/>
            <a:ext cx="504056" cy="504056"/>
            <a:chOff x="539552" y="4005064"/>
            <a:chExt cx="792088" cy="792088"/>
          </a:xfrm>
        </p:grpSpPr>
        <p:sp>
          <p:nvSpPr>
            <p:cNvPr id="6" name="角丸四角形 5"/>
            <p:cNvSpPr/>
            <p:nvPr/>
          </p:nvSpPr>
          <p:spPr>
            <a:xfrm>
              <a:off x="539552" y="4005064"/>
              <a:ext cx="792088" cy="792088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/>
            <p:cNvGrpSpPr>
              <a:grpSpLocks noChangeAspect="1"/>
            </p:cNvGrpSpPr>
            <p:nvPr/>
          </p:nvGrpSpPr>
          <p:grpSpPr>
            <a:xfrm>
              <a:off x="648631" y="4132198"/>
              <a:ext cx="576064" cy="458081"/>
              <a:chOff x="6948264" y="2204864"/>
              <a:chExt cx="1152128" cy="916161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7524328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H="1">
                <a:off x="7884368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7164288" y="3121025"/>
                <a:ext cx="720080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7769625" y="2268325"/>
                <a:ext cx="8384" cy="216024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>
                <a:off x="6948264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7155904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65454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JSON</a:t>
            </a:r>
            <a:r>
              <a:rPr lang="ja-JP" altLang="en-US" smtClean="0"/>
              <a:t>配列を盗み見する方法</a:t>
            </a:r>
            <a:endParaRPr lang="en-US" altLang="ja-JP" smtClean="0"/>
          </a:p>
          <a:p>
            <a:r>
              <a:rPr kumimoji="1" lang="ja-JP" altLang="en-US" smtClean="0"/>
              <a:t>文字コードの応用技</a:t>
            </a:r>
            <a:endParaRPr kumimoji="1" lang="en-US" altLang="ja-JP" smtClean="0"/>
          </a:p>
          <a:p>
            <a:r>
              <a:rPr kumimoji="1" lang="en-US" altLang="ja-JP" smtClean="0"/>
              <a:t>Mozilla Firefox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8 / MFSA2011-47</a:t>
            </a:r>
            <a:r>
              <a:rPr kumimoji="1" lang="ja-JP" altLang="en-US" smtClean="0"/>
              <a:t>で修正済み</a:t>
            </a:r>
            <a:endParaRPr kumimoji="1" lang="en-US" altLang="ja-JP" smtClean="0"/>
          </a:p>
          <a:p>
            <a:endParaRPr kumimoji="1" lang="en-US" altLang="ja-JP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1691685" cy="1691686"/>
          </a:xfrm>
          <a:prstGeom prst="rect">
            <a:avLst/>
          </a:prstGeom>
          <a:noFill/>
        </p:spPr>
      </p:pic>
      <p:sp>
        <p:nvSpPr>
          <p:cNvPr id="9" name="フリーフォーム 8"/>
          <p:cNvSpPr/>
          <p:nvPr/>
        </p:nvSpPr>
        <p:spPr>
          <a:xfrm>
            <a:off x="6842459" y="4591534"/>
            <a:ext cx="1234690" cy="1152644"/>
          </a:xfrm>
          <a:custGeom>
            <a:avLst/>
            <a:gdLst>
              <a:gd name="connsiteX0" fmla="*/ 0 w 4992786"/>
              <a:gd name="connsiteY0" fmla="*/ 995320 h 4661012"/>
              <a:gd name="connsiteX1" fmla="*/ 89013 w 4992786"/>
              <a:gd name="connsiteY1" fmla="*/ 898216 h 4661012"/>
              <a:gd name="connsiteX2" fmla="*/ 186117 w 4992786"/>
              <a:gd name="connsiteY2" fmla="*/ 809203 h 4661012"/>
              <a:gd name="connsiteX3" fmla="*/ 283221 w 4992786"/>
              <a:gd name="connsiteY3" fmla="*/ 728283 h 4661012"/>
              <a:gd name="connsiteX4" fmla="*/ 364142 w 4992786"/>
              <a:gd name="connsiteY4" fmla="*/ 655455 h 4661012"/>
              <a:gd name="connsiteX5" fmla="*/ 453154 w 4992786"/>
              <a:gd name="connsiteY5" fmla="*/ 590718 h 4661012"/>
              <a:gd name="connsiteX6" fmla="*/ 574535 w 4992786"/>
              <a:gd name="connsiteY6" fmla="*/ 509798 h 4661012"/>
              <a:gd name="connsiteX7" fmla="*/ 663547 w 4992786"/>
              <a:gd name="connsiteY7" fmla="*/ 445062 h 4661012"/>
              <a:gd name="connsiteX8" fmla="*/ 752560 w 4992786"/>
              <a:gd name="connsiteY8" fmla="*/ 396510 h 4661012"/>
              <a:gd name="connsiteX9" fmla="*/ 857756 w 4992786"/>
              <a:gd name="connsiteY9" fmla="*/ 339865 h 4661012"/>
              <a:gd name="connsiteX10" fmla="*/ 979137 w 4992786"/>
              <a:gd name="connsiteY10" fmla="*/ 283221 h 4661012"/>
              <a:gd name="connsiteX11" fmla="*/ 1092425 w 4992786"/>
              <a:gd name="connsiteY11" fmla="*/ 234669 h 4661012"/>
              <a:gd name="connsiteX12" fmla="*/ 1254266 w 4992786"/>
              <a:gd name="connsiteY12" fmla="*/ 169933 h 4661012"/>
              <a:gd name="connsiteX13" fmla="*/ 1424198 w 4992786"/>
              <a:gd name="connsiteY13" fmla="*/ 113288 h 4661012"/>
              <a:gd name="connsiteX14" fmla="*/ 1618407 w 4992786"/>
              <a:gd name="connsiteY14" fmla="*/ 64736 h 4661012"/>
              <a:gd name="connsiteX15" fmla="*/ 1764064 w 4992786"/>
              <a:gd name="connsiteY15" fmla="*/ 32368 h 4661012"/>
              <a:gd name="connsiteX16" fmla="*/ 1982549 w 4992786"/>
              <a:gd name="connsiteY16" fmla="*/ 8092 h 4661012"/>
              <a:gd name="connsiteX17" fmla="*/ 2209126 w 4992786"/>
              <a:gd name="connsiteY17" fmla="*/ 0 h 4661012"/>
              <a:gd name="connsiteX18" fmla="*/ 2395243 w 4992786"/>
              <a:gd name="connsiteY18" fmla="*/ 8092 h 4661012"/>
              <a:gd name="connsiteX19" fmla="*/ 2597544 w 4992786"/>
              <a:gd name="connsiteY19" fmla="*/ 16184 h 4661012"/>
              <a:gd name="connsiteX20" fmla="*/ 2751292 w 4992786"/>
              <a:gd name="connsiteY20" fmla="*/ 40460 h 4661012"/>
              <a:gd name="connsiteX21" fmla="*/ 2896949 w 4992786"/>
              <a:gd name="connsiteY21" fmla="*/ 64736 h 4661012"/>
              <a:gd name="connsiteX22" fmla="*/ 3083066 w 4992786"/>
              <a:gd name="connsiteY22" fmla="*/ 113288 h 4661012"/>
              <a:gd name="connsiteX23" fmla="*/ 3277275 w 4992786"/>
              <a:gd name="connsiteY23" fmla="*/ 169933 h 4661012"/>
              <a:gd name="connsiteX24" fmla="*/ 3471483 w 4992786"/>
              <a:gd name="connsiteY24" fmla="*/ 258945 h 4661012"/>
              <a:gd name="connsiteX25" fmla="*/ 3657600 w 4992786"/>
              <a:gd name="connsiteY25" fmla="*/ 331773 h 4661012"/>
              <a:gd name="connsiteX26" fmla="*/ 3900361 w 4992786"/>
              <a:gd name="connsiteY26" fmla="*/ 477430 h 4661012"/>
              <a:gd name="connsiteX27" fmla="*/ 4021742 w 4992786"/>
              <a:gd name="connsiteY27" fmla="*/ 558350 h 4661012"/>
              <a:gd name="connsiteX28" fmla="*/ 4126938 w 4992786"/>
              <a:gd name="connsiteY28" fmla="*/ 655455 h 4661012"/>
              <a:gd name="connsiteX29" fmla="*/ 4288779 w 4992786"/>
              <a:gd name="connsiteY29" fmla="*/ 793019 h 4661012"/>
              <a:gd name="connsiteX30" fmla="*/ 4418252 w 4992786"/>
              <a:gd name="connsiteY30" fmla="*/ 898216 h 4661012"/>
              <a:gd name="connsiteX31" fmla="*/ 4507264 w 4992786"/>
              <a:gd name="connsiteY31" fmla="*/ 1003412 h 4661012"/>
              <a:gd name="connsiteX32" fmla="*/ 4628644 w 4992786"/>
              <a:gd name="connsiteY32" fmla="*/ 1157161 h 4661012"/>
              <a:gd name="connsiteX33" fmla="*/ 4741933 w 4992786"/>
              <a:gd name="connsiteY33" fmla="*/ 1310910 h 4661012"/>
              <a:gd name="connsiteX34" fmla="*/ 4855221 w 4992786"/>
              <a:gd name="connsiteY34" fmla="*/ 1488934 h 4661012"/>
              <a:gd name="connsiteX35" fmla="*/ 4992786 w 4992786"/>
              <a:gd name="connsiteY35" fmla="*/ 1723603 h 4661012"/>
              <a:gd name="connsiteX36" fmla="*/ 4992786 w 4992786"/>
              <a:gd name="connsiteY36" fmla="*/ 1755971 h 4661012"/>
              <a:gd name="connsiteX37" fmla="*/ 4911866 w 4992786"/>
              <a:gd name="connsiteY37" fmla="*/ 1618407 h 4661012"/>
              <a:gd name="connsiteX38" fmla="*/ 4830945 w 4992786"/>
              <a:gd name="connsiteY38" fmla="*/ 1472750 h 4661012"/>
              <a:gd name="connsiteX39" fmla="*/ 4725749 w 4992786"/>
              <a:gd name="connsiteY39" fmla="*/ 1327094 h 4661012"/>
              <a:gd name="connsiteX40" fmla="*/ 4612460 w 4992786"/>
              <a:gd name="connsiteY40" fmla="*/ 1197621 h 4661012"/>
              <a:gd name="connsiteX41" fmla="*/ 4474896 w 4992786"/>
              <a:gd name="connsiteY41" fmla="*/ 1051964 h 4661012"/>
              <a:gd name="connsiteX42" fmla="*/ 4337331 w 4992786"/>
              <a:gd name="connsiteY42" fmla="*/ 922492 h 4661012"/>
              <a:gd name="connsiteX43" fmla="*/ 4224043 w 4992786"/>
              <a:gd name="connsiteY43" fmla="*/ 833479 h 4661012"/>
              <a:gd name="connsiteX44" fmla="*/ 4037926 w 4992786"/>
              <a:gd name="connsiteY44" fmla="*/ 704007 h 4661012"/>
              <a:gd name="connsiteX45" fmla="*/ 3884177 w 4992786"/>
              <a:gd name="connsiteY45" fmla="*/ 614995 h 4661012"/>
              <a:gd name="connsiteX46" fmla="*/ 3730429 w 4992786"/>
              <a:gd name="connsiteY46" fmla="*/ 534074 h 4661012"/>
              <a:gd name="connsiteX47" fmla="*/ 3528128 w 4992786"/>
              <a:gd name="connsiteY47" fmla="*/ 453154 h 4661012"/>
              <a:gd name="connsiteX48" fmla="*/ 3414839 w 4992786"/>
              <a:gd name="connsiteY48" fmla="*/ 420786 h 4661012"/>
              <a:gd name="connsiteX49" fmla="*/ 3358195 w 4992786"/>
              <a:gd name="connsiteY49" fmla="*/ 404602 h 4661012"/>
              <a:gd name="connsiteX50" fmla="*/ 3342011 w 4992786"/>
              <a:gd name="connsiteY50" fmla="*/ 412694 h 4661012"/>
              <a:gd name="connsiteX51" fmla="*/ 3455299 w 4992786"/>
              <a:gd name="connsiteY51" fmla="*/ 477430 h 4661012"/>
              <a:gd name="connsiteX52" fmla="*/ 3576680 w 4992786"/>
              <a:gd name="connsiteY52" fmla="*/ 566442 h 4661012"/>
              <a:gd name="connsiteX53" fmla="*/ 3673784 w 4992786"/>
              <a:gd name="connsiteY53" fmla="*/ 631179 h 4661012"/>
              <a:gd name="connsiteX54" fmla="*/ 3770889 w 4992786"/>
              <a:gd name="connsiteY54" fmla="*/ 712099 h 4661012"/>
              <a:gd name="connsiteX55" fmla="*/ 3876085 w 4992786"/>
              <a:gd name="connsiteY55" fmla="*/ 825387 h 4661012"/>
              <a:gd name="connsiteX56" fmla="*/ 4037926 w 4992786"/>
              <a:gd name="connsiteY56" fmla="*/ 1011504 h 4661012"/>
              <a:gd name="connsiteX57" fmla="*/ 4183583 w 4992786"/>
              <a:gd name="connsiteY57" fmla="*/ 1189529 h 4661012"/>
              <a:gd name="connsiteX58" fmla="*/ 4288779 w 4992786"/>
              <a:gd name="connsiteY58" fmla="*/ 1375646 h 4661012"/>
              <a:gd name="connsiteX59" fmla="*/ 4199767 w 4992786"/>
              <a:gd name="connsiteY59" fmla="*/ 1294725 h 4661012"/>
              <a:gd name="connsiteX60" fmla="*/ 4126938 w 4992786"/>
              <a:gd name="connsiteY60" fmla="*/ 1238081 h 4661012"/>
              <a:gd name="connsiteX61" fmla="*/ 4037926 w 4992786"/>
              <a:gd name="connsiteY61" fmla="*/ 1173345 h 4661012"/>
              <a:gd name="connsiteX62" fmla="*/ 3924637 w 4992786"/>
              <a:gd name="connsiteY62" fmla="*/ 1116701 h 4661012"/>
              <a:gd name="connsiteX63" fmla="*/ 3811349 w 4992786"/>
              <a:gd name="connsiteY63" fmla="*/ 1076241 h 4661012"/>
              <a:gd name="connsiteX64" fmla="*/ 3722337 w 4992786"/>
              <a:gd name="connsiteY64" fmla="*/ 1060056 h 4661012"/>
              <a:gd name="connsiteX65" fmla="*/ 3714244 w 4992786"/>
              <a:gd name="connsiteY65" fmla="*/ 1076241 h 4661012"/>
              <a:gd name="connsiteX66" fmla="*/ 3795165 w 4992786"/>
              <a:gd name="connsiteY66" fmla="*/ 1124793 h 4661012"/>
              <a:gd name="connsiteX67" fmla="*/ 3884177 w 4992786"/>
              <a:gd name="connsiteY67" fmla="*/ 1221897 h 4661012"/>
              <a:gd name="connsiteX68" fmla="*/ 3997466 w 4992786"/>
              <a:gd name="connsiteY68" fmla="*/ 1351370 h 4661012"/>
              <a:gd name="connsiteX69" fmla="*/ 4110754 w 4992786"/>
              <a:gd name="connsiteY69" fmla="*/ 1529395 h 4661012"/>
              <a:gd name="connsiteX70" fmla="*/ 4175491 w 4992786"/>
              <a:gd name="connsiteY70" fmla="*/ 1666959 h 4661012"/>
              <a:gd name="connsiteX71" fmla="*/ 4215951 w 4992786"/>
              <a:gd name="connsiteY71" fmla="*/ 1764064 h 4661012"/>
              <a:gd name="connsiteX72" fmla="*/ 4248319 w 4992786"/>
              <a:gd name="connsiteY72" fmla="*/ 1877352 h 4661012"/>
              <a:gd name="connsiteX73" fmla="*/ 4288779 w 4992786"/>
              <a:gd name="connsiteY73" fmla="*/ 1998733 h 4661012"/>
              <a:gd name="connsiteX74" fmla="*/ 4321147 w 4992786"/>
              <a:gd name="connsiteY74" fmla="*/ 2184849 h 4661012"/>
              <a:gd name="connsiteX75" fmla="*/ 4337331 w 4992786"/>
              <a:gd name="connsiteY75" fmla="*/ 2281954 h 4661012"/>
              <a:gd name="connsiteX76" fmla="*/ 4345423 w 4992786"/>
              <a:gd name="connsiteY76" fmla="*/ 2443795 h 4661012"/>
              <a:gd name="connsiteX77" fmla="*/ 4337331 w 4992786"/>
              <a:gd name="connsiteY77" fmla="*/ 2621819 h 4661012"/>
              <a:gd name="connsiteX78" fmla="*/ 4272595 w 4992786"/>
              <a:gd name="connsiteY78" fmla="*/ 2508531 h 4661012"/>
              <a:gd name="connsiteX79" fmla="*/ 4207859 w 4992786"/>
              <a:gd name="connsiteY79" fmla="*/ 2411426 h 4661012"/>
              <a:gd name="connsiteX80" fmla="*/ 4094570 w 4992786"/>
              <a:gd name="connsiteY80" fmla="*/ 2290046 h 4661012"/>
              <a:gd name="connsiteX81" fmla="*/ 4110754 w 4992786"/>
              <a:gd name="connsiteY81" fmla="*/ 2476163 h 4661012"/>
              <a:gd name="connsiteX82" fmla="*/ 4143122 w 4992786"/>
              <a:gd name="connsiteY82" fmla="*/ 2848396 h 4661012"/>
              <a:gd name="connsiteX83" fmla="*/ 4135030 w 4992786"/>
              <a:gd name="connsiteY83" fmla="*/ 3115433 h 4661012"/>
              <a:gd name="connsiteX84" fmla="*/ 4118846 w 4992786"/>
              <a:gd name="connsiteY84" fmla="*/ 3309642 h 4661012"/>
              <a:gd name="connsiteX85" fmla="*/ 4054110 w 4992786"/>
              <a:gd name="connsiteY85" fmla="*/ 3584771 h 4661012"/>
              <a:gd name="connsiteX86" fmla="*/ 4013650 w 4992786"/>
              <a:gd name="connsiteY86" fmla="*/ 3447207 h 4661012"/>
              <a:gd name="connsiteX87" fmla="*/ 3981282 w 4992786"/>
              <a:gd name="connsiteY87" fmla="*/ 3382471 h 4661012"/>
              <a:gd name="connsiteX88" fmla="*/ 3957006 w 4992786"/>
              <a:gd name="connsiteY88" fmla="*/ 3528127 h 4661012"/>
              <a:gd name="connsiteX89" fmla="*/ 3892269 w 4992786"/>
              <a:gd name="connsiteY89" fmla="*/ 3778980 h 4661012"/>
              <a:gd name="connsiteX90" fmla="*/ 3811349 w 4992786"/>
              <a:gd name="connsiteY90" fmla="*/ 3989373 h 4661012"/>
              <a:gd name="connsiteX91" fmla="*/ 3714244 w 4992786"/>
              <a:gd name="connsiteY91" fmla="*/ 4183582 h 4661012"/>
              <a:gd name="connsiteX92" fmla="*/ 3633324 w 4992786"/>
              <a:gd name="connsiteY92" fmla="*/ 4321147 h 4661012"/>
              <a:gd name="connsiteX93" fmla="*/ 3552404 w 4992786"/>
              <a:gd name="connsiteY93" fmla="*/ 4418251 h 4661012"/>
              <a:gd name="connsiteX94" fmla="*/ 3455299 w 4992786"/>
              <a:gd name="connsiteY94" fmla="*/ 4442527 h 4661012"/>
              <a:gd name="connsiteX95" fmla="*/ 3414839 w 4992786"/>
              <a:gd name="connsiteY95" fmla="*/ 4426343 h 4661012"/>
              <a:gd name="connsiteX96" fmla="*/ 3422931 w 4992786"/>
              <a:gd name="connsiteY96" fmla="*/ 4361607 h 4661012"/>
              <a:gd name="connsiteX97" fmla="*/ 3422931 w 4992786"/>
              <a:gd name="connsiteY97" fmla="*/ 4329239 h 4661012"/>
              <a:gd name="connsiteX98" fmla="*/ 3358195 w 4992786"/>
              <a:gd name="connsiteY98" fmla="*/ 4353515 h 4661012"/>
              <a:gd name="connsiteX99" fmla="*/ 3261091 w 4992786"/>
              <a:gd name="connsiteY99" fmla="*/ 4426343 h 4661012"/>
              <a:gd name="connsiteX100" fmla="*/ 3188262 w 4992786"/>
              <a:gd name="connsiteY100" fmla="*/ 4507264 h 4661012"/>
              <a:gd name="connsiteX101" fmla="*/ 3107342 w 4992786"/>
              <a:gd name="connsiteY101" fmla="*/ 4588184 h 4661012"/>
              <a:gd name="connsiteX102" fmla="*/ 3050698 w 4992786"/>
              <a:gd name="connsiteY102" fmla="*/ 4636736 h 4661012"/>
              <a:gd name="connsiteX103" fmla="*/ 3050698 w 4992786"/>
              <a:gd name="connsiteY103" fmla="*/ 4636736 h 4661012"/>
              <a:gd name="connsiteX104" fmla="*/ 3107342 w 4992786"/>
              <a:gd name="connsiteY104" fmla="*/ 4539632 h 4661012"/>
              <a:gd name="connsiteX105" fmla="*/ 3034514 w 4992786"/>
              <a:gd name="connsiteY105" fmla="*/ 4563908 h 4661012"/>
              <a:gd name="connsiteX106" fmla="*/ 2937409 w 4992786"/>
              <a:gd name="connsiteY106" fmla="*/ 4604368 h 4661012"/>
              <a:gd name="connsiteX107" fmla="*/ 2702740 w 4992786"/>
              <a:gd name="connsiteY107" fmla="*/ 4652920 h 4661012"/>
              <a:gd name="connsiteX108" fmla="*/ 2484255 w 4992786"/>
              <a:gd name="connsiteY108" fmla="*/ 4661012 h 4661012"/>
              <a:gd name="connsiteX109" fmla="*/ 2225310 w 4992786"/>
              <a:gd name="connsiteY109" fmla="*/ 4612460 h 4661012"/>
              <a:gd name="connsiteX110" fmla="*/ 2071561 w 4992786"/>
              <a:gd name="connsiteY110" fmla="*/ 4555816 h 4661012"/>
              <a:gd name="connsiteX111" fmla="*/ 1966365 w 4992786"/>
              <a:gd name="connsiteY111" fmla="*/ 4515356 h 4661012"/>
              <a:gd name="connsiteX112" fmla="*/ 1909721 w 4992786"/>
              <a:gd name="connsiteY112" fmla="*/ 4482987 h 4661012"/>
              <a:gd name="connsiteX113" fmla="*/ 2023009 w 4992786"/>
              <a:gd name="connsiteY113" fmla="*/ 4474895 h 4661012"/>
              <a:gd name="connsiteX114" fmla="*/ 2095837 w 4992786"/>
              <a:gd name="connsiteY114" fmla="*/ 4491079 h 4661012"/>
              <a:gd name="connsiteX115" fmla="*/ 2128206 w 4992786"/>
              <a:gd name="connsiteY115" fmla="*/ 4499171 h 4661012"/>
              <a:gd name="connsiteX116" fmla="*/ 2120114 w 4992786"/>
              <a:gd name="connsiteY116" fmla="*/ 4466803 h 4661012"/>
              <a:gd name="connsiteX117" fmla="*/ 2014917 w 4992786"/>
              <a:gd name="connsiteY117" fmla="*/ 4434435 h 4661012"/>
              <a:gd name="connsiteX118" fmla="*/ 1925905 w 4992786"/>
              <a:gd name="connsiteY118" fmla="*/ 4418251 h 4661012"/>
              <a:gd name="connsiteX119" fmla="*/ 1861168 w 4992786"/>
              <a:gd name="connsiteY119" fmla="*/ 4410159 h 4661012"/>
              <a:gd name="connsiteX120" fmla="*/ 1804524 w 4992786"/>
              <a:gd name="connsiteY120" fmla="*/ 4402067 h 4661012"/>
              <a:gd name="connsiteX121" fmla="*/ 1691236 w 4992786"/>
              <a:gd name="connsiteY121" fmla="*/ 4361607 h 4661012"/>
              <a:gd name="connsiteX122" fmla="*/ 1610315 w 4992786"/>
              <a:gd name="connsiteY122" fmla="*/ 4304963 h 4661012"/>
              <a:gd name="connsiteX123" fmla="*/ 1529395 w 4992786"/>
              <a:gd name="connsiteY123" fmla="*/ 4240226 h 4661012"/>
              <a:gd name="connsiteX124" fmla="*/ 1424198 w 4992786"/>
              <a:gd name="connsiteY124" fmla="*/ 4143122 h 4661012"/>
              <a:gd name="connsiteX125" fmla="*/ 1505119 w 4992786"/>
              <a:gd name="connsiteY125" fmla="*/ 4167398 h 4661012"/>
              <a:gd name="connsiteX126" fmla="*/ 1569855 w 4992786"/>
              <a:gd name="connsiteY126" fmla="*/ 4167398 h 4661012"/>
              <a:gd name="connsiteX127" fmla="*/ 1699328 w 4992786"/>
              <a:gd name="connsiteY127" fmla="*/ 4167398 h 4661012"/>
              <a:gd name="connsiteX128" fmla="*/ 1820708 w 4992786"/>
              <a:gd name="connsiteY128" fmla="*/ 4167398 h 4661012"/>
              <a:gd name="connsiteX129" fmla="*/ 1950181 w 4992786"/>
              <a:gd name="connsiteY129" fmla="*/ 4143122 h 4661012"/>
              <a:gd name="connsiteX130" fmla="*/ 2095837 w 4992786"/>
              <a:gd name="connsiteY130" fmla="*/ 4110754 h 4661012"/>
              <a:gd name="connsiteX131" fmla="*/ 2241494 w 4992786"/>
              <a:gd name="connsiteY131" fmla="*/ 4054110 h 4661012"/>
              <a:gd name="connsiteX132" fmla="*/ 2306230 w 4992786"/>
              <a:gd name="connsiteY132" fmla="*/ 4013649 h 4661012"/>
              <a:gd name="connsiteX133" fmla="*/ 2435703 w 4992786"/>
              <a:gd name="connsiteY133" fmla="*/ 3924637 h 4661012"/>
              <a:gd name="connsiteX134" fmla="*/ 2565175 w 4992786"/>
              <a:gd name="connsiteY134" fmla="*/ 3851809 h 4661012"/>
              <a:gd name="connsiteX135" fmla="*/ 2662280 w 4992786"/>
              <a:gd name="connsiteY135" fmla="*/ 3795164 h 4661012"/>
              <a:gd name="connsiteX136" fmla="*/ 2743200 w 4992786"/>
              <a:gd name="connsiteY136" fmla="*/ 3754704 h 4661012"/>
              <a:gd name="connsiteX137" fmla="*/ 2816029 w 4992786"/>
              <a:gd name="connsiteY137" fmla="*/ 3754704 h 4661012"/>
              <a:gd name="connsiteX138" fmla="*/ 2856489 w 4992786"/>
              <a:gd name="connsiteY138" fmla="*/ 3762796 h 4661012"/>
              <a:gd name="connsiteX139" fmla="*/ 2913133 w 4992786"/>
              <a:gd name="connsiteY139" fmla="*/ 3754704 h 4661012"/>
              <a:gd name="connsiteX140" fmla="*/ 2937409 w 4992786"/>
              <a:gd name="connsiteY140" fmla="*/ 3706152 h 4661012"/>
              <a:gd name="connsiteX141" fmla="*/ 2945501 w 4992786"/>
              <a:gd name="connsiteY141" fmla="*/ 3649508 h 4661012"/>
              <a:gd name="connsiteX142" fmla="*/ 2937409 w 4992786"/>
              <a:gd name="connsiteY142" fmla="*/ 3617140 h 4661012"/>
              <a:gd name="connsiteX143" fmla="*/ 2905041 w 4992786"/>
              <a:gd name="connsiteY143" fmla="*/ 3568587 h 4661012"/>
              <a:gd name="connsiteX144" fmla="*/ 2848397 w 4992786"/>
              <a:gd name="connsiteY144" fmla="*/ 3511943 h 4661012"/>
              <a:gd name="connsiteX145" fmla="*/ 2775568 w 4992786"/>
              <a:gd name="connsiteY145" fmla="*/ 3455299 h 4661012"/>
              <a:gd name="connsiteX146" fmla="*/ 2710832 w 4992786"/>
              <a:gd name="connsiteY146" fmla="*/ 3422931 h 4661012"/>
              <a:gd name="connsiteX147" fmla="*/ 2621820 w 4992786"/>
              <a:gd name="connsiteY147" fmla="*/ 3390563 h 4661012"/>
              <a:gd name="connsiteX148" fmla="*/ 2557083 w 4992786"/>
              <a:gd name="connsiteY148" fmla="*/ 3374379 h 4661012"/>
              <a:gd name="connsiteX149" fmla="*/ 2500439 w 4992786"/>
              <a:gd name="connsiteY149" fmla="*/ 3366287 h 4661012"/>
              <a:gd name="connsiteX150" fmla="*/ 2435703 w 4992786"/>
              <a:gd name="connsiteY150" fmla="*/ 3374379 h 4661012"/>
              <a:gd name="connsiteX151" fmla="*/ 2379059 w 4992786"/>
              <a:gd name="connsiteY151" fmla="*/ 3366287 h 4661012"/>
              <a:gd name="connsiteX152" fmla="*/ 2281954 w 4992786"/>
              <a:gd name="connsiteY152" fmla="*/ 3390563 h 4661012"/>
              <a:gd name="connsiteX153" fmla="*/ 2209126 w 4992786"/>
              <a:gd name="connsiteY153" fmla="*/ 3422931 h 4661012"/>
              <a:gd name="connsiteX154" fmla="*/ 2144390 w 4992786"/>
              <a:gd name="connsiteY154" fmla="*/ 3447207 h 4661012"/>
              <a:gd name="connsiteX155" fmla="*/ 2055377 w 4992786"/>
              <a:gd name="connsiteY155" fmla="*/ 3487667 h 4661012"/>
              <a:gd name="connsiteX156" fmla="*/ 1958273 w 4992786"/>
              <a:gd name="connsiteY156" fmla="*/ 3520035 h 4661012"/>
              <a:gd name="connsiteX157" fmla="*/ 1820708 w 4992786"/>
              <a:gd name="connsiteY157" fmla="*/ 3544311 h 4661012"/>
              <a:gd name="connsiteX158" fmla="*/ 1707420 w 4992786"/>
              <a:gd name="connsiteY158" fmla="*/ 3544311 h 4661012"/>
              <a:gd name="connsiteX159" fmla="*/ 1642683 w 4992786"/>
              <a:gd name="connsiteY159" fmla="*/ 3544311 h 4661012"/>
              <a:gd name="connsiteX160" fmla="*/ 1529395 w 4992786"/>
              <a:gd name="connsiteY160" fmla="*/ 3495759 h 4661012"/>
              <a:gd name="connsiteX161" fmla="*/ 1432291 w 4992786"/>
              <a:gd name="connsiteY161" fmla="*/ 3431023 h 4661012"/>
              <a:gd name="connsiteX162" fmla="*/ 1319002 w 4992786"/>
              <a:gd name="connsiteY162" fmla="*/ 3366287 h 4661012"/>
              <a:gd name="connsiteX163" fmla="*/ 1254266 w 4992786"/>
              <a:gd name="connsiteY163" fmla="*/ 3301550 h 4661012"/>
              <a:gd name="connsiteX164" fmla="*/ 1189529 w 4992786"/>
              <a:gd name="connsiteY164" fmla="*/ 3252998 h 4661012"/>
              <a:gd name="connsiteX165" fmla="*/ 1140977 w 4992786"/>
              <a:gd name="connsiteY165" fmla="*/ 3163986 h 4661012"/>
              <a:gd name="connsiteX166" fmla="*/ 1108609 w 4992786"/>
              <a:gd name="connsiteY166" fmla="*/ 3002145 h 4661012"/>
              <a:gd name="connsiteX167" fmla="*/ 1116701 w 4992786"/>
              <a:gd name="connsiteY167" fmla="*/ 2896948 h 4661012"/>
              <a:gd name="connsiteX168" fmla="*/ 1165253 w 4992786"/>
              <a:gd name="connsiteY168" fmla="*/ 2816028 h 4661012"/>
              <a:gd name="connsiteX169" fmla="*/ 1221898 w 4992786"/>
              <a:gd name="connsiteY169" fmla="*/ 2767476 h 4661012"/>
              <a:gd name="connsiteX170" fmla="*/ 1302818 w 4992786"/>
              <a:gd name="connsiteY170" fmla="*/ 2799844 h 4661012"/>
              <a:gd name="connsiteX171" fmla="*/ 1262358 w 4992786"/>
              <a:gd name="connsiteY171" fmla="*/ 2759384 h 4661012"/>
              <a:gd name="connsiteX172" fmla="*/ 1335186 w 4992786"/>
              <a:gd name="connsiteY172" fmla="*/ 2775568 h 4661012"/>
              <a:gd name="connsiteX173" fmla="*/ 1399922 w 4992786"/>
              <a:gd name="connsiteY173" fmla="*/ 2799844 h 4661012"/>
              <a:gd name="connsiteX174" fmla="*/ 1456567 w 4992786"/>
              <a:gd name="connsiteY174" fmla="*/ 2832212 h 4661012"/>
              <a:gd name="connsiteX175" fmla="*/ 1505119 w 4992786"/>
              <a:gd name="connsiteY175" fmla="*/ 2856488 h 4661012"/>
              <a:gd name="connsiteX176" fmla="*/ 1513211 w 4992786"/>
              <a:gd name="connsiteY176" fmla="*/ 2832212 h 4661012"/>
              <a:gd name="connsiteX177" fmla="*/ 1448475 w 4992786"/>
              <a:gd name="connsiteY177" fmla="*/ 2767476 h 4661012"/>
              <a:gd name="connsiteX178" fmla="*/ 1521303 w 4992786"/>
              <a:gd name="connsiteY178" fmla="*/ 2799844 h 4661012"/>
              <a:gd name="connsiteX179" fmla="*/ 1537487 w 4992786"/>
              <a:gd name="connsiteY179" fmla="*/ 2735108 h 4661012"/>
              <a:gd name="connsiteX180" fmla="*/ 1537487 w 4992786"/>
              <a:gd name="connsiteY180" fmla="*/ 2638003 h 4661012"/>
              <a:gd name="connsiteX181" fmla="*/ 1537487 w 4992786"/>
              <a:gd name="connsiteY181" fmla="*/ 2605635 h 4661012"/>
              <a:gd name="connsiteX182" fmla="*/ 1529395 w 4992786"/>
              <a:gd name="connsiteY182" fmla="*/ 2573267 h 4661012"/>
              <a:gd name="connsiteX183" fmla="*/ 1529395 w 4992786"/>
              <a:gd name="connsiteY183" fmla="*/ 2516623 h 4661012"/>
              <a:gd name="connsiteX184" fmla="*/ 1521303 w 4992786"/>
              <a:gd name="connsiteY184" fmla="*/ 2508531 h 4661012"/>
              <a:gd name="connsiteX185" fmla="*/ 1513211 w 4992786"/>
              <a:gd name="connsiteY185" fmla="*/ 2500439 h 4661012"/>
              <a:gd name="connsiteX186" fmla="*/ 1537487 w 4992786"/>
              <a:gd name="connsiteY186" fmla="*/ 2508531 h 4661012"/>
              <a:gd name="connsiteX187" fmla="*/ 1521303 w 4992786"/>
              <a:gd name="connsiteY187" fmla="*/ 2468071 h 4661012"/>
              <a:gd name="connsiteX188" fmla="*/ 1537487 w 4992786"/>
              <a:gd name="connsiteY188" fmla="*/ 2435702 h 4661012"/>
              <a:gd name="connsiteX189" fmla="*/ 1577947 w 4992786"/>
              <a:gd name="connsiteY189" fmla="*/ 2387150 h 4661012"/>
              <a:gd name="connsiteX190" fmla="*/ 1675052 w 4992786"/>
              <a:gd name="connsiteY190" fmla="*/ 2314322 h 4661012"/>
              <a:gd name="connsiteX191" fmla="*/ 1764064 w 4992786"/>
              <a:gd name="connsiteY191" fmla="*/ 2265770 h 4661012"/>
              <a:gd name="connsiteX192" fmla="*/ 1844984 w 4992786"/>
              <a:gd name="connsiteY192" fmla="*/ 2217218 h 4661012"/>
              <a:gd name="connsiteX193" fmla="*/ 1958273 w 4992786"/>
              <a:gd name="connsiteY193" fmla="*/ 2152481 h 4661012"/>
              <a:gd name="connsiteX194" fmla="*/ 2023009 w 4992786"/>
              <a:gd name="connsiteY194" fmla="*/ 2112021 h 4661012"/>
              <a:gd name="connsiteX195" fmla="*/ 2071561 w 4992786"/>
              <a:gd name="connsiteY195" fmla="*/ 2079653 h 4661012"/>
              <a:gd name="connsiteX196" fmla="*/ 2103929 w 4992786"/>
              <a:gd name="connsiteY196" fmla="*/ 2023009 h 4661012"/>
              <a:gd name="connsiteX197" fmla="*/ 2192942 w 4992786"/>
              <a:gd name="connsiteY197" fmla="*/ 1917812 h 4661012"/>
              <a:gd name="connsiteX198" fmla="*/ 2217218 w 4992786"/>
              <a:gd name="connsiteY198" fmla="*/ 1804524 h 4661012"/>
              <a:gd name="connsiteX199" fmla="*/ 2209126 w 4992786"/>
              <a:gd name="connsiteY199" fmla="*/ 1731695 h 4661012"/>
              <a:gd name="connsiteX200" fmla="*/ 2112021 w 4992786"/>
              <a:gd name="connsiteY200" fmla="*/ 1699327 h 4661012"/>
              <a:gd name="connsiteX201" fmla="*/ 2023009 w 4992786"/>
              <a:gd name="connsiteY201" fmla="*/ 1691235 h 4661012"/>
              <a:gd name="connsiteX202" fmla="*/ 1990641 w 4992786"/>
              <a:gd name="connsiteY202" fmla="*/ 1691235 h 4661012"/>
              <a:gd name="connsiteX203" fmla="*/ 1885444 w 4992786"/>
              <a:gd name="connsiteY203" fmla="*/ 1699327 h 4661012"/>
              <a:gd name="connsiteX204" fmla="*/ 1788340 w 4992786"/>
              <a:gd name="connsiteY204" fmla="*/ 1683143 h 4661012"/>
              <a:gd name="connsiteX205" fmla="*/ 1739788 w 4992786"/>
              <a:gd name="connsiteY205" fmla="*/ 1691235 h 4661012"/>
              <a:gd name="connsiteX206" fmla="*/ 1634591 w 4992786"/>
              <a:gd name="connsiteY206" fmla="*/ 1683143 h 4661012"/>
              <a:gd name="connsiteX207" fmla="*/ 1586039 w 4992786"/>
              <a:gd name="connsiteY207" fmla="*/ 1675051 h 4661012"/>
              <a:gd name="connsiteX208" fmla="*/ 1553671 w 4992786"/>
              <a:gd name="connsiteY208" fmla="*/ 1675051 h 4661012"/>
              <a:gd name="connsiteX209" fmla="*/ 1488935 w 4992786"/>
              <a:gd name="connsiteY209" fmla="*/ 1642683 h 4661012"/>
              <a:gd name="connsiteX210" fmla="*/ 1456567 w 4992786"/>
              <a:gd name="connsiteY210" fmla="*/ 1602223 h 4661012"/>
              <a:gd name="connsiteX211" fmla="*/ 1416106 w 4992786"/>
              <a:gd name="connsiteY211" fmla="*/ 1569855 h 4661012"/>
              <a:gd name="connsiteX212" fmla="*/ 1367554 w 4992786"/>
              <a:gd name="connsiteY212" fmla="*/ 1513210 h 4661012"/>
              <a:gd name="connsiteX213" fmla="*/ 1343278 w 4992786"/>
              <a:gd name="connsiteY213" fmla="*/ 1448474 h 4661012"/>
              <a:gd name="connsiteX214" fmla="*/ 1375646 w 4992786"/>
              <a:gd name="connsiteY214" fmla="*/ 1319002 h 4661012"/>
              <a:gd name="connsiteX215" fmla="*/ 1456567 w 4992786"/>
              <a:gd name="connsiteY215" fmla="*/ 1165253 h 4661012"/>
              <a:gd name="connsiteX216" fmla="*/ 1561763 w 4992786"/>
              <a:gd name="connsiteY216" fmla="*/ 1035780 h 4661012"/>
              <a:gd name="connsiteX217" fmla="*/ 1683144 w 4992786"/>
              <a:gd name="connsiteY217" fmla="*/ 898216 h 4661012"/>
              <a:gd name="connsiteX218" fmla="*/ 1658868 w 4992786"/>
              <a:gd name="connsiteY218" fmla="*/ 882032 h 4661012"/>
              <a:gd name="connsiteX219" fmla="*/ 1755972 w 4992786"/>
              <a:gd name="connsiteY219" fmla="*/ 833479 h 4661012"/>
              <a:gd name="connsiteX220" fmla="*/ 1658868 w 4992786"/>
              <a:gd name="connsiteY220" fmla="*/ 809203 h 4661012"/>
              <a:gd name="connsiteX221" fmla="*/ 1497027 w 4992786"/>
              <a:gd name="connsiteY221" fmla="*/ 825387 h 4661012"/>
              <a:gd name="connsiteX222" fmla="*/ 1205714 w 4992786"/>
              <a:gd name="connsiteY222" fmla="*/ 962952 h 4661012"/>
              <a:gd name="connsiteX223" fmla="*/ 1173345 w 4992786"/>
              <a:gd name="connsiteY223" fmla="*/ 930584 h 4661012"/>
              <a:gd name="connsiteX224" fmla="*/ 1027689 w 4992786"/>
              <a:gd name="connsiteY224" fmla="*/ 1108609 h 4661012"/>
              <a:gd name="connsiteX225" fmla="*/ 995321 w 4992786"/>
              <a:gd name="connsiteY225" fmla="*/ 1076241 h 4661012"/>
              <a:gd name="connsiteX226" fmla="*/ 922492 w 4992786"/>
              <a:gd name="connsiteY226" fmla="*/ 1189529 h 4661012"/>
              <a:gd name="connsiteX227" fmla="*/ 817296 w 4992786"/>
              <a:gd name="connsiteY227" fmla="*/ 1165253 h 4661012"/>
              <a:gd name="connsiteX228" fmla="*/ 712099 w 4992786"/>
              <a:gd name="connsiteY228" fmla="*/ 1149069 h 4661012"/>
              <a:gd name="connsiteX229" fmla="*/ 614995 w 4992786"/>
              <a:gd name="connsiteY229" fmla="*/ 1140977 h 4661012"/>
              <a:gd name="connsiteX230" fmla="*/ 493614 w 4992786"/>
              <a:gd name="connsiteY230" fmla="*/ 1149069 h 4661012"/>
              <a:gd name="connsiteX231" fmla="*/ 380326 w 4992786"/>
              <a:gd name="connsiteY231" fmla="*/ 1157161 h 4661012"/>
              <a:gd name="connsiteX232" fmla="*/ 267037 w 4992786"/>
              <a:gd name="connsiteY232" fmla="*/ 1181437 h 4661012"/>
              <a:gd name="connsiteX233" fmla="*/ 186117 w 4992786"/>
              <a:gd name="connsiteY233" fmla="*/ 1181437 h 4661012"/>
              <a:gd name="connsiteX234" fmla="*/ 169933 w 4992786"/>
              <a:gd name="connsiteY234" fmla="*/ 1189529 h 4661012"/>
              <a:gd name="connsiteX235" fmla="*/ 105197 w 4992786"/>
              <a:gd name="connsiteY235" fmla="*/ 1108609 h 4661012"/>
              <a:gd name="connsiteX236" fmla="*/ 72829 w 4992786"/>
              <a:gd name="connsiteY236" fmla="*/ 1076241 h 4661012"/>
              <a:gd name="connsiteX237" fmla="*/ 0 w 4992786"/>
              <a:gd name="connsiteY237" fmla="*/ 995320 h 466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4992786" h="4661012">
                <a:moveTo>
                  <a:pt x="0" y="995320"/>
                </a:moveTo>
                <a:lnTo>
                  <a:pt x="89013" y="898216"/>
                </a:lnTo>
                <a:lnTo>
                  <a:pt x="186117" y="809203"/>
                </a:lnTo>
                <a:lnTo>
                  <a:pt x="283221" y="728283"/>
                </a:lnTo>
                <a:lnTo>
                  <a:pt x="364142" y="655455"/>
                </a:lnTo>
                <a:lnTo>
                  <a:pt x="453154" y="590718"/>
                </a:lnTo>
                <a:lnTo>
                  <a:pt x="574535" y="509798"/>
                </a:lnTo>
                <a:lnTo>
                  <a:pt x="663547" y="445062"/>
                </a:lnTo>
                <a:lnTo>
                  <a:pt x="752560" y="396510"/>
                </a:lnTo>
                <a:lnTo>
                  <a:pt x="857756" y="339865"/>
                </a:lnTo>
                <a:lnTo>
                  <a:pt x="979137" y="283221"/>
                </a:lnTo>
                <a:lnTo>
                  <a:pt x="1092425" y="234669"/>
                </a:lnTo>
                <a:lnTo>
                  <a:pt x="1254266" y="169933"/>
                </a:lnTo>
                <a:lnTo>
                  <a:pt x="1424198" y="113288"/>
                </a:lnTo>
                <a:lnTo>
                  <a:pt x="1618407" y="64736"/>
                </a:lnTo>
                <a:lnTo>
                  <a:pt x="1764064" y="32368"/>
                </a:lnTo>
                <a:lnTo>
                  <a:pt x="1982549" y="8092"/>
                </a:lnTo>
                <a:lnTo>
                  <a:pt x="2209126" y="0"/>
                </a:lnTo>
                <a:lnTo>
                  <a:pt x="2395243" y="8092"/>
                </a:lnTo>
                <a:lnTo>
                  <a:pt x="2597544" y="16184"/>
                </a:lnTo>
                <a:lnTo>
                  <a:pt x="2751292" y="40460"/>
                </a:lnTo>
                <a:lnTo>
                  <a:pt x="2896949" y="64736"/>
                </a:lnTo>
                <a:lnTo>
                  <a:pt x="3083066" y="113288"/>
                </a:lnTo>
                <a:lnTo>
                  <a:pt x="3277275" y="169933"/>
                </a:lnTo>
                <a:lnTo>
                  <a:pt x="3471483" y="258945"/>
                </a:lnTo>
                <a:lnTo>
                  <a:pt x="3657600" y="331773"/>
                </a:lnTo>
                <a:lnTo>
                  <a:pt x="3900361" y="477430"/>
                </a:lnTo>
                <a:lnTo>
                  <a:pt x="4021742" y="558350"/>
                </a:lnTo>
                <a:lnTo>
                  <a:pt x="4126938" y="655455"/>
                </a:lnTo>
                <a:lnTo>
                  <a:pt x="4288779" y="793019"/>
                </a:lnTo>
                <a:lnTo>
                  <a:pt x="4418252" y="898216"/>
                </a:lnTo>
                <a:lnTo>
                  <a:pt x="4507264" y="1003412"/>
                </a:lnTo>
                <a:lnTo>
                  <a:pt x="4628644" y="1157161"/>
                </a:lnTo>
                <a:lnTo>
                  <a:pt x="4741933" y="1310910"/>
                </a:lnTo>
                <a:lnTo>
                  <a:pt x="4855221" y="1488934"/>
                </a:lnTo>
                <a:lnTo>
                  <a:pt x="4992786" y="1723603"/>
                </a:lnTo>
                <a:lnTo>
                  <a:pt x="4992786" y="1755971"/>
                </a:lnTo>
                <a:lnTo>
                  <a:pt x="4911866" y="1618407"/>
                </a:lnTo>
                <a:lnTo>
                  <a:pt x="4830945" y="1472750"/>
                </a:lnTo>
                <a:lnTo>
                  <a:pt x="4725749" y="1327094"/>
                </a:lnTo>
                <a:lnTo>
                  <a:pt x="4612460" y="1197621"/>
                </a:lnTo>
                <a:lnTo>
                  <a:pt x="4474896" y="1051964"/>
                </a:lnTo>
                <a:lnTo>
                  <a:pt x="4337331" y="922492"/>
                </a:lnTo>
                <a:lnTo>
                  <a:pt x="4224043" y="833479"/>
                </a:lnTo>
                <a:lnTo>
                  <a:pt x="4037926" y="704007"/>
                </a:lnTo>
                <a:lnTo>
                  <a:pt x="3884177" y="614995"/>
                </a:lnTo>
                <a:lnTo>
                  <a:pt x="3730429" y="534074"/>
                </a:lnTo>
                <a:lnTo>
                  <a:pt x="3528128" y="453154"/>
                </a:lnTo>
                <a:lnTo>
                  <a:pt x="3414839" y="420786"/>
                </a:lnTo>
                <a:lnTo>
                  <a:pt x="3358195" y="404602"/>
                </a:lnTo>
                <a:lnTo>
                  <a:pt x="3342011" y="412694"/>
                </a:lnTo>
                <a:lnTo>
                  <a:pt x="3455299" y="477430"/>
                </a:lnTo>
                <a:lnTo>
                  <a:pt x="3576680" y="566442"/>
                </a:lnTo>
                <a:lnTo>
                  <a:pt x="3673784" y="631179"/>
                </a:lnTo>
                <a:lnTo>
                  <a:pt x="3770889" y="712099"/>
                </a:lnTo>
                <a:lnTo>
                  <a:pt x="3876085" y="825387"/>
                </a:lnTo>
                <a:lnTo>
                  <a:pt x="4037926" y="1011504"/>
                </a:lnTo>
                <a:lnTo>
                  <a:pt x="4183583" y="1189529"/>
                </a:lnTo>
                <a:lnTo>
                  <a:pt x="4288779" y="1375646"/>
                </a:lnTo>
                <a:lnTo>
                  <a:pt x="4199767" y="1294725"/>
                </a:lnTo>
                <a:lnTo>
                  <a:pt x="4126938" y="1238081"/>
                </a:lnTo>
                <a:lnTo>
                  <a:pt x="4037926" y="1173345"/>
                </a:lnTo>
                <a:lnTo>
                  <a:pt x="3924637" y="1116701"/>
                </a:lnTo>
                <a:lnTo>
                  <a:pt x="3811349" y="1076241"/>
                </a:lnTo>
                <a:lnTo>
                  <a:pt x="3722337" y="1060056"/>
                </a:lnTo>
                <a:lnTo>
                  <a:pt x="3714244" y="1076241"/>
                </a:lnTo>
                <a:lnTo>
                  <a:pt x="3795165" y="1124793"/>
                </a:lnTo>
                <a:lnTo>
                  <a:pt x="3884177" y="1221897"/>
                </a:lnTo>
                <a:lnTo>
                  <a:pt x="3997466" y="1351370"/>
                </a:lnTo>
                <a:lnTo>
                  <a:pt x="4110754" y="1529395"/>
                </a:lnTo>
                <a:lnTo>
                  <a:pt x="4175491" y="1666959"/>
                </a:lnTo>
                <a:lnTo>
                  <a:pt x="4215951" y="1764064"/>
                </a:lnTo>
                <a:lnTo>
                  <a:pt x="4248319" y="1877352"/>
                </a:lnTo>
                <a:lnTo>
                  <a:pt x="4288779" y="1998733"/>
                </a:lnTo>
                <a:lnTo>
                  <a:pt x="4321147" y="2184849"/>
                </a:lnTo>
                <a:lnTo>
                  <a:pt x="4337331" y="2281954"/>
                </a:lnTo>
                <a:lnTo>
                  <a:pt x="4345423" y="2443795"/>
                </a:lnTo>
                <a:lnTo>
                  <a:pt x="4337331" y="2621819"/>
                </a:lnTo>
                <a:lnTo>
                  <a:pt x="4272595" y="2508531"/>
                </a:lnTo>
                <a:lnTo>
                  <a:pt x="4207859" y="2411426"/>
                </a:lnTo>
                <a:lnTo>
                  <a:pt x="4094570" y="2290046"/>
                </a:lnTo>
                <a:lnTo>
                  <a:pt x="4110754" y="2476163"/>
                </a:lnTo>
                <a:lnTo>
                  <a:pt x="4143122" y="2848396"/>
                </a:lnTo>
                <a:lnTo>
                  <a:pt x="4135030" y="3115433"/>
                </a:lnTo>
                <a:lnTo>
                  <a:pt x="4118846" y="3309642"/>
                </a:lnTo>
                <a:lnTo>
                  <a:pt x="4054110" y="3584771"/>
                </a:lnTo>
                <a:lnTo>
                  <a:pt x="4013650" y="3447207"/>
                </a:lnTo>
                <a:lnTo>
                  <a:pt x="3981282" y="3382471"/>
                </a:lnTo>
                <a:lnTo>
                  <a:pt x="3957006" y="3528127"/>
                </a:lnTo>
                <a:lnTo>
                  <a:pt x="3892269" y="3778980"/>
                </a:lnTo>
                <a:lnTo>
                  <a:pt x="3811349" y="3989373"/>
                </a:lnTo>
                <a:lnTo>
                  <a:pt x="3714244" y="4183582"/>
                </a:lnTo>
                <a:lnTo>
                  <a:pt x="3633324" y="4321147"/>
                </a:lnTo>
                <a:lnTo>
                  <a:pt x="3552404" y="4418251"/>
                </a:lnTo>
                <a:lnTo>
                  <a:pt x="3455299" y="4442527"/>
                </a:lnTo>
                <a:lnTo>
                  <a:pt x="3414839" y="4426343"/>
                </a:lnTo>
                <a:lnTo>
                  <a:pt x="3422931" y="4361607"/>
                </a:lnTo>
                <a:lnTo>
                  <a:pt x="3422931" y="4329239"/>
                </a:lnTo>
                <a:lnTo>
                  <a:pt x="3358195" y="4353515"/>
                </a:lnTo>
                <a:lnTo>
                  <a:pt x="3261091" y="4426343"/>
                </a:lnTo>
                <a:lnTo>
                  <a:pt x="3188262" y="4507264"/>
                </a:lnTo>
                <a:lnTo>
                  <a:pt x="3107342" y="4588184"/>
                </a:lnTo>
                <a:lnTo>
                  <a:pt x="3050698" y="4636736"/>
                </a:lnTo>
                <a:lnTo>
                  <a:pt x="3050698" y="4636736"/>
                </a:lnTo>
                <a:lnTo>
                  <a:pt x="3107342" y="4539632"/>
                </a:lnTo>
                <a:lnTo>
                  <a:pt x="3034514" y="4563908"/>
                </a:lnTo>
                <a:lnTo>
                  <a:pt x="2937409" y="4604368"/>
                </a:lnTo>
                <a:lnTo>
                  <a:pt x="2702740" y="4652920"/>
                </a:lnTo>
                <a:lnTo>
                  <a:pt x="2484255" y="4661012"/>
                </a:lnTo>
                <a:lnTo>
                  <a:pt x="2225310" y="4612460"/>
                </a:lnTo>
                <a:lnTo>
                  <a:pt x="2071561" y="4555816"/>
                </a:lnTo>
                <a:lnTo>
                  <a:pt x="1966365" y="4515356"/>
                </a:lnTo>
                <a:lnTo>
                  <a:pt x="1909721" y="4482987"/>
                </a:lnTo>
                <a:lnTo>
                  <a:pt x="2023009" y="4474895"/>
                </a:lnTo>
                <a:lnTo>
                  <a:pt x="2095837" y="4491079"/>
                </a:lnTo>
                <a:lnTo>
                  <a:pt x="2128206" y="4499171"/>
                </a:lnTo>
                <a:lnTo>
                  <a:pt x="2120114" y="4466803"/>
                </a:lnTo>
                <a:lnTo>
                  <a:pt x="2014917" y="4434435"/>
                </a:lnTo>
                <a:lnTo>
                  <a:pt x="1925905" y="4418251"/>
                </a:lnTo>
                <a:lnTo>
                  <a:pt x="1861168" y="4410159"/>
                </a:lnTo>
                <a:lnTo>
                  <a:pt x="1804524" y="4402067"/>
                </a:lnTo>
                <a:lnTo>
                  <a:pt x="1691236" y="4361607"/>
                </a:lnTo>
                <a:lnTo>
                  <a:pt x="1610315" y="4304963"/>
                </a:lnTo>
                <a:lnTo>
                  <a:pt x="1529395" y="4240226"/>
                </a:lnTo>
                <a:lnTo>
                  <a:pt x="1424198" y="4143122"/>
                </a:lnTo>
                <a:lnTo>
                  <a:pt x="1505119" y="4167398"/>
                </a:lnTo>
                <a:lnTo>
                  <a:pt x="1569855" y="4167398"/>
                </a:lnTo>
                <a:lnTo>
                  <a:pt x="1699328" y="4167398"/>
                </a:lnTo>
                <a:lnTo>
                  <a:pt x="1820708" y="4167398"/>
                </a:lnTo>
                <a:lnTo>
                  <a:pt x="1950181" y="4143122"/>
                </a:lnTo>
                <a:lnTo>
                  <a:pt x="2095837" y="4110754"/>
                </a:lnTo>
                <a:lnTo>
                  <a:pt x="2241494" y="4054110"/>
                </a:lnTo>
                <a:lnTo>
                  <a:pt x="2306230" y="4013649"/>
                </a:lnTo>
                <a:lnTo>
                  <a:pt x="2435703" y="3924637"/>
                </a:lnTo>
                <a:lnTo>
                  <a:pt x="2565175" y="3851809"/>
                </a:lnTo>
                <a:lnTo>
                  <a:pt x="2662280" y="3795164"/>
                </a:lnTo>
                <a:lnTo>
                  <a:pt x="2743200" y="3754704"/>
                </a:lnTo>
                <a:lnTo>
                  <a:pt x="2816029" y="3754704"/>
                </a:lnTo>
                <a:lnTo>
                  <a:pt x="2856489" y="3762796"/>
                </a:lnTo>
                <a:lnTo>
                  <a:pt x="2913133" y="3754704"/>
                </a:lnTo>
                <a:lnTo>
                  <a:pt x="2937409" y="3706152"/>
                </a:lnTo>
                <a:lnTo>
                  <a:pt x="2945501" y="3649508"/>
                </a:lnTo>
                <a:lnTo>
                  <a:pt x="2937409" y="3617140"/>
                </a:lnTo>
                <a:lnTo>
                  <a:pt x="2905041" y="3568587"/>
                </a:lnTo>
                <a:lnTo>
                  <a:pt x="2848397" y="3511943"/>
                </a:lnTo>
                <a:lnTo>
                  <a:pt x="2775568" y="3455299"/>
                </a:lnTo>
                <a:lnTo>
                  <a:pt x="2710832" y="3422931"/>
                </a:lnTo>
                <a:lnTo>
                  <a:pt x="2621820" y="3390563"/>
                </a:lnTo>
                <a:lnTo>
                  <a:pt x="2557083" y="3374379"/>
                </a:lnTo>
                <a:lnTo>
                  <a:pt x="2500439" y="3366287"/>
                </a:lnTo>
                <a:lnTo>
                  <a:pt x="2435703" y="3374379"/>
                </a:lnTo>
                <a:lnTo>
                  <a:pt x="2379059" y="3366287"/>
                </a:lnTo>
                <a:lnTo>
                  <a:pt x="2281954" y="3390563"/>
                </a:lnTo>
                <a:lnTo>
                  <a:pt x="2209126" y="3422931"/>
                </a:lnTo>
                <a:lnTo>
                  <a:pt x="2144390" y="3447207"/>
                </a:lnTo>
                <a:lnTo>
                  <a:pt x="2055377" y="3487667"/>
                </a:lnTo>
                <a:lnTo>
                  <a:pt x="1958273" y="3520035"/>
                </a:lnTo>
                <a:lnTo>
                  <a:pt x="1820708" y="3544311"/>
                </a:lnTo>
                <a:lnTo>
                  <a:pt x="1707420" y="3544311"/>
                </a:lnTo>
                <a:lnTo>
                  <a:pt x="1642683" y="3544311"/>
                </a:lnTo>
                <a:lnTo>
                  <a:pt x="1529395" y="3495759"/>
                </a:lnTo>
                <a:lnTo>
                  <a:pt x="1432291" y="3431023"/>
                </a:lnTo>
                <a:lnTo>
                  <a:pt x="1319002" y="3366287"/>
                </a:lnTo>
                <a:lnTo>
                  <a:pt x="1254266" y="3301550"/>
                </a:lnTo>
                <a:lnTo>
                  <a:pt x="1189529" y="3252998"/>
                </a:lnTo>
                <a:lnTo>
                  <a:pt x="1140977" y="3163986"/>
                </a:lnTo>
                <a:lnTo>
                  <a:pt x="1108609" y="3002145"/>
                </a:lnTo>
                <a:lnTo>
                  <a:pt x="1116701" y="2896948"/>
                </a:lnTo>
                <a:lnTo>
                  <a:pt x="1165253" y="2816028"/>
                </a:lnTo>
                <a:lnTo>
                  <a:pt x="1221898" y="2767476"/>
                </a:lnTo>
                <a:lnTo>
                  <a:pt x="1302818" y="2799844"/>
                </a:lnTo>
                <a:lnTo>
                  <a:pt x="1262358" y="2759384"/>
                </a:lnTo>
                <a:lnTo>
                  <a:pt x="1335186" y="2775568"/>
                </a:lnTo>
                <a:lnTo>
                  <a:pt x="1399922" y="2799844"/>
                </a:lnTo>
                <a:lnTo>
                  <a:pt x="1456567" y="2832212"/>
                </a:lnTo>
                <a:lnTo>
                  <a:pt x="1505119" y="2856488"/>
                </a:lnTo>
                <a:lnTo>
                  <a:pt x="1513211" y="2832212"/>
                </a:lnTo>
                <a:lnTo>
                  <a:pt x="1448475" y="2767476"/>
                </a:lnTo>
                <a:lnTo>
                  <a:pt x="1521303" y="2799844"/>
                </a:lnTo>
                <a:lnTo>
                  <a:pt x="1537487" y="2735108"/>
                </a:lnTo>
                <a:lnTo>
                  <a:pt x="1537487" y="2638003"/>
                </a:lnTo>
                <a:lnTo>
                  <a:pt x="1537487" y="2605635"/>
                </a:lnTo>
                <a:lnTo>
                  <a:pt x="1529395" y="2573267"/>
                </a:lnTo>
                <a:lnTo>
                  <a:pt x="1529395" y="2516623"/>
                </a:lnTo>
                <a:lnTo>
                  <a:pt x="1521303" y="2508531"/>
                </a:lnTo>
                <a:lnTo>
                  <a:pt x="1513211" y="2500439"/>
                </a:lnTo>
                <a:lnTo>
                  <a:pt x="1537487" y="2508531"/>
                </a:lnTo>
                <a:lnTo>
                  <a:pt x="1521303" y="2468071"/>
                </a:lnTo>
                <a:lnTo>
                  <a:pt x="1537487" y="2435702"/>
                </a:lnTo>
                <a:lnTo>
                  <a:pt x="1577947" y="2387150"/>
                </a:lnTo>
                <a:lnTo>
                  <a:pt x="1675052" y="2314322"/>
                </a:lnTo>
                <a:lnTo>
                  <a:pt x="1764064" y="2265770"/>
                </a:lnTo>
                <a:lnTo>
                  <a:pt x="1844984" y="2217218"/>
                </a:lnTo>
                <a:lnTo>
                  <a:pt x="1958273" y="2152481"/>
                </a:lnTo>
                <a:lnTo>
                  <a:pt x="2023009" y="2112021"/>
                </a:lnTo>
                <a:lnTo>
                  <a:pt x="2071561" y="2079653"/>
                </a:lnTo>
                <a:lnTo>
                  <a:pt x="2103929" y="2023009"/>
                </a:lnTo>
                <a:lnTo>
                  <a:pt x="2192942" y="1917812"/>
                </a:lnTo>
                <a:lnTo>
                  <a:pt x="2217218" y="1804524"/>
                </a:lnTo>
                <a:lnTo>
                  <a:pt x="2209126" y="1731695"/>
                </a:lnTo>
                <a:lnTo>
                  <a:pt x="2112021" y="1699327"/>
                </a:lnTo>
                <a:lnTo>
                  <a:pt x="2023009" y="1691235"/>
                </a:lnTo>
                <a:lnTo>
                  <a:pt x="1990641" y="1691235"/>
                </a:lnTo>
                <a:lnTo>
                  <a:pt x="1885444" y="1699327"/>
                </a:lnTo>
                <a:lnTo>
                  <a:pt x="1788340" y="1683143"/>
                </a:lnTo>
                <a:lnTo>
                  <a:pt x="1739788" y="1691235"/>
                </a:lnTo>
                <a:lnTo>
                  <a:pt x="1634591" y="1683143"/>
                </a:lnTo>
                <a:lnTo>
                  <a:pt x="1586039" y="1675051"/>
                </a:lnTo>
                <a:lnTo>
                  <a:pt x="1553671" y="1675051"/>
                </a:lnTo>
                <a:lnTo>
                  <a:pt x="1488935" y="1642683"/>
                </a:lnTo>
                <a:lnTo>
                  <a:pt x="1456567" y="1602223"/>
                </a:lnTo>
                <a:lnTo>
                  <a:pt x="1416106" y="1569855"/>
                </a:lnTo>
                <a:lnTo>
                  <a:pt x="1367554" y="1513210"/>
                </a:lnTo>
                <a:lnTo>
                  <a:pt x="1343278" y="1448474"/>
                </a:lnTo>
                <a:lnTo>
                  <a:pt x="1375646" y="1319002"/>
                </a:lnTo>
                <a:lnTo>
                  <a:pt x="1456567" y="1165253"/>
                </a:lnTo>
                <a:lnTo>
                  <a:pt x="1561763" y="1035780"/>
                </a:lnTo>
                <a:lnTo>
                  <a:pt x="1683144" y="898216"/>
                </a:lnTo>
                <a:lnTo>
                  <a:pt x="1658868" y="882032"/>
                </a:lnTo>
                <a:lnTo>
                  <a:pt x="1755972" y="833479"/>
                </a:lnTo>
                <a:lnTo>
                  <a:pt x="1658868" y="809203"/>
                </a:lnTo>
                <a:lnTo>
                  <a:pt x="1497027" y="825387"/>
                </a:lnTo>
                <a:lnTo>
                  <a:pt x="1205714" y="962952"/>
                </a:lnTo>
                <a:lnTo>
                  <a:pt x="1173345" y="930584"/>
                </a:lnTo>
                <a:lnTo>
                  <a:pt x="1027689" y="1108609"/>
                </a:lnTo>
                <a:lnTo>
                  <a:pt x="995321" y="1076241"/>
                </a:lnTo>
                <a:lnTo>
                  <a:pt x="922492" y="1189529"/>
                </a:lnTo>
                <a:lnTo>
                  <a:pt x="817296" y="1165253"/>
                </a:lnTo>
                <a:lnTo>
                  <a:pt x="712099" y="1149069"/>
                </a:lnTo>
                <a:lnTo>
                  <a:pt x="614995" y="1140977"/>
                </a:lnTo>
                <a:lnTo>
                  <a:pt x="493614" y="1149069"/>
                </a:lnTo>
                <a:lnTo>
                  <a:pt x="380326" y="1157161"/>
                </a:lnTo>
                <a:lnTo>
                  <a:pt x="267037" y="1181437"/>
                </a:lnTo>
                <a:lnTo>
                  <a:pt x="186117" y="1181437"/>
                </a:lnTo>
                <a:lnTo>
                  <a:pt x="169933" y="1189529"/>
                </a:lnTo>
                <a:lnTo>
                  <a:pt x="105197" y="1108609"/>
                </a:lnTo>
                <a:lnTo>
                  <a:pt x="72829" y="1076241"/>
                </a:lnTo>
                <a:lnTo>
                  <a:pt x="0" y="99532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0000"/>
            </a:schemeClr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300212" y="4628860"/>
            <a:ext cx="504056" cy="432048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7544127" y="4474896"/>
            <a:ext cx="558350" cy="364141"/>
          </a:xfrm>
          <a:custGeom>
            <a:avLst/>
            <a:gdLst>
              <a:gd name="connsiteX0" fmla="*/ 0 w 558350"/>
              <a:gd name="connsiteY0" fmla="*/ 364141 h 364141"/>
              <a:gd name="connsiteX1" fmla="*/ 80920 w 558350"/>
              <a:gd name="connsiteY1" fmla="*/ 210392 h 364141"/>
              <a:gd name="connsiteX2" fmla="*/ 250853 w 558350"/>
              <a:gd name="connsiteY2" fmla="*/ 169932 h 364141"/>
              <a:gd name="connsiteX3" fmla="*/ 388418 w 558350"/>
              <a:gd name="connsiteY3" fmla="*/ 186116 h 364141"/>
              <a:gd name="connsiteX4" fmla="*/ 517890 w 558350"/>
              <a:gd name="connsiteY4" fmla="*/ 105196 h 364141"/>
              <a:gd name="connsiteX5" fmla="*/ 558350 w 558350"/>
              <a:gd name="connsiteY5" fmla="*/ 0 h 36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350" h="364141">
                <a:moveTo>
                  <a:pt x="0" y="364141"/>
                </a:moveTo>
                <a:cubicBezTo>
                  <a:pt x="19555" y="303450"/>
                  <a:pt x="39111" y="242760"/>
                  <a:pt x="80920" y="210392"/>
                </a:cubicBezTo>
                <a:cubicBezTo>
                  <a:pt x="122729" y="178024"/>
                  <a:pt x="199603" y="173978"/>
                  <a:pt x="250853" y="169932"/>
                </a:cubicBezTo>
                <a:cubicBezTo>
                  <a:pt x="302103" y="165886"/>
                  <a:pt x="343912" y="196905"/>
                  <a:pt x="388418" y="186116"/>
                </a:cubicBezTo>
                <a:cubicBezTo>
                  <a:pt x="432924" y="175327"/>
                  <a:pt x="489568" y="136215"/>
                  <a:pt x="517890" y="105196"/>
                </a:cubicBezTo>
                <a:cubicBezTo>
                  <a:pt x="546212" y="74177"/>
                  <a:pt x="552281" y="37088"/>
                  <a:pt x="558350" y="0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爆発 1 11"/>
          <p:cNvSpPr/>
          <p:nvPr/>
        </p:nvSpPr>
        <p:spPr>
          <a:xfrm>
            <a:off x="7948284" y="4293096"/>
            <a:ext cx="368132" cy="440140"/>
          </a:xfrm>
          <a:prstGeom prst="irregularSeal1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ja-JP" altLang="en-US" smtClean="0"/>
              <a:t>ターゲット</a:t>
            </a:r>
            <a:endParaRPr lang="en-US" altLang="ja-JP" smtClean="0"/>
          </a:p>
          <a:p>
            <a:pPr lvl="1"/>
            <a:r>
              <a:rPr kumimoji="1" lang="ja-JP" altLang="en-US" smtClean="0"/>
              <a:t>機密情報を含む</a:t>
            </a:r>
            <a:r>
              <a:rPr kumimoji="1" lang="en-US" altLang="ja-JP" smtClean="0"/>
              <a:t>JS</a:t>
            </a:r>
            <a:r>
              <a:rPr kumimoji="1" lang="ja-JP" altLang="en-US" smtClean="0"/>
              <a:t>配列</a:t>
            </a:r>
            <a:endParaRPr kumimoji="1" lang="en-US" altLang="ja-JP" smtClean="0"/>
          </a:p>
          <a:p>
            <a:pPr lvl="1"/>
            <a:r>
              <a:rPr lang="ja-JP" altLang="en-US" smtClean="0"/>
              <a:t>攻撃者が配列の一部をコントロールできる</a:t>
            </a:r>
            <a:endParaRPr lang="en-US" altLang="ja-JP" smtClean="0"/>
          </a:p>
          <a:p>
            <a:pPr lvl="1"/>
            <a:r>
              <a:rPr kumimoji="1" lang="ja-JP" altLang="en-US" smtClean="0"/>
              <a:t>例えば</a:t>
            </a:r>
            <a:r>
              <a:rPr kumimoji="1" lang="en-US" altLang="ja-JP" smtClean="0"/>
              <a:t>Web</a:t>
            </a:r>
            <a:r>
              <a:rPr kumimoji="1" lang="ja-JP" altLang="en-US" smtClean="0"/>
              <a:t>メールの新着通知など</a:t>
            </a:r>
            <a:endParaRPr kumimoji="1" lang="en-US" altLang="ja-JP" smtClean="0"/>
          </a:p>
          <a:p>
            <a:r>
              <a:rPr lang="ja-JP" altLang="en-US" smtClean="0"/>
              <a:t>配列内の他のデータも盗み見できる</a:t>
            </a:r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876256" y="4077072"/>
            <a:ext cx="2232248" cy="1152128"/>
          </a:xfrm>
          <a:prstGeom prst="ellipse">
            <a:avLst/>
          </a:prstGeom>
          <a:gradFill flip="none" rotWithShape="1">
            <a:gsLst>
              <a:gs pos="3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曲折矢印 5"/>
          <p:cNvSpPr/>
          <p:nvPr/>
        </p:nvSpPr>
        <p:spPr>
          <a:xfrm>
            <a:off x="4499992" y="4149080"/>
            <a:ext cx="2823475" cy="504056"/>
          </a:xfrm>
          <a:prstGeom prst="bentArrow">
            <a:avLst>
              <a:gd name="adj1" fmla="val 34369"/>
              <a:gd name="adj2" fmla="val 29142"/>
              <a:gd name="adj3" fmla="val 27342"/>
              <a:gd name="adj4" fmla="val 43750"/>
            </a:avLst>
          </a:prstGeom>
          <a:solidFill>
            <a:srgbClr val="E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00034" y="4509120"/>
            <a:ext cx="4143974" cy="1872208"/>
          </a:xfrm>
          <a:prstGeom prst="ellipse">
            <a:avLst/>
          </a:prstGeom>
          <a:gradFill flip="none" rotWithShape="1">
            <a:gsLst>
              <a:gs pos="48000">
                <a:srgbClr val="CCFF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201498">
            <a:off x="3627428" y="4967364"/>
            <a:ext cx="231941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157192"/>
            <a:ext cx="1440160" cy="1262967"/>
          </a:xfrm>
          <a:prstGeom prst="rect">
            <a:avLst/>
          </a:prstGeom>
          <a:noFill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1498488" cy="1498488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60542"/>
            <a:ext cx="1357322" cy="1357322"/>
          </a:xfrm>
          <a:prstGeom prst="rect">
            <a:avLst/>
          </a:prstGeom>
          <a:noFill/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33056"/>
            <a:ext cx="1100133" cy="1100133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1115616" y="5661248"/>
            <a:ext cx="439248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b="1" smtClean="0">
                <a:latin typeface="ＭＳ ゴシック" pitchFamily="49" charset="-128"/>
                <a:ea typeface="ＭＳ ゴシック" pitchFamily="49" charset="-128"/>
              </a:rPr>
              <a:t>[ "a@example.com","b@example.jp" ]</a:t>
            </a:r>
            <a:endParaRPr kumimoji="1" lang="ja-JP" altLang="en-US" b="1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5" name="グループ化 86"/>
          <p:cNvGrpSpPr/>
          <p:nvPr/>
        </p:nvGrpSpPr>
        <p:grpSpPr>
          <a:xfrm>
            <a:off x="4067944" y="4509120"/>
            <a:ext cx="1785950" cy="1714512"/>
            <a:chOff x="5214942" y="928670"/>
            <a:chExt cx="1785950" cy="1714512"/>
          </a:xfrm>
        </p:grpSpPr>
        <p:sp>
          <p:nvSpPr>
            <p:cNvPr id="16" name="正方形/長方形 15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17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パイ 22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861048"/>
            <a:ext cx="1368152" cy="1368152"/>
          </a:xfrm>
          <a:prstGeom prst="rect">
            <a:avLst/>
          </a:prstGeom>
          <a:noFill/>
        </p:spPr>
      </p:pic>
      <p:pic>
        <p:nvPicPr>
          <p:cNvPr id="32" name="コンテンツ プレースホルダ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0717" flipH="1">
            <a:off x="7665661" y="4018365"/>
            <a:ext cx="539375" cy="661050"/>
          </a:xfrm>
          <a:prstGeom prst="rect">
            <a:avLst/>
          </a:prstGeom>
          <a:scene3d>
            <a:camera prst="isometricOffAxis1Left">
              <a:rot lat="881243" lon="118930" rev="146286"/>
            </a:camera>
            <a:lightRig rig="threePt" dir="t"/>
          </a:scene3d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373216"/>
            <a:ext cx="504056" cy="504056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JS Array Hijacking with MBCS</a:t>
            </a:r>
            <a:endParaRPr kumimoji="1" lang="ja-JP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365104"/>
            <a:ext cx="1571636" cy="157163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1819275" cy="1595437"/>
          </a:xfrm>
          <a:prstGeom prst="rect">
            <a:avLst/>
          </a:prstGeom>
          <a:noFill/>
        </p:spPr>
      </p:pic>
      <p:sp>
        <p:nvSpPr>
          <p:cNvPr id="6" name="下矢印 5"/>
          <p:cNvSpPr/>
          <p:nvPr/>
        </p:nvSpPr>
        <p:spPr>
          <a:xfrm rot="17712398" flipH="1">
            <a:off x="3077631" y="2841150"/>
            <a:ext cx="500066" cy="25850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25144"/>
            <a:ext cx="1100133" cy="1100133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987824" y="3717032"/>
            <a:ext cx="237626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XHR.send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(…)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 rot="6912398" flipH="1">
            <a:off x="2672040" y="3129404"/>
            <a:ext cx="500066" cy="26857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5229200"/>
            <a:ext cx="3878172" cy="10001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r>
              <a:rPr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[</a:t>
            </a:r>
          </a:p>
          <a:p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"a@example.com", "..." </a:t>
            </a:r>
            <a:endParaRPr kumimoji="1" lang="en-US" altLang="ja-JP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]</a:t>
            </a:r>
            <a:endParaRPr kumimoji="1" lang="ja-JP" altLang="en-US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1" name="グループ化 86"/>
          <p:cNvGrpSpPr/>
          <p:nvPr/>
        </p:nvGrpSpPr>
        <p:grpSpPr>
          <a:xfrm>
            <a:off x="2570026" y="4450792"/>
            <a:ext cx="1785950" cy="1714512"/>
            <a:chOff x="5214942" y="928670"/>
            <a:chExt cx="1785950" cy="1714512"/>
          </a:xfrm>
        </p:grpSpPr>
        <p:sp>
          <p:nvSpPr>
            <p:cNvPr id="12" name="正方形/長方形 11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13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パイ 18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72008" y="4221088"/>
            <a:ext cx="2483768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JSON.parse</a:t>
            </a:r>
            <a:r>
              <a:rPr kumimoji="1" lang="en-US" altLang="ja-JP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(txt)</a:t>
            </a:r>
            <a:endParaRPr kumimoji="1" lang="ja-JP" altLang="en-US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180528" y="1700808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ユーザ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39952" y="5949280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Web mail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576064" cy="576064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7944" y="1052736"/>
            <a:ext cx="309634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&lt;script 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src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=“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json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”&gt;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1819275" cy="1595437"/>
          </a:xfrm>
          <a:prstGeom prst="rect">
            <a:avLst/>
          </a:prstGeom>
          <a:noFill/>
        </p:spPr>
      </p:pic>
      <p:sp>
        <p:nvSpPr>
          <p:cNvPr id="6" name="下矢印 5"/>
          <p:cNvSpPr/>
          <p:nvPr/>
        </p:nvSpPr>
        <p:spPr>
          <a:xfrm rot="17712398" flipH="1">
            <a:off x="3077631" y="2841150"/>
            <a:ext cx="500066" cy="25850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824" y="3717032"/>
            <a:ext cx="309634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&lt;script 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src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=“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json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”&gt;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 rot="6912398" flipH="1">
            <a:off x="2672040" y="3129404"/>
            <a:ext cx="500066" cy="26857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5229200"/>
            <a:ext cx="3600400" cy="10001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[</a:t>
            </a:r>
            <a:endParaRPr kumimoji="1" lang="en-US" altLang="ja-JP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 "</a:t>
            </a:r>
            <a:r>
              <a:rPr kumimoji="1" lang="en-US" altLang="ja-JP" sz="2000" b="1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...0x82</a:t>
            </a:r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", "..."</a:t>
            </a:r>
            <a:endParaRPr kumimoji="1" lang="en-US" altLang="ja-JP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]</a:t>
            </a:r>
            <a:endParaRPr kumimoji="1" lang="ja-JP" altLang="en-US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0" name="グループ化 86"/>
          <p:cNvGrpSpPr/>
          <p:nvPr/>
        </p:nvGrpSpPr>
        <p:grpSpPr>
          <a:xfrm>
            <a:off x="2570026" y="4450792"/>
            <a:ext cx="1785950" cy="1714512"/>
            <a:chOff x="5214942" y="928670"/>
            <a:chExt cx="1785950" cy="1714512"/>
          </a:xfrm>
        </p:grpSpPr>
        <p:sp>
          <p:nvSpPr>
            <p:cNvPr id="11" name="正方形/長方形 10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12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パイ 17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6" name="下矢印 25"/>
          <p:cNvSpPr/>
          <p:nvPr/>
        </p:nvSpPr>
        <p:spPr>
          <a:xfrm rot="4947634" flipH="1">
            <a:off x="4418093" y="-222929"/>
            <a:ext cx="500066" cy="480736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86"/>
          <p:cNvGrpSpPr/>
          <p:nvPr/>
        </p:nvGrpSpPr>
        <p:grpSpPr>
          <a:xfrm>
            <a:off x="3419872" y="1268760"/>
            <a:ext cx="1785950" cy="1714512"/>
            <a:chOff x="5214942" y="928670"/>
            <a:chExt cx="1785950" cy="1714512"/>
          </a:xfrm>
        </p:grpSpPr>
        <p:sp>
          <p:nvSpPr>
            <p:cNvPr id="28" name="正方形/長方形 27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直角三角形 28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stCxn id="29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パイ 34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HTML</a:t>
              </a:r>
              <a:endParaRPr kumimoji="1" lang="ja-JP" altLang="en-US" sz="2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1571636" cy="1571636"/>
          </a:xfrm>
          <a:prstGeom prst="rect">
            <a:avLst/>
          </a:prstGeom>
          <a:noFill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25144"/>
            <a:ext cx="1100133" cy="1100133"/>
          </a:xfrm>
          <a:prstGeom prst="rect">
            <a:avLst/>
          </a:prstGeom>
          <a:noFill/>
        </p:spPr>
      </p:pic>
      <p:sp>
        <p:nvSpPr>
          <p:cNvPr id="45" name="テキスト ボックス 44"/>
          <p:cNvSpPr txBox="1"/>
          <p:nvPr/>
        </p:nvSpPr>
        <p:spPr>
          <a:xfrm>
            <a:off x="6767736" y="1196752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攻撃者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-180528" y="1700808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ユーザ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39952" y="5949280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Web mail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8" name="下矢印 47"/>
          <p:cNvSpPr/>
          <p:nvPr/>
        </p:nvSpPr>
        <p:spPr>
          <a:xfrm rot="15747634" flipH="1">
            <a:off x="4570556" y="220423"/>
            <a:ext cx="500066" cy="480736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86"/>
          <p:cNvGrpSpPr/>
          <p:nvPr/>
        </p:nvGrpSpPr>
        <p:grpSpPr>
          <a:xfrm>
            <a:off x="5004048" y="2348880"/>
            <a:ext cx="1785950" cy="1714512"/>
            <a:chOff x="5214942" y="928670"/>
            <a:chExt cx="1785950" cy="1714512"/>
          </a:xfrm>
        </p:grpSpPr>
        <p:sp>
          <p:nvSpPr>
            <p:cNvPr id="50" name="正方形/長方形 49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直角三角形 50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51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パイ 56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8" name="直線コネクタ 57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5" name="下矢印 64"/>
          <p:cNvSpPr/>
          <p:nvPr/>
        </p:nvSpPr>
        <p:spPr>
          <a:xfrm rot="2684819" flipH="1">
            <a:off x="6446208" y="2684710"/>
            <a:ext cx="500066" cy="237591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480720" y="3941036"/>
            <a:ext cx="2663280" cy="712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80000" rIns="144000" bIns="180000" rtlCol="0" anchor="ctr" anchorCtr="0">
            <a:no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From</a:t>
            </a:r>
            <a:r>
              <a:rPr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: </a:t>
            </a:r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kumimoji="1" lang="en-US" altLang="ja-JP" sz="2000" b="1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...0x82</a:t>
            </a:r>
            <a:r>
              <a:rPr kumimoji="1" lang="en-US" altLang="ja-JP" sz="2000" b="1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 </a:t>
            </a:r>
            <a:endParaRPr kumimoji="1" lang="en-US" altLang="ja-JP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022" y="2492896"/>
            <a:ext cx="700618" cy="7200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700808"/>
            <a:ext cx="1368152" cy="1368152"/>
          </a:xfrm>
          <a:prstGeom prst="rect">
            <a:avLst/>
          </a:prstGeom>
          <a:noFill/>
        </p:spPr>
      </p:pic>
      <p:pic>
        <p:nvPicPr>
          <p:cNvPr id="69" name="コンテンツ プレースホルダ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0717" flipH="1">
            <a:off x="7809677" y="1858125"/>
            <a:ext cx="539375" cy="661050"/>
          </a:xfrm>
          <a:prstGeom prst="rect">
            <a:avLst/>
          </a:prstGeom>
          <a:scene3d>
            <a:camera prst="isometricOffAxis1Left">
              <a:rot lat="881243" lon="118930" rev="146286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6" grpId="0" animBg="1"/>
      <p:bldP spid="48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556792"/>
            <a:ext cx="8496944" cy="1152128"/>
          </a:xfrm>
          <a:prstGeom prst="rect">
            <a:avLst/>
          </a:prstGeom>
          <a:solidFill>
            <a:srgbClr val="DAE7F6"/>
          </a:solidFill>
          <a:ln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100" b="1" dirty="0" smtClean="0">
                <a:ea typeface="メイリオ" pitchFamily="50" charset="-128"/>
                <a:cs typeface="Consolas" pitchFamily="49" charset="0"/>
              </a:rPr>
              <a:t>Content-Type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: application/json</a:t>
            </a:r>
            <a:endParaRPr lang="en-US" altLang="ja-JP" sz="2100" b="1" dirty="0" smtClean="0">
              <a:solidFill>
                <a:srgbClr val="C00000"/>
              </a:solidFill>
              <a:ea typeface="メイリオ" pitchFamily="50" charset="-128"/>
              <a:cs typeface="Consolas" pitchFamily="49" charset="0"/>
            </a:endParaRPr>
          </a:p>
          <a:p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  <a:p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[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ja-JP" altLang="en-US" sz="2100" b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  <a:cs typeface="Consolas" pitchFamily="49" charset="0"/>
              </a:rPr>
              <a:t>あ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,alert(/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"alice"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"bob"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/.source)]//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 ]</a:t>
            </a:r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1556792"/>
            <a:ext cx="144016" cy="115212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9675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>
                <a:latin typeface="メイリオ" pitchFamily="50" charset="-128"/>
                <a:ea typeface="メイリオ" pitchFamily="50" charset="-128"/>
              </a:rPr>
              <a:t>攻撃対象の</a:t>
            </a:r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JSON (UTF-8)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3573016"/>
            <a:ext cx="8496944" cy="1152128"/>
          </a:xfrm>
          <a:prstGeom prst="rect">
            <a:avLst/>
          </a:prstGeom>
          <a:solidFill>
            <a:srgbClr val="DAE7F6"/>
          </a:solidFill>
          <a:ln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&lt;script src="http://example.jp/target.json" 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charset="shift_jis"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&gt;&lt;/script&gt;</a:t>
            </a:r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3573016"/>
            <a:ext cx="144016" cy="115212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21297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>
                <a:latin typeface="メイリオ" pitchFamily="50" charset="-128"/>
                <a:ea typeface="メイリオ" pitchFamily="50" charset="-128"/>
              </a:rPr>
              <a:t>攻撃者の用意した罠ページ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51520" y="1556792"/>
            <a:ext cx="8496944" cy="1152128"/>
          </a:xfrm>
          <a:prstGeom prst="rect">
            <a:avLst/>
          </a:prstGeom>
          <a:solidFill>
            <a:srgbClr val="DAE7F6"/>
          </a:solidFill>
          <a:ln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100" b="1" dirty="0" smtClean="0">
                <a:ea typeface="メイリオ" pitchFamily="50" charset="-128"/>
                <a:cs typeface="Consolas" pitchFamily="49" charset="0"/>
              </a:rPr>
              <a:t>Content-Type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: application/json</a:t>
            </a:r>
            <a:endParaRPr lang="en-US" altLang="ja-JP" sz="2100" b="1" dirty="0" smtClean="0">
              <a:solidFill>
                <a:srgbClr val="C00000"/>
              </a:solidFill>
              <a:ea typeface="メイリオ" pitchFamily="50" charset="-128"/>
              <a:cs typeface="Consolas" pitchFamily="49" charset="0"/>
            </a:endParaRPr>
          </a:p>
          <a:p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  <a:p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[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ja-JP" altLang="en-US" sz="2100" b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  <a:cs typeface="Consolas" pitchFamily="49" charset="0"/>
              </a:rPr>
              <a:t>あ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,alert(/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"alice"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"bob"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/.source)]//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 ]</a:t>
            </a:r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1520" y="1556792"/>
            <a:ext cx="144016" cy="115212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9675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>
                <a:latin typeface="メイリオ" pitchFamily="50" charset="-128"/>
                <a:ea typeface="メイリオ" pitchFamily="50" charset="-128"/>
              </a:rPr>
              <a:t>攻撃対象の</a:t>
            </a:r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JSON (UTF-8)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3140968"/>
            <a:ext cx="1512168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ja-JP" altLang="en-US" smtClean="0"/>
              <a:t>あ</a:t>
            </a:r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33712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49936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35696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22</a:t>
            </a:r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1920" y="3717032"/>
            <a:ext cx="501279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22</a:t>
            </a:r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55976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2C</a:t>
            </a:r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60032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22</a:t>
            </a:r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64088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61</a:t>
            </a:r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68144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6C</a:t>
            </a:r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355976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,</a:t>
            </a:r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60032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64088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a</a:t>
            </a:r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68144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l</a:t>
            </a:r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72200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65</a:t>
            </a:r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76256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72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380312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74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72200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e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76256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r</a:t>
            </a:r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80312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t</a:t>
            </a:r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339752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E3</a:t>
            </a:r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843808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81</a:t>
            </a:r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347864" y="3717032"/>
            <a:ext cx="504849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82</a:t>
            </a:r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339752" y="4293096"/>
            <a:ext cx="1008112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ja-JP" altLang="en-US" smtClean="0"/>
              <a:t>縺</a:t>
            </a:r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833712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347864" y="4293096"/>
            <a:ext cx="1008112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355976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,</a:t>
            </a:r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860032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364088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a</a:t>
            </a:r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868144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l</a:t>
            </a:r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372200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e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876256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r</a:t>
            </a:r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380312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t</a:t>
            </a:r>
            <a:endParaRPr kumimoji="1" lang="ja-JP" altLang="en-US"/>
          </a:p>
        </p:txBody>
      </p:sp>
      <p:sp>
        <p:nvSpPr>
          <p:cNvPr id="84" name="フローチャート : 判断 83"/>
          <p:cNvSpPr/>
          <p:nvPr/>
        </p:nvSpPr>
        <p:spPr>
          <a:xfrm>
            <a:off x="3707084" y="4375678"/>
            <a:ext cx="302433" cy="357558"/>
          </a:xfrm>
          <a:prstGeom prst="flowChartDecision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1400" smtClean="0"/>
              <a:t>?</a:t>
            </a:r>
            <a:endParaRPr kumimoji="1" lang="ja-JP" altLang="en-US" sz="140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884368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28</a:t>
            </a:r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884368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(</a:t>
            </a:r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884368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(</a:t>
            </a:r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39552" y="3212976"/>
            <a:ext cx="1224136" cy="3490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z="2000" b="1" smtClean="0">
                <a:latin typeface="メイリオ" pitchFamily="50" charset="-128"/>
                <a:ea typeface="メイリオ" pitchFamily="50" charset="-128"/>
              </a:rPr>
              <a:t>UTF-8</a:t>
            </a:r>
            <a:endParaRPr kumimoji="1" lang="ja-JP" altLang="en-US" sz="20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39552" y="4365104"/>
            <a:ext cx="1224136" cy="3490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z="2000" b="1" smtClean="0">
                <a:latin typeface="メイリオ" pitchFamily="50" charset="-128"/>
                <a:ea typeface="メイリオ" pitchFamily="50" charset="-128"/>
              </a:rPr>
              <a:t>Shift_JIS</a:t>
            </a:r>
            <a:endParaRPr kumimoji="1" lang="ja-JP" altLang="en-US" sz="20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51520" y="5013176"/>
            <a:ext cx="8496944" cy="720080"/>
          </a:xfrm>
          <a:prstGeom prst="rect">
            <a:avLst/>
          </a:prstGeom>
          <a:solidFill>
            <a:srgbClr val="DAE7F6"/>
          </a:solidFill>
          <a:ln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[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ja-JP" altLang="en-US" sz="2100" b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  <a:cs typeface="Consolas" pitchFamily="49" charset="0"/>
              </a:rPr>
              <a:t>縺</a:t>
            </a:r>
            <a:r>
              <a:rPr lang="en-US" altLang="ja-JP" sz="2100" b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  <a:cs typeface="Consolas" pitchFamily="49" charset="0"/>
              </a:rPr>
              <a:t>&lt;?&gt;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</a:t>
            </a:r>
            <a:r>
              <a:rPr lang="en-US" altLang="ja-JP" sz="2100" b="1" smtClean="0">
                <a:solidFill>
                  <a:schemeClr val="accent2">
                    <a:lumMod val="50000"/>
                  </a:schemeClr>
                </a:solidFill>
                <a:ea typeface="メイリオ" pitchFamily="50" charset="-128"/>
                <a:cs typeface="Consolas" pitchFamily="49" charset="0"/>
              </a:rPr>
              <a:t>alert(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/", "alice", "bob", "/</a:t>
            </a:r>
            <a:r>
              <a:rPr lang="en-US" altLang="ja-JP" sz="2100" b="1" smtClean="0">
                <a:solidFill>
                  <a:schemeClr val="accent2">
                    <a:lumMod val="50000"/>
                  </a:schemeClr>
                </a:solidFill>
                <a:ea typeface="メイリオ" pitchFamily="50" charset="-128"/>
                <a:cs typeface="Consolas" pitchFamily="49" charset="0"/>
              </a:rPr>
              <a:t>.source)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]</a:t>
            </a:r>
            <a:r>
              <a:rPr lang="en-US" altLang="ja-JP" sz="2100" b="1" smtClean="0">
                <a:solidFill>
                  <a:srgbClr val="009644"/>
                </a:solidFill>
                <a:ea typeface="メイリオ" pitchFamily="50" charset="-128"/>
                <a:cs typeface="Consolas" pitchFamily="49" charset="0"/>
              </a:rPr>
              <a:t>//" ]</a:t>
            </a:r>
            <a:endParaRPr lang="en-US" altLang="ja-JP" sz="2100" b="1" dirty="0" smtClean="0">
              <a:solidFill>
                <a:srgbClr val="009644"/>
              </a:solidFill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51520" y="5013176"/>
            <a:ext cx="144016" cy="72008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5" grpId="0" animBg="1"/>
      <p:bldP spid="101" grpId="0" animBg="1"/>
      <p:bldP spid="102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51520" y="1556792"/>
            <a:ext cx="8496944" cy="1152128"/>
          </a:xfrm>
          <a:prstGeom prst="rect">
            <a:avLst/>
          </a:prstGeom>
          <a:solidFill>
            <a:srgbClr val="DAE7F6"/>
          </a:solidFill>
          <a:ln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100" b="1" dirty="0" smtClean="0">
                <a:ea typeface="メイリオ" pitchFamily="50" charset="-128"/>
                <a:cs typeface="Consolas" pitchFamily="49" charset="0"/>
              </a:rPr>
              <a:t>Content-Type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: application/json</a:t>
            </a:r>
            <a:endParaRPr lang="en-US" altLang="ja-JP" sz="2100" b="1" dirty="0" smtClean="0">
              <a:solidFill>
                <a:srgbClr val="C00000"/>
              </a:solidFill>
              <a:ea typeface="メイリオ" pitchFamily="50" charset="-128"/>
              <a:cs typeface="Consolas" pitchFamily="49" charset="0"/>
            </a:endParaRPr>
          </a:p>
          <a:p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  <a:p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[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ja-JP" altLang="en-US" sz="2100" b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  <a:cs typeface="Consolas" pitchFamily="49" charset="0"/>
              </a:rPr>
              <a:t>あ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,alert(/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"alice"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"bob"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/.source)]//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 ]</a:t>
            </a:r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1520" y="1556792"/>
            <a:ext cx="144016" cy="115212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9675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>
                <a:latin typeface="メイリオ" pitchFamily="50" charset="-128"/>
                <a:ea typeface="メイリオ" pitchFamily="50" charset="-128"/>
              </a:rPr>
              <a:t>攻撃対象の</a:t>
            </a:r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JSON (UTF-8)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3140968"/>
            <a:ext cx="1512168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ja-JP" altLang="en-US" smtClean="0"/>
              <a:t>あ</a:t>
            </a:r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33712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49936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35696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22</a:t>
            </a:r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1920" y="3717032"/>
            <a:ext cx="501279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22</a:t>
            </a:r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55976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2C</a:t>
            </a:r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60032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22</a:t>
            </a:r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64088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61</a:t>
            </a:r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68144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6C</a:t>
            </a:r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355976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,</a:t>
            </a:r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60032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64088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a</a:t>
            </a:r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68144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l</a:t>
            </a:r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72200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65</a:t>
            </a:r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76256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72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380312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74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72200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e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76256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r</a:t>
            </a:r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80312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t</a:t>
            </a:r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339752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E3</a:t>
            </a:r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843808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81</a:t>
            </a:r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347864" y="3717032"/>
            <a:ext cx="504849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82</a:t>
            </a:r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339752" y="4293096"/>
            <a:ext cx="1008112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ja-JP" altLang="en-US" smtClean="0"/>
              <a:t>縺</a:t>
            </a:r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833712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347864" y="4293096"/>
            <a:ext cx="50405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355976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,</a:t>
            </a:r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860032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"</a:t>
            </a:r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364088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a</a:t>
            </a:r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868144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l</a:t>
            </a:r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372200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e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876256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r</a:t>
            </a:r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380312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t</a:t>
            </a:r>
            <a:endParaRPr kumimoji="1" lang="ja-JP" altLang="en-US"/>
          </a:p>
        </p:txBody>
      </p:sp>
      <p:sp>
        <p:nvSpPr>
          <p:cNvPr id="84" name="フローチャート : 判断 83"/>
          <p:cNvSpPr/>
          <p:nvPr/>
        </p:nvSpPr>
        <p:spPr>
          <a:xfrm>
            <a:off x="3452240" y="4375678"/>
            <a:ext cx="302433" cy="357558"/>
          </a:xfrm>
          <a:prstGeom prst="flowChartDecision">
            <a:avLst/>
          </a:prstGeo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1400" smtClean="0"/>
              <a:t>?</a:t>
            </a:r>
            <a:endParaRPr kumimoji="1" lang="ja-JP" altLang="en-US" sz="140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884368" y="3717032"/>
            <a:ext cx="504056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28</a:t>
            </a:r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884368" y="3140968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(</a:t>
            </a:r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884368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mtClean="0"/>
              <a:t>(</a:t>
            </a:r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39552" y="3212976"/>
            <a:ext cx="1224136" cy="3490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z="2000" b="1" smtClean="0">
                <a:latin typeface="メイリオ" pitchFamily="50" charset="-128"/>
                <a:ea typeface="メイリオ" pitchFamily="50" charset="-128"/>
              </a:rPr>
              <a:t>UTF-8</a:t>
            </a:r>
            <a:endParaRPr kumimoji="1" lang="ja-JP" altLang="en-US" sz="20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39552" y="4365104"/>
            <a:ext cx="1224136" cy="3490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z="2000" b="1" smtClean="0">
                <a:latin typeface="メイリオ" pitchFamily="50" charset="-128"/>
                <a:ea typeface="メイリオ" pitchFamily="50" charset="-128"/>
              </a:rPr>
              <a:t>Shift_JIS</a:t>
            </a:r>
            <a:endParaRPr kumimoji="1" lang="ja-JP" altLang="en-US" sz="20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51520" y="5013176"/>
            <a:ext cx="8496944" cy="720080"/>
          </a:xfrm>
          <a:prstGeom prst="rect">
            <a:avLst/>
          </a:prstGeom>
          <a:solidFill>
            <a:srgbClr val="DAE7F6"/>
          </a:solidFill>
          <a:ln>
            <a:solidFill>
              <a:srgbClr val="00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16000" rtlCol="0" anchor="ctr" anchorCtr="0">
            <a:noAutofit/>
          </a:bodyPr>
          <a:lstStyle/>
          <a:p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[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ja-JP" altLang="en-US" sz="2100" b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  <a:cs typeface="Consolas" pitchFamily="49" charset="0"/>
              </a:rPr>
              <a:t>縺</a:t>
            </a:r>
            <a:r>
              <a:rPr lang="en-US" altLang="ja-JP" sz="2100" b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  <a:cs typeface="Consolas" pitchFamily="49" charset="0"/>
              </a:rPr>
              <a:t>&lt;?&gt;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,alert(/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"alice"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 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"bob"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,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 "</a:t>
            </a:r>
            <a:r>
              <a:rPr lang="en-US" altLang="ja-JP" sz="2100" b="1" smtClean="0">
                <a:solidFill>
                  <a:srgbClr val="C00000"/>
                </a:solidFill>
                <a:ea typeface="メイリオ" pitchFamily="50" charset="-128"/>
                <a:cs typeface="Consolas" pitchFamily="49" charset="0"/>
              </a:rPr>
              <a:t>/.source)]//</a:t>
            </a:r>
            <a:r>
              <a:rPr lang="en-US" altLang="ja-JP" sz="2100" b="1" smtClean="0">
                <a:solidFill>
                  <a:srgbClr val="7030A0"/>
                </a:solidFill>
                <a:ea typeface="メイリオ" pitchFamily="50" charset="-128"/>
                <a:cs typeface="Consolas" pitchFamily="49" charset="0"/>
              </a:rPr>
              <a:t>"</a:t>
            </a:r>
            <a:r>
              <a:rPr lang="en-US" altLang="ja-JP" sz="2100" b="1" smtClean="0">
                <a:solidFill>
                  <a:srgbClr val="009644"/>
                </a:solidFill>
                <a:ea typeface="メイリオ" pitchFamily="50" charset="-128"/>
                <a:cs typeface="Consolas" pitchFamily="49" charset="0"/>
              </a:rPr>
              <a:t> </a:t>
            </a:r>
            <a:r>
              <a:rPr lang="en-US" altLang="ja-JP" sz="2100" b="1" smtClean="0">
                <a:ea typeface="メイリオ" pitchFamily="50" charset="-128"/>
                <a:cs typeface="Consolas" pitchFamily="49" charset="0"/>
              </a:rPr>
              <a:t>]</a:t>
            </a:r>
            <a:endParaRPr lang="en-US" altLang="ja-JP" sz="2100" b="1" dirty="0" smtClean="0">
              <a:ea typeface="メイリオ" pitchFamily="50" charset="-128"/>
              <a:cs typeface="Consolas" pitchFamily="49" charset="0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51520" y="5013176"/>
            <a:ext cx="144016" cy="72008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16016" y="60932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>
                <a:latin typeface="メイリオ" pitchFamily="50" charset="-128"/>
                <a:ea typeface="メイリオ" pitchFamily="50" charset="-128"/>
              </a:rPr>
              <a:t>修正された挙動</a:t>
            </a:r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(IE</a:t>
            </a:r>
            <a:r>
              <a:rPr kumimoji="1" lang="ja-JP" altLang="en-US" sz="2400" b="1" smtClean="0">
                <a:latin typeface="メイリオ" pitchFamily="50" charset="-128"/>
                <a:ea typeface="メイリオ" pitchFamily="50" charset="-128"/>
              </a:rPr>
              <a:t>と同じ</a:t>
            </a:r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)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851920" y="4293096"/>
            <a:ext cx="504056" cy="504056"/>
          </a:xfrm>
          <a:prstGeom prst="rect">
            <a:avLst/>
          </a:prstGeom>
          <a:solidFill>
            <a:srgbClr val="DAE7F6"/>
          </a:solidFill>
          <a:ln w="38100">
            <a:solidFill>
              <a:schemeClr val="bg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kumimoji="1" lang="en-US" altLang="ja-JP" smtClean="0"/>
              <a:t>"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JS Array Hijacking with MBCS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smtClean="0"/>
              <a:t>まとめ</a:t>
            </a:r>
            <a:endParaRPr lang="en-US" altLang="ja-JP" smtClean="0"/>
          </a:p>
          <a:p>
            <a:r>
              <a:rPr lang="ja-JP" altLang="en-US" smtClean="0"/>
              <a:t>そもそも</a:t>
            </a:r>
            <a:r>
              <a:rPr lang="en-US" altLang="ja-JP" smtClean="0"/>
              <a:t>JSON</a:t>
            </a:r>
            <a:r>
              <a:rPr lang="ja-JP" altLang="en-US" smtClean="0"/>
              <a:t>のレスポンスに</a:t>
            </a:r>
            <a:r>
              <a:rPr lang="en-US" altLang="ja-JP" smtClean="0"/>
              <a:t>charset</a:t>
            </a:r>
            <a:r>
              <a:rPr lang="ja-JP" altLang="en-US" smtClean="0"/>
              <a:t>つけてないのがイケてない。</a:t>
            </a:r>
            <a:endParaRPr lang="en-US" altLang="ja-JP" smtClean="0"/>
          </a:p>
          <a:p>
            <a:pPr lvl="1"/>
            <a:r>
              <a:rPr lang="ja-JP" altLang="en-US" smtClean="0"/>
              <a:t>とはいえ</a:t>
            </a:r>
            <a:r>
              <a:rPr lang="en-US" altLang="ja-JP" smtClean="0"/>
              <a:t>RFC4627</a:t>
            </a:r>
            <a:r>
              <a:rPr lang="ja-JP" altLang="en-US" smtClean="0"/>
              <a:t>には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400" i="1" smtClean="0">
                <a:latin typeface="+mj-lt"/>
              </a:rPr>
              <a:t>JSON text SHALL be encoded in Unicode. The default encoding is UTF-8.</a:t>
            </a:r>
          </a:p>
          <a:p>
            <a:r>
              <a:rPr kumimoji="1" lang="ja-JP" altLang="en-US" smtClean="0">
                <a:cs typeface="Arial Unicode MS" pitchFamily="50" charset="-128"/>
              </a:rPr>
              <a:t>攻撃可能なサイトは限定的</a:t>
            </a:r>
            <a:r>
              <a:rPr kumimoji="1" lang="en-US" altLang="ja-JP" smtClean="0">
                <a:cs typeface="Arial Unicode MS" pitchFamily="50" charset="-128"/>
              </a:rPr>
              <a:t>	</a:t>
            </a:r>
            <a:endParaRPr kumimoji="1" lang="ja-JP" altLang="en-US"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12700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kumimoji="1"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画面に合わせる (4:3)</PresentationFormat>
  <Paragraphs>150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Arial Black</vt:lpstr>
      <vt:lpstr>メイリオ</vt:lpstr>
      <vt:lpstr>Wingdings</vt:lpstr>
      <vt:lpstr>Calibri</vt:lpstr>
      <vt:lpstr>ＭＳ ゴシック</vt:lpstr>
      <vt:lpstr>Consolas</vt:lpstr>
      <vt:lpstr>Arial Unicode MS</vt:lpstr>
      <vt:lpstr>Office テーマ</vt:lpstr>
      <vt:lpstr>JS Array Hijacking with MBCS encodings MBCS文字コードを使ったJS配列の乗っ取り</vt:lpstr>
      <vt:lpstr>JS Array Hijacking with MBCS</vt:lpstr>
      <vt:lpstr>JS Array Hijacking with MBCS</vt:lpstr>
      <vt:lpstr>JS Array Hijacking with MBCS</vt:lpstr>
      <vt:lpstr>JS Array Hijacking with MBCS</vt:lpstr>
      <vt:lpstr>JS Array Hijacking with MBCS</vt:lpstr>
      <vt:lpstr>JS Array Hijacking with MBCS</vt:lpstr>
      <vt:lpstr>JS Array Hijacking with MBCS</vt:lpstr>
      <vt:lpstr>JS Array Hijacking with MBCS</vt:lpstr>
      <vt:lpstr>JS Array Hijacking with MBCS</vt:lpstr>
      <vt:lpstr>質問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2011-10-18T10:13:35Z</dcterms:created>
  <dcterms:modified xsi:type="dcterms:W3CDTF">2012-04-05T14:13:46Z</dcterms:modified>
</cp:coreProperties>
</file>