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28"/>
  </p:notesMasterIdLst>
  <p:sldIdLst>
    <p:sldId id="325" r:id="rId2"/>
    <p:sldId id="401" r:id="rId3"/>
    <p:sldId id="404" r:id="rId4"/>
    <p:sldId id="405" r:id="rId5"/>
    <p:sldId id="406" r:id="rId6"/>
    <p:sldId id="407" r:id="rId7"/>
    <p:sldId id="408" r:id="rId8"/>
    <p:sldId id="409" r:id="rId9"/>
    <p:sldId id="410" r:id="rId10"/>
    <p:sldId id="411" r:id="rId11"/>
    <p:sldId id="413" r:id="rId12"/>
    <p:sldId id="425" r:id="rId13"/>
    <p:sldId id="414" r:id="rId14"/>
    <p:sldId id="412" r:id="rId15"/>
    <p:sldId id="415" r:id="rId16"/>
    <p:sldId id="417" r:id="rId17"/>
    <p:sldId id="418" r:id="rId18"/>
    <p:sldId id="420" r:id="rId19"/>
    <p:sldId id="416" r:id="rId20"/>
    <p:sldId id="426" r:id="rId21"/>
    <p:sldId id="421" r:id="rId22"/>
    <p:sldId id="422" r:id="rId23"/>
    <p:sldId id="423" r:id="rId24"/>
    <p:sldId id="424" r:id="rId25"/>
    <p:sldId id="388" r:id="rId26"/>
    <p:sldId id="400" r:id="rId27"/>
  </p:sldIdLst>
  <p:sldSz cx="9144000" cy="6858000" type="screen4x3"/>
  <p:notesSz cx="6858000" cy="9144000"/>
  <p:embeddedFontLst>
    <p:embeddedFont>
      <p:font typeface="Arial Black" pitchFamily="34" charset="0"/>
      <p:bold r:id="rId29"/>
    </p:embeddedFont>
    <p:embeddedFont>
      <p:font typeface="メイリオ" pitchFamily="50" charset="-128"/>
      <p:regular r:id="rId30"/>
      <p:bold r:id="rId31"/>
      <p:italic r:id="rId32"/>
      <p:boldItalic r:id="rId33"/>
    </p:embeddedFont>
    <p:embeddedFont>
      <p:font typeface="Calibri" pitchFamily="34" charset="0"/>
      <p:regular r:id="rId34"/>
      <p:bold r:id="rId35"/>
      <p:italic r:id="rId36"/>
      <p:boldItalic r:id="rId37"/>
    </p:embeddedFont>
    <p:embeddedFont>
      <p:font typeface="Consolas" pitchFamily="49" charset="0"/>
      <p:regular r:id="rId38"/>
      <p:bold r:id="rId39"/>
      <p:italic r:id="rId40"/>
      <p:boldItalic r:id="rId41"/>
    </p:embeddedFont>
  </p:embeddedFont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ECEC"/>
    <a:srgbClr val="FF9933"/>
    <a:srgbClr val="949494"/>
    <a:srgbClr val="595959"/>
    <a:srgbClr val="420000"/>
    <a:srgbClr val="3D3D3D"/>
    <a:srgbClr val="3399FF"/>
    <a:srgbClr val="220000"/>
    <a:srgbClr val="ABD5FF"/>
    <a:srgbClr val="007FC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756" autoAdjust="0"/>
    <p:restoredTop sz="98749" autoAdjust="0"/>
  </p:normalViewPr>
  <p:slideViewPr>
    <p:cSldViewPr>
      <p:cViewPr varScale="1">
        <p:scale>
          <a:sx n="79" d="100"/>
          <a:sy n="79" d="100"/>
        </p:scale>
        <p:origin x="-6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41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font" Target="fonts/font12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DA404-DC88-4981-BBCB-E5F3E2BD583B}" type="datetimeFigureOut">
              <a:rPr kumimoji="1" lang="ja-JP" altLang="en-US" smtClean="0"/>
              <a:pPr/>
              <a:t>2012/3/27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C69C08-9716-4B2C-9A5C-3A0028494F6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69C08-9716-4B2C-9A5C-3A0028494F6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69C08-9716-4B2C-9A5C-3A0028494F62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gradFill flip="none" rotWithShape="1">
          <a:gsLst>
            <a:gs pos="0">
              <a:schemeClr val="tx1"/>
            </a:gs>
            <a:gs pos="100000">
              <a:srgbClr val="3D3D3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/>
          <p:nvPr userDrawn="1"/>
        </p:nvSpPr>
        <p:spPr>
          <a:xfrm>
            <a:off x="0" y="1484784"/>
            <a:ext cx="9144000" cy="3744416"/>
          </a:xfrm>
          <a:prstGeom prst="rect">
            <a:avLst/>
          </a:prstGeom>
          <a:ln w="38100"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3"/>
          </a:lnRef>
          <a:fillRef idx="1001">
            <a:schemeClr val="lt1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79748-2964-4679-A90C-05C4720C9069}" type="datetimeFigureOut">
              <a:rPr kumimoji="1" lang="ja-JP" altLang="en-US" smtClean="0"/>
              <a:pPr/>
              <a:t>2012/3/27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A5667-F53B-44A0-B4C7-CC53EAFBCD5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0" y="1440160"/>
            <a:ext cx="9144000" cy="188640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0" y="1412776"/>
            <a:ext cx="9144000" cy="144016"/>
          </a:xfrm>
          <a:prstGeom prst="rect">
            <a:avLst/>
          </a:prstGeom>
          <a:solidFill>
            <a:srgbClr val="33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20080" y="2060848"/>
            <a:ext cx="7772400" cy="1470025"/>
          </a:xfrm>
        </p:spPr>
        <p:txBody>
          <a:bodyPr/>
          <a:lstStyle>
            <a:lvl1pPr algn="r">
              <a:defRPr b="1">
                <a:latin typeface="メイリオ" pitchFamily="50" charset="-128"/>
                <a:ea typeface="メイリオ" pitchFamily="50" charset="-128"/>
              </a:defRPr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483768" y="3717032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tx1">
                    <a:tint val="75000"/>
                  </a:schemeClr>
                </a:solidFill>
                <a:latin typeface="メイリオ" pitchFamily="50" charset="-128"/>
                <a:ea typeface="メイリオ" pitchFamily="50" charset="-12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pic>
        <p:nvPicPr>
          <p:cNvPr id="2050" name="Picture 2" descr="C:\Users\yamada\Documents\images\Na_logo_new.wm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5623240"/>
            <a:ext cx="2267744" cy="1095603"/>
          </a:xfrm>
          <a:prstGeom prst="rect">
            <a:avLst/>
          </a:prstGeom>
          <a:noFill/>
        </p:spPr>
      </p:pic>
      <p:sp>
        <p:nvSpPr>
          <p:cNvPr id="14" name="正方形/長方形 13"/>
          <p:cNvSpPr/>
          <p:nvPr userDrawn="1"/>
        </p:nvSpPr>
        <p:spPr>
          <a:xfrm>
            <a:off x="0" y="5085184"/>
            <a:ext cx="9144000" cy="188640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 userDrawn="1"/>
        </p:nvSpPr>
        <p:spPr>
          <a:xfrm>
            <a:off x="0" y="5157192"/>
            <a:ext cx="9144000" cy="144016"/>
          </a:xfrm>
          <a:prstGeom prst="rect">
            <a:avLst/>
          </a:prstGeom>
          <a:solidFill>
            <a:srgbClr val="33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16632"/>
            <a:ext cx="8892480" cy="692696"/>
          </a:xfrm>
        </p:spPr>
        <p:txBody>
          <a:bodyPr/>
          <a:lstStyle>
            <a:lvl1pPr algn="l">
              <a:defRPr b="1" baseline="0">
                <a:solidFill>
                  <a:srgbClr val="ECECEC"/>
                </a:solidFill>
                <a:latin typeface="メイリオ" pitchFamily="50" charset="-128"/>
                <a:ea typeface="メイリオ" pitchFamily="50" charset="-128"/>
              </a:defRPr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3399FF"/>
              </a:buClr>
              <a:buFont typeface="Wingdings" pitchFamily="2" charset="2"/>
              <a:buChar char="v"/>
              <a:defRPr b="1">
                <a:latin typeface="メイリオ" pitchFamily="50" charset="-128"/>
                <a:ea typeface="メイリオ" pitchFamily="50" charset="-128"/>
              </a:defRPr>
            </a:lvl1pPr>
            <a:lvl2pPr>
              <a:buClr>
                <a:srgbClr val="FF9900"/>
              </a:buClr>
              <a:buFont typeface="Wingdings" pitchFamily="2" charset="2"/>
              <a:buChar char="v"/>
              <a:defRPr b="1">
                <a:latin typeface="メイリオ" pitchFamily="50" charset="-128"/>
                <a:ea typeface="メイリオ" pitchFamily="50" charset="-128"/>
              </a:defRPr>
            </a:lvl2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79748-2964-4679-A90C-05C4720C9069}" type="datetimeFigureOut">
              <a:rPr kumimoji="1" lang="ja-JP" altLang="en-US" smtClean="0"/>
              <a:pPr/>
              <a:t>2012/3/27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A5667-F53B-44A0-B4C7-CC53EAFBCD5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正方形/長方形 7"/>
          <p:cNvSpPr/>
          <p:nvPr userDrawn="1"/>
        </p:nvSpPr>
        <p:spPr>
          <a:xfrm>
            <a:off x="0" y="6669360"/>
            <a:ext cx="9144000" cy="216024"/>
          </a:xfrm>
          <a:prstGeom prst="rect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0" y="764704"/>
            <a:ext cx="9144000" cy="144016"/>
          </a:xfrm>
          <a:prstGeom prst="rect">
            <a:avLst/>
          </a:prstGeom>
          <a:solidFill>
            <a:srgbClr val="33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 userDrawn="1"/>
        </p:nvSpPr>
        <p:spPr>
          <a:xfrm>
            <a:off x="6012160" y="6647837"/>
            <a:ext cx="31683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100" b="0" i="1" dirty="0" err="1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NetAgent</a:t>
            </a:r>
            <a:r>
              <a:rPr kumimoji="1" lang="en-US" altLang="ja-JP" sz="1100" b="0" i="1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1" lang="en-US" altLang="ja-JP" sz="1100" b="0" i="0" dirty="0" smtClean="0">
                <a:solidFill>
                  <a:schemeClr val="bg1">
                    <a:lumMod val="75000"/>
                  </a:schemeClr>
                </a:solidFill>
                <a:latin typeface="Calibri" pitchFamily="34" charset="0"/>
                <a:cs typeface="Arial" pitchFamily="34" charset="0"/>
              </a:rPr>
              <a:t>http://www.netagent.co.jp/</a:t>
            </a:r>
            <a:endParaRPr kumimoji="1" lang="ja-JP" altLang="en-US" sz="1100" b="0" i="0" dirty="0">
              <a:solidFill>
                <a:schemeClr val="bg1">
                  <a:lumMod val="7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2" name="テキスト ボックス 11"/>
          <p:cNvSpPr txBox="1"/>
          <p:nvPr userDrawn="1"/>
        </p:nvSpPr>
        <p:spPr>
          <a:xfrm>
            <a:off x="0" y="6620243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400" b="0" i="0" smtClean="0">
                <a:solidFill>
                  <a:srgbClr val="FFC000"/>
                </a:solidFill>
                <a:latin typeface="+mn-lt"/>
                <a:cs typeface="Arial" pitchFamily="34" charset="0"/>
              </a:rPr>
              <a:t>OWASP</a:t>
            </a:r>
            <a:r>
              <a:rPr kumimoji="1" lang="en-US" altLang="ja-JP" sz="1400" b="0" i="0" baseline="0" smtClean="0">
                <a:solidFill>
                  <a:srgbClr val="FFC000"/>
                </a:solidFill>
                <a:latin typeface="+mn-lt"/>
                <a:cs typeface="Arial" pitchFamily="34" charset="0"/>
              </a:rPr>
              <a:t> Japan 1st meeting</a:t>
            </a:r>
            <a:endParaRPr kumimoji="1" lang="ja-JP" altLang="en-US" sz="1400" b="0" i="0">
              <a:solidFill>
                <a:srgbClr val="FFC000"/>
              </a:solidFill>
              <a:latin typeface="+mn-lt"/>
              <a:cs typeface="Arial" pitchFamily="34" charset="0"/>
            </a:endParaRPr>
          </a:p>
        </p:txBody>
      </p:sp>
      <p:sp>
        <p:nvSpPr>
          <p:cNvPr id="10" name="正方形/長方形 9"/>
          <p:cNvSpPr/>
          <p:nvPr userDrawn="1"/>
        </p:nvSpPr>
        <p:spPr>
          <a:xfrm>
            <a:off x="0" y="6597352"/>
            <a:ext cx="9144000" cy="72008"/>
          </a:xfrm>
          <a:prstGeom prst="rect">
            <a:avLst/>
          </a:prstGeom>
          <a:solidFill>
            <a:srgbClr val="33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bg>
      <p:bgPr>
        <a:solidFill>
          <a:srgbClr val="2929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988840"/>
            <a:ext cx="9144000" cy="2664296"/>
          </a:xfrm>
        </p:spPr>
        <p:txBody>
          <a:bodyPr>
            <a:noAutofit/>
          </a:bodyPr>
          <a:lstStyle>
            <a:lvl1pPr algn="ctr">
              <a:defRPr sz="5400" b="1" baseline="0">
                <a:solidFill>
                  <a:srgbClr val="ECECEC"/>
                </a:solidFill>
                <a:latin typeface="メイリオ" pitchFamily="50" charset="-128"/>
                <a:ea typeface="メイリオ" pitchFamily="50" charset="-128"/>
              </a:defRPr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0" y="0"/>
            <a:ext cx="9144000" cy="45719"/>
          </a:xfrm>
          <a:prstGeom prst="rect">
            <a:avLst/>
          </a:prstGeom>
          <a:solidFill>
            <a:srgbClr val="33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 flipV="1">
            <a:off x="0" y="6821397"/>
            <a:ext cx="9144000" cy="45719"/>
          </a:xfrm>
          <a:prstGeom prst="rect">
            <a:avLst/>
          </a:prstGeom>
          <a:solidFill>
            <a:srgbClr val="33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79748-2964-4679-A90C-05C4720C9069}" type="datetimeFigureOut">
              <a:rPr kumimoji="1" lang="ja-JP" altLang="en-US" smtClean="0"/>
              <a:pPr/>
              <a:t>2012/3/27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A5667-F53B-44A0-B4C7-CC53EAFBCD5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67544" y="2048654"/>
            <a:ext cx="8496944" cy="1470025"/>
          </a:xfrm>
        </p:spPr>
        <p:txBody>
          <a:bodyPr>
            <a:noAutofit/>
          </a:bodyPr>
          <a:lstStyle/>
          <a:p>
            <a:r>
              <a:rPr kumimoji="1" lang="en-US" altLang="ja-JP" sz="4800" smtClean="0">
                <a:solidFill>
                  <a:srgbClr val="00B050"/>
                </a:solidFill>
                <a:latin typeface="Arial Black" pitchFamily="34" charset="0"/>
              </a:rPr>
              <a:t>C</a:t>
            </a:r>
            <a:r>
              <a:rPr kumimoji="1" lang="en-US" altLang="ja-JP" sz="4800" smtClean="0">
                <a:latin typeface="Arial Black" pitchFamily="34" charset="0"/>
              </a:rPr>
              <a:t>ontent-</a:t>
            </a:r>
            <a:r>
              <a:rPr kumimoji="1" lang="en-US" altLang="ja-JP" sz="4800" smtClean="0">
                <a:solidFill>
                  <a:srgbClr val="0070C0"/>
                </a:solidFill>
                <a:latin typeface="Arial Black" pitchFamily="34" charset="0"/>
              </a:rPr>
              <a:t>S</a:t>
            </a:r>
            <a:r>
              <a:rPr kumimoji="1" lang="en-US" altLang="ja-JP" sz="4800" smtClean="0">
                <a:latin typeface="Arial Black" pitchFamily="34" charset="0"/>
              </a:rPr>
              <a:t>ecurity-</a:t>
            </a:r>
            <a:r>
              <a:rPr kumimoji="1" lang="en-US" altLang="ja-JP" sz="4800" smtClean="0">
                <a:solidFill>
                  <a:srgbClr val="FF9933"/>
                </a:solidFill>
                <a:latin typeface="Arial Black" pitchFamily="34" charset="0"/>
              </a:rPr>
              <a:t>P</a:t>
            </a:r>
            <a:r>
              <a:rPr kumimoji="1" lang="en-US" altLang="ja-JP" sz="4800" smtClean="0">
                <a:latin typeface="Arial Black" pitchFamily="34" charset="0"/>
              </a:rPr>
              <a:t>olicy</a:t>
            </a:r>
            <a:endParaRPr kumimoji="1" lang="ja-JP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796136" y="4437112"/>
            <a:ext cx="3024336" cy="936104"/>
          </a:xfrm>
        </p:spPr>
        <p:txBody>
          <a:bodyPr>
            <a:normAutofit/>
          </a:bodyPr>
          <a:lstStyle/>
          <a:p>
            <a:pPr>
              <a:lnSpc>
                <a:spcPts val="1800"/>
              </a:lnSpc>
            </a:pPr>
            <a:r>
              <a:rPr kumimoji="1" lang="en-US" altLang="ja-JP" sz="18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Mar 27 2012</a:t>
            </a:r>
          </a:p>
          <a:p>
            <a:pPr>
              <a:lnSpc>
                <a:spcPts val="1800"/>
              </a:lnSpc>
            </a:pPr>
            <a:r>
              <a:rPr lang="en-US" altLang="ja-JP" sz="18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Yosuke HASEGAWA</a:t>
            </a:r>
            <a:endParaRPr kumimoji="1" lang="ja-JP" altLang="en-US" sz="18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43608" y="1785010"/>
            <a:ext cx="6048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b="1" dirty="0" smtClean="0">
                <a:latin typeface="Arial Black" pitchFamily="34" charset="0"/>
              </a:rPr>
              <a:t>Introduction of</a:t>
            </a:r>
            <a:endParaRPr kumimoji="1" lang="ja-JP" altLang="en-US" sz="4000" b="1" dirty="0">
              <a:latin typeface="Arial Black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15816" y="3068960"/>
            <a:ext cx="6048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4000" b="1" smtClean="0">
                <a:latin typeface="Arial Black" pitchFamily="34" charset="0"/>
              </a:rPr>
              <a:t>in 5 minutes</a:t>
            </a:r>
            <a:endParaRPr kumimoji="1" lang="ja-JP" altLang="en-US" sz="4000" b="1">
              <a:latin typeface="Arial Black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915816" y="3924345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32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</a:rPr>
              <a:t>5</a:t>
            </a:r>
            <a:r>
              <a:rPr kumimoji="1" lang="ja-JP" altLang="en-US" sz="32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</a:rPr>
              <a:t>分でわかる</a:t>
            </a:r>
            <a:r>
              <a:rPr kumimoji="1" lang="en-US" altLang="ja-JP" sz="32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</a:rPr>
              <a:t>CSP</a:t>
            </a:r>
            <a:endParaRPr kumimoji="1" lang="ja-JP" altLang="en-US" sz="3200" b="1">
              <a:solidFill>
                <a:schemeClr val="tx1">
                  <a:lumMod val="65000"/>
                  <a:lumOff val="35000"/>
                </a:schemeClr>
              </a:solidFill>
              <a:latin typeface="メイリオ" pitchFamily="50" charset="-128"/>
              <a:ea typeface="メイリオ" pitchFamily="50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smtClean="0"/>
              <a:t>Content-Security-Policy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smtClean="0"/>
              <a:t>リソースの種類ごとに指定可能</a:t>
            </a:r>
            <a:r>
              <a:rPr kumimoji="1" lang="en-US" altLang="ja-JP" smtClean="0"/>
              <a:t/>
            </a:r>
            <a:br>
              <a:rPr kumimoji="1" lang="en-US" altLang="ja-JP" smtClean="0"/>
            </a:br>
            <a:r>
              <a:rPr kumimoji="1" lang="en-US" altLang="ja-JP" smtClean="0"/>
              <a:t/>
            </a:r>
            <a:br>
              <a:rPr kumimoji="1" lang="en-US" altLang="ja-JP" smtClean="0"/>
            </a:br>
            <a:r>
              <a:rPr kumimoji="1" lang="en-US" altLang="ja-JP" smtClean="0"/>
              <a:t/>
            </a:r>
            <a:br>
              <a:rPr kumimoji="1" lang="en-US" altLang="ja-JP" smtClean="0"/>
            </a:br>
            <a:r>
              <a:rPr kumimoji="1" lang="en-US" altLang="ja-JP" smtClean="0"/>
              <a:t/>
            </a:r>
            <a:br>
              <a:rPr kumimoji="1" lang="en-US" altLang="ja-JP" smtClean="0"/>
            </a:br>
            <a:r>
              <a:rPr kumimoji="1" lang="en-US" altLang="ja-JP" smtClean="0"/>
              <a:t/>
            </a:r>
            <a:br>
              <a:rPr kumimoji="1" lang="en-US" altLang="ja-JP" smtClean="0"/>
            </a:br>
            <a:r>
              <a:rPr kumimoji="1" lang="en-US" altLang="ja-JP" smtClean="0"/>
              <a:t/>
            </a:r>
            <a:br>
              <a:rPr kumimoji="1" lang="en-US" altLang="ja-JP" smtClean="0"/>
            </a:br>
            <a:r>
              <a:rPr kumimoji="1" lang="en-US" altLang="ja-JP" smtClean="0"/>
              <a:t/>
            </a:r>
            <a:br>
              <a:rPr kumimoji="1" lang="en-US" altLang="ja-JP" smtClean="0"/>
            </a:br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71600" y="2348881"/>
            <a:ext cx="7272808" cy="504055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6000" rtlCol="0" anchor="ctr" anchorCtr="0">
            <a:noAutofit/>
          </a:bodyPr>
          <a:lstStyle/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X-WebKit-CSP: default-src 'self'; img-src *.example.jp</a:t>
            </a:r>
            <a:endParaRPr lang="en-US" altLang="ja-JP" sz="2400" b="1" dirty="0" smtClean="0">
              <a:ea typeface="メイリオ" pitchFamily="50" charset="-128"/>
              <a:cs typeface="Consolas" pitchFamily="49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971600" y="2348880"/>
            <a:ext cx="144016" cy="504056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71600" y="3356992"/>
            <a:ext cx="7272808" cy="1584176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6000" rtlCol="0" anchor="ctr" anchorCtr="0">
            <a:noAutofit/>
          </a:bodyPr>
          <a:lstStyle/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&lt;img src="</a:t>
            </a:r>
            <a:r>
              <a:rPr lang="en-US" altLang="ja-JP" sz="2400" b="1" smtClean="0">
                <a:solidFill>
                  <a:srgbClr val="7030A0"/>
                </a:solidFill>
                <a:ea typeface="メイリオ" pitchFamily="50" charset="-128"/>
                <a:cs typeface="Consolas" pitchFamily="49" charset="0"/>
              </a:rPr>
              <a:t>http://img.example.jp/img.png</a:t>
            </a:r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"&gt; 	</a:t>
            </a:r>
            <a:r>
              <a:rPr lang="en-US" altLang="ja-JP" sz="2400" b="1" smtClean="0">
                <a:solidFill>
                  <a:srgbClr val="7030A0"/>
                </a:solidFill>
                <a:ea typeface="メイリオ" pitchFamily="50" charset="-128"/>
                <a:cs typeface="Consolas" pitchFamily="49" charset="0"/>
              </a:rPr>
              <a:t>OK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&lt;img src="</a:t>
            </a:r>
            <a:r>
              <a:rPr lang="en-US" altLang="ja-JP" sz="2400" b="1" smtClean="0">
                <a:solidFill>
                  <a:srgbClr val="C00000"/>
                </a:solidFill>
                <a:ea typeface="メイリオ" pitchFamily="50" charset="-128"/>
                <a:cs typeface="Consolas" pitchFamily="49" charset="0"/>
              </a:rPr>
              <a:t>http://example.com/img.png</a:t>
            </a:r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"&gt; 		</a:t>
            </a:r>
            <a:r>
              <a:rPr lang="en-US" altLang="ja-JP" sz="2400" b="1" smtClean="0">
                <a:solidFill>
                  <a:srgbClr val="C00000"/>
                </a:solidFill>
                <a:ea typeface="メイリオ" pitchFamily="50" charset="-128"/>
                <a:cs typeface="Consolas" pitchFamily="49" charset="0"/>
              </a:rPr>
              <a:t>NG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&lt;iframe src="</a:t>
            </a:r>
            <a:r>
              <a:rPr lang="en-US" altLang="ja-JP" sz="2400" b="1" smtClean="0">
                <a:solidFill>
                  <a:srgbClr val="7030A0"/>
                </a:solidFill>
                <a:ea typeface="メイリオ" pitchFamily="50" charset="-128"/>
                <a:cs typeface="Consolas" pitchFamily="49" charset="0"/>
              </a:rPr>
              <a:t>/child.html</a:t>
            </a:r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"&gt;&lt;/iframe&gt; 		</a:t>
            </a:r>
            <a:r>
              <a:rPr lang="en-US" altLang="ja-JP" sz="2400" b="1" smtClean="0">
                <a:solidFill>
                  <a:srgbClr val="7030A0"/>
                </a:solidFill>
                <a:ea typeface="メイリオ" pitchFamily="50" charset="-128"/>
                <a:cs typeface="Consolas" pitchFamily="49" charset="0"/>
              </a:rPr>
              <a:t>OK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&lt;iframe src="</a:t>
            </a:r>
            <a:r>
              <a:rPr lang="en-US" altLang="ja-JP" sz="2400" b="1" smtClean="0">
                <a:solidFill>
                  <a:srgbClr val="C00000"/>
                </a:solidFill>
                <a:ea typeface="メイリオ" pitchFamily="50" charset="-128"/>
                <a:cs typeface="Consolas" pitchFamily="49" charset="0"/>
              </a:rPr>
              <a:t>http://www.example.jp/</a:t>
            </a:r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"&gt;&lt;/iframe&gt;	</a:t>
            </a:r>
            <a:r>
              <a:rPr lang="en-US" altLang="ja-JP" sz="2400" b="1" smtClean="0">
                <a:solidFill>
                  <a:srgbClr val="C00000"/>
                </a:solidFill>
                <a:ea typeface="メイリオ" pitchFamily="50" charset="-128"/>
                <a:cs typeface="Consolas" pitchFamily="49" charset="0"/>
              </a:rPr>
              <a:t>NG</a:t>
            </a:r>
            <a:endParaRPr lang="en-US" altLang="ja-JP" sz="2400" b="1" dirty="0" smtClean="0">
              <a:solidFill>
                <a:srgbClr val="C00000"/>
              </a:solidFill>
              <a:ea typeface="メイリオ" pitchFamily="50" charset="-128"/>
              <a:cs typeface="Consolas" pitchFamily="49" charset="0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971600" y="3356990"/>
            <a:ext cx="144016" cy="1584177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smtClean="0"/>
              <a:t>Content-Security-Policy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smtClean="0"/>
              <a:t>リソースの種類ごとに指定可能</a:t>
            </a:r>
            <a:r>
              <a:rPr kumimoji="1" lang="en-US" altLang="ja-JP" smtClean="0"/>
              <a:t/>
            </a:r>
            <a:br>
              <a:rPr kumimoji="1" lang="en-US" altLang="ja-JP" smtClean="0"/>
            </a:br>
            <a:r>
              <a:rPr kumimoji="1" lang="en-US" altLang="ja-JP" smtClean="0"/>
              <a:t/>
            </a:r>
            <a:br>
              <a:rPr kumimoji="1" lang="en-US" altLang="ja-JP" smtClean="0"/>
            </a:br>
            <a:r>
              <a:rPr kumimoji="1" lang="en-US" altLang="ja-JP" smtClean="0"/>
              <a:t/>
            </a:r>
            <a:br>
              <a:rPr kumimoji="1" lang="en-US" altLang="ja-JP" smtClean="0"/>
            </a:br>
            <a:r>
              <a:rPr kumimoji="1" lang="en-US" altLang="ja-JP" smtClean="0"/>
              <a:t/>
            </a:r>
            <a:br>
              <a:rPr kumimoji="1" lang="en-US" altLang="ja-JP" smtClean="0"/>
            </a:br>
            <a:r>
              <a:rPr kumimoji="1" lang="en-US" altLang="ja-JP" smtClean="0"/>
              <a:t/>
            </a:r>
            <a:br>
              <a:rPr kumimoji="1" lang="en-US" altLang="ja-JP" smtClean="0"/>
            </a:br>
            <a:r>
              <a:rPr kumimoji="1" lang="en-US" altLang="ja-JP" smtClean="0"/>
              <a:t/>
            </a:r>
            <a:br>
              <a:rPr kumimoji="1" lang="en-US" altLang="ja-JP" smtClean="0"/>
            </a:br>
            <a:r>
              <a:rPr kumimoji="1" lang="en-US" altLang="ja-JP" smtClean="0"/>
              <a:t/>
            </a:r>
            <a:br>
              <a:rPr kumimoji="1" lang="en-US" altLang="ja-JP" smtClean="0"/>
            </a:br>
            <a:r>
              <a:rPr kumimoji="1" lang="en-US" altLang="ja-JP" sz="2800" smtClean="0"/>
              <a:t>Firefox</a:t>
            </a:r>
            <a:r>
              <a:rPr kumimoji="1" lang="ja-JP" altLang="en-US" sz="2800" smtClean="0"/>
              <a:t>は未サポート</a:t>
            </a:r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71600" y="2348881"/>
            <a:ext cx="7632848" cy="504055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6000" rtlCol="0" anchor="ctr" anchorCtr="0">
            <a:noAutofit/>
          </a:bodyPr>
          <a:lstStyle/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X-WebKit-CSP: default-src 'self'; script-src: 'unsafe-inline'</a:t>
            </a:r>
            <a:endParaRPr lang="en-US" altLang="ja-JP" sz="2400" b="1" dirty="0" smtClean="0">
              <a:ea typeface="メイリオ" pitchFamily="50" charset="-128"/>
              <a:cs typeface="Consolas" pitchFamily="49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971600" y="2348880"/>
            <a:ext cx="144016" cy="504056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71600" y="3356992"/>
            <a:ext cx="7632848" cy="1584176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6000" rtlCol="0" anchor="ctr" anchorCtr="0">
            <a:noAutofit/>
          </a:bodyPr>
          <a:lstStyle/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&lt;script&gt;</a:t>
            </a:r>
            <a:r>
              <a:rPr lang="en-US" altLang="ja-JP" sz="2400" b="1" smtClean="0">
                <a:solidFill>
                  <a:srgbClr val="7030A0"/>
                </a:solidFill>
                <a:ea typeface="メイリオ" pitchFamily="50" charset="-128"/>
                <a:cs typeface="Consolas" pitchFamily="49" charset="0"/>
              </a:rPr>
              <a:t>function foo(){ ... }</a:t>
            </a:r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&lt;/script&gt; 	</a:t>
            </a:r>
            <a:r>
              <a:rPr lang="en-US" altLang="ja-JP" sz="2400" b="1" smtClean="0">
                <a:solidFill>
                  <a:srgbClr val="7030A0"/>
                </a:solidFill>
                <a:ea typeface="メイリオ" pitchFamily="50" charset="-128"/>
                <a:cs typeface="Consolas" pitchFamily="49" charset="0"/>
              </a:rPr>
              <a:t>OK</a:t>
            </a:r>
            <a:r>
              <a:rPr lang="en-US" altLang="ja-JP" sz="2400" b="1" smtClean="0">
                <a:solidFill>
                  <a:srgbClr val="C00000"/>
                </a:solidFill>
                <a:ea typeface="メイリオ" pitchFamily="50" charset="-128"/>
                <a:cs typeface="Consolas" pitchFamily="49" charset="0"/>
              </a:rPr>
              <a:t> 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&lt;body </a:t>
            </a:r>
            <a:r>
              <a:rPr lang="en-US" altLang="ja-JP" sz="2400" b="1" smtClean="0">
                <a:solidFill>
                  <a:srgbClr val="7030A0"/>
                </a:solidFill>
                <a:ea typeface="メイリオ" pitchFamily="50" charset="-128"/>
                <a:cs typeface="Consolas" pitchFamily="49" charset="0"/>
              </a:rPr>
              <a:t>onload="foo()"</a:t>
            </a:r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&gt;  		</a:t>
            </a:r>
            <a:r>
              <a:rPr lang="en-US" altLang="ja-JP" sz="2400" b="1" smtClean="0">
                <a:solidFill>
                  <a:srgbClr val="7030A0"/>
                </a:solidFill>
                <a:ea typeface="メイリオ" pitchFamily="50" charset="-128"/>
                <a:cs typeface="Consolas" pitchFamily="49" charset="0"/>
              </a:rPr>
              <a:t>OK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&lt;a href="</a:t>
            </a:r>
            <a:r>
              <a:rPr lang="en-US" altLang="ja-JP" sz="2400" b="1" smtClean="0">
                <a:solidFill>
                  <a:srgbClr val="7030A0"/>
                </a:solidFill>
                <a:ea typeface="メイリオ" pitchFamily="50" charset="-128"/>
                <a:cs typeface="Consolas" pitchFamily="49" charset="0"/>
              </a:rPr>
              <a:t>javascript:foo()</a:t>
            </a:r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"&gt;  		</a:t>
            </a:r>
            <a:r>
              <a:rPr lang="en-US" altLang="ja-JP" sz="2400" b="1" smtClean="0">
                <a:solidFill>
                  <a:srgbClr val="7030A0"/>
                </a:solidFill>
                <a:ea typeface="メイリオ" pitchFamily="50" charset="-128"/>
                <a:cs typeface="Consolas" pitchFamily="49" charset="0"/>
              </a:rPr>
              <a:t>OK</a:t>
            </a:r>
            <a:endParaRPr lang="en-US" altLang="ja-JP" sz="2400" b="1" dirty="0" smtClean="0">
              <a:solidFill>
                <a:srgbClr val="7030A0"/>
              </a:solidFill>
              <a:ea typeface="メイリオ" pitchFamily="50" charset="-128"/>
              <a:cs typeface="Consolas" pitchFamily="49" charset="0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971600" y="3356990"/>
            <a:ext cx="144016" cy="1584177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smtClean="0"/>
              <a:t>Content-Security-Policy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ポリシー違反時にレポート送信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71600" y="2348881"/>
            <a:ext cx="7632848" cy="864095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6000" rtlCol="0" anchor="ctr" anchorCtr="0">
            <a:noAutofit/>
          </a:bodyPr>
          <a:lstStyle/>
          <a:p>
            <a:r>
              <a:rPr lang="en-US" altLang="ja-JP" sz="2400" b="1" dirty="0" smtClean="0">
                <a:ea typeface="メイリオ" pitchFamily="50" charset="-128"/>
                <a:cs typeface="Consolas" pitchFamily="49" charset="0"/>
              </a:rPr>
              <a:t>X-</a:t>
            </a:r>
            <a:r>
              <a:rPr lang="en-US" altLang="ja-JP" sz="2400" b="1" dirty="0" err="1" smtClean="0">
                <a:ea typeface="メイリオ" pitchFamily="50" charset="-128"/>
                <a:cs typeface="Consolas" pitchFamily="49" charset="0"/>
              </a:rPr>
              <a:t>WebKit</a:t>
            </a:r>
            <a:r>
              <a:rPr lang="en-US" altLang="ja-JP" sz="2400" b="1" dirty="0" smtClean="0">
                <a:ea typeface="メイリオ" pitchFamily="50" charset="-128"/>
                <a:cs typeface="Consolas" pitchFamily="49" charset="0"/>
              </a:rPr>
              <a:t>-CSP: default-</a:t>
            </a:r>
            <a:r>
              <a:rPr lang="en-US" altLang="ja-JP" sz="2400" b="1" dirty="0" err="1" smtClean="0">
                <a:ea typeface="メイリオ" pitchFamily="50" charset="-128"/>
                <a:cs typeface="Consolas" pitchFamily="49" charset="0"/>
              </a:rPr>
              <a:t>src</a:t>
            </a:r>
            <a:r>
              <a:rPr lang="en-US" altLang="ja-JP" sz="2400" b="1" dirty="0" smtClean="0">
                <a:ea typeface="メイリオ" pitchFamily="50" charset="-128"/>
                <a:cs typeface="Consolas" pitchFamily="49" charset="0"/>
              </a:rPr>
              <a:t> 'self';</a:t>
            </a:r>
            <a:br>
              <a:rPr lang="en-US" altLang="ja-JP" sz="2400" b="1" dirty="0" smtClean="0">
                <a:ea typeface="メイリオ" pitchFamily="50" charset="-128"/>
                <a:cs typeface="Consolas" pitchFamily="49" charset="0"/>
              </a:rPr>
            </a:br>
            <a:r>
              <a:rPr lang="en-US" altLang="ja-JP" sz="2400" b="1" dirty="0" smtClean="0">
                <a:ea typeface="メイリオ" pitchFamily="50" charset="-128"/>
                <a:cs typeface="Consolas" pitchFamily="49" charset="0"/>
              </a:rPr>
              <a:t>     report-</a:t>
            </a:r>
            <a:r>
              <a:rPr lang="en-US" altLang="ja-JP" sz="2400" b="1" dirty="0" err="1" smtClean="0">
                <a:ea typeface="メイリオ" pitchFamily="50" charset="-128"/>
                <a:cs typeface="Consolas" pitchFamily="49" charset="0"/>
              </a:rPr>
              <a:t>uri</a:t>
            </a:r>
            <a:r>
              <a:rPr lang="en-US" altLang="ja-JP" sz="2400" b="1" dirty="0" smtClean="0">
                <a:ea typeface="メイリオ" pitchFamily="50" charset="-128"/>
                <a:cs typeface="Consolas" pitchFamily="49" charset="0"/>
              </a:rPr>
              <a:t> http://example.jp/cspreport.cgi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971600" y="2348880"/>
            <a:ext cx="144016" cy="864096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71600" y="3356992"/>
            <a:ext cx="7632848" cy="1728192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6000" rtlCol="0" anchor="ctr" anchorCtr="0">
            <a:noAutofit/>
          </a:bodyPr>
          <a:lstStyle/>
          <a:p>
            <a:r>
              <a:rPr lang="en-US" altLang="ja-JP" sz="2400" b="1" dirty="0" smtClean="0">
                <a:ea typeface="メイリオ" pitchFamily="50" charset="-128"/>
                <a:cs typeface="Consolas" pitchFamily="49" charset="0"/>
              </a:rPr>
              <a:t>X-Content-</a:t>
            </a:r>
            <a:r>
              <a:rPr lang="en-US" altLang="ja-JP" sz="2400" b="1" dirty="0" err="1" smtClean="0">
                <a:ea typeface="メイリオ" pitchFamily="50" charset="-128"/>
                <a:cs typeface="Consolas" pitchFamily="49" charset="0"/>
              </a:rPr>
              <a:t>Securit</a:t>
            </a:r>
            <a:r>
              <a:rPr lang="en-US" altLang="ja-JP" sz="2400" b="1" dirty="0" smtClean="0">
                <a:ea typeface="メイリオ" pitchFamily="50" charset="-128"/>
                <a:cs typeface="Consolas" pitchFamily="49" charset="0"/>
              </a:rPr>
              <a:t>-Policy-Report-Only:  default-</a:t>
            </a:r>
            <a:r>
              <a:rPr lang="en-US" altLang="ja-JP" sz="2400" b="1" dirty="0" err="1" smtClean="0">
                <a:ea typeface="メイリオ" pitchFamily="50" charset="-128"/>
                <a:cs typeface="Consolas" pitchFamily="49" charset="0"/>
              </a:rPr>
              <a:t>src</a:t>
            </a:r>
            <a:r>
              <a:rPr lang="en-US" altLang="ja-JP" sz="2400" b="1" dirty="0" smtClean="0">
                <a:ea typeface="メイリオ" pitchFamily="50" charset="-128"/>
                <a:cs typeface="Consolas" pitchFamily="49" charset="0"/>
              </a:rPr>
              <a:t> 'self'</a:t>
            </a:r>
          </a:p>
          <a:p>
            <a:r>
              <a:rPr lang="en-US" altLang="ja-JP" sz="2400" b="1" dirty="0" smtClean="0">
                <a:ea typeface="メイリオ" pitchFamily="50" charset="-128"/>
                <a:cs typeface="Consolas" pitchFamily="49" charset="0"/>
              </a:rPr>
              <a:t> </a:t>
            </a:r>
            <a:r>
              <a:rPr lang="ja-JP" altLang="en-US" sz="2400" b="1" dirty="0" smtClean="0">
                <a:ea typeface="メイリオ" pitchFamily="50" charset="-128"/>
                <a:cs typeface="Consolas" pitchFamily="49" charset="0"/>
              </a:rPr>
              <a:t>   </a:t>
            </a:r>
            <a:r>
              <a:rPr lang="en-US" altLang="ja-JP" sz="2400" b="1" dirty="0" smtClean="0">
                <a:ea typeface="メイリオ" pitchFamily="50" charset="-128"/>
                <a:cs typeface="Consolas" pitchFamily="49" charset="0"/>
              </a:rPr>
              <a:t>report-</a:t>
            </a:r>
            <a:r>
              <a:rPr lang="en-US" altLang="ja-JP" sz="2400" b="1" dirty="0" err="1" smtClean="0">
                <a:ea typeface="メイリオ" pitchFamily="50" charset="-128"/>
                <a:cs typeface="Consolas" pitchFamily="49" charset="0"/>
              </a:rPr>
              <a:t>uri</a:t>
            </a:r>
            <a:r>
              <a:rPr lang="en-US" altLang="ja-JP" sz="2400" b="1" dirty="0" smtClean="0">
                <a:ea typeface="メイリオ" pitchFamily="50" charset="-128"/>
                <a:cs typeface="Consolas" pitchFamily="49" charset="0"/>
              </a:rPr>
              <a:t> http://example.jp/cspreport.cgi</a:t>
            </a:r>
          </a:p>
          <a:p>
            <a:r>
              <a:rPr lang="en-US" altLang="ja-JP" sz="2400" b="1" dirty="0" smtClean="0">
                <a:ea typeface="メイリオ" pitchFamily="50" charset="-128"/>
                <a:cs typeface="Consolas" pitchFamily="49" charset="0"/>
              </a:rPr>
              <a:t>X-</a:t>
            </a:r>
            <a:r>
              <a:rPr lang="en-US" altLang="ja-JP" sz="2400" b="1" dirty="0" err="1" smtClean="0">
                <a:ea typeface="メイリオ" pitchFamily="50" charset="-128"/>
                <a:cs typeface="Consolas" pitchFamily="49" charset="0"/>
              </a:rPr>
              <a:t>WebKit</a:t>
            </a:r>
            <a:r>
              <a:rPr lang="en-US" altLang="ja-JP" sz="2400" b="1" dirty="0" smtClean="0">
                <a:ea typeface="メイリオ" pitchFamily="50" charset="-128"/>
                <a:cs typeface="Consolas" pitchFamily="49" charset="0"/>
              </a:rPr>
              <a:t>-CSP-Report-Only: default-</a:t>
            </a:r>
            <a:r>
              <a:rPr lang="en-US" altLang="ja-JP" sz="2400" b="1" dirty="0" err="1" smtClean="0">
                <a:ea typeface="メイリオ" pitchFamily="50" charset="-128"/>
                <a:cs typeface="Consolas" pitchFamily="49" charset="0"/>
              </a:rPr>
              <a:t>src</a:t>
            </a:r>
            <a:r>
              <a:rPr lang="en-US" altLang="ja-JP" sz="2400" b="1" dirty="0" smtClean="0">
                <a:ea typeface="メイリオ" pitchFamily="50" charset="-128"/>
                <a:cs typeface="Consolas" pitchFamily="49" charset="0"/>
              </a:rPr>
              <a:t> 'self'</a:t>
            </a:r>
          </a:p>
          <a:p>
            <a:r>
              <a:rPr lang="ja-JP" altLang="en-US" sz="2400" b="1" dirty="0" smtClean="0">
                <a:ea typeface="メイリオ" pitchFamily="50" charset="-128"/>
                <a:cs typeface="Consolas" pitchFamily="49" charset="0"/>
              </a:rPr>
              <a:t>   </a:t>
            </a:r>
            <a:r>
              <a:rPr lang="en-US" altLang="ja-JP" sz="2400" b="1" dirty="0" smtClean="0">
                <a:ea typeface="メイリオ" pitchFamily="50" charset="-128"/>
                <a:cs typeface="Consolas" pitchFamily="49" charset="0"/>
              </a:rPr>
              <a:t> report-</a:t>
            </a:r>
            <a:r>
              <a:rPr lang="en-US" altLang="ja-JP" sz="2400" b="1" dirty="0" err="1" smtClean="0">
                <a:ea typeface="メイリオ" pitchFamily="50" charset="-128"/>
                <a:cs typeface="Consolas" pitchFamily="49" charset="0"/>
              </a:rPr>
              <a:t>uri</a:t>
            </a:r>
            <a:r>
              <a:rPr lang="en-US" altLang="ja-JP" sz="2400" b="1" dirty="0" smtClean="0">
                <a:ea typeface="メイリオ" pitchFamily="50" charset="-128"/>
                <a:cs typeface="Consolas" pitchFamily="49" charset="0"/>
              </a:rPr>
              <a:t> http://example.jp/cspreport.cgi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971600" y="3356990"/>
            <a:ext cx="144016" cy="1728193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smtClean="0"/>
              <a:t>Content-Security-Policy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きちんと指定することで第三者によるリソースの読み込みを確実にブロック可能</a:t>
            </a:r>
            <a:endParaRPr lang="en-US" altLang="ja-JP" dirty="0" smtClean="0"/>
          </a:p>
          <a:p>
            <a:r>
              <a:rPr kumimoji="1" lang="ja-JP" altLang="en-US" dirty="0" smtClean="0"/>
              <a:t>広告やアクセス解析用</a:t>
            </a:r>
            <a:r>
              <a:rPr kumimoji="1" lang="en-US" altLang="ja-JP" dirty="0" smtClean="0"/>
              <a:t>JS</a:t>
            </a:r>
            <a:r>
              <a:rPr kumimoji="1" lang="ja-JP" altLang="en-US" dirty="0" err="1" smtClean="0"/>
              <a:t>、</a:t>
            </a:r>
            <a:r>
              <a:rPr kumimoji="1" lang="en-US" altLang="ja-JP" dirty="0" smtClean="0"/>
              <a:t>JS</a:t>
            </a:r>
            <a:r>
              <a:rPr kumimoji="1" lang="ja-JP" altLang="en-US" dirty="0" smtClean="0"/>
              <a:t>ライブラリなどが動かなくなることも</a:t>
            </a:r>
            <a:endParaRPr kumimoji="1" lang="en-US" altLang="ja-JP" dirty="0" smtClean="0"/>
          </a:p>
          <a:p>
            <a:r>
              <a:rPr kumimoji="1" lang="ja-JP" altLang="en-US" dirty="0" smtClean="0"/>
              <a:t>運用はかなり</a:t>
            </a:r>
            <a:r>
              <a:rPr kumimoji="1" lang="ja-JP" altLang="en-US" dirty="0" err="1" smtClean="0"/>
              <a:t>めんど</a:t>
            </a:r>
            <a:r>
              <a:rPr kumimoji="1" lang="ja-JP" altLang="en-US" dirty="0" smtClean="0"/>
              <a:t>くさい</a:t>
            </a:r>
            <a:endParaRPr kumimoji="1" lang="en-US" altLang="ja-JP" dirty="0" smtClean="0"/>
          </a:p>
          <a:p>
            <a:r>
              <a:rPr kumimoji="1" lang="en-US" altLang="ja-JP" dirty="0" smtClean="0"/>
              <a:t>W3C Working Draft / Editors Draft /</a:t>
            </a:r>
            <a:r>
              <a:rPr kumimoji="1" lang="ja-JP" altLang="en-US" dirty="0" smtClean="0"/>
              <a:t> 各ブラウザ実装それぞれで差異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mtClean="0"/>
              <a:t>References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2400" dirty="0" smtClean="0"/>
              <a:t>Introducing Content Security Policy - MDN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sz="2000" dirty="0" smtClean="0">
                <a:latin typeface="Calibri" pitchFamily="34" charset="0"/>
              </a:rPr>
              <a:t>https://developer.mozilla.org/en/Introducing_Content_Security_Policy</a:t>
            </a:r>
            <a:endParaRPr lang="en-US" altLang="ja-JP" dirty="0" smtClean="0">
              <a:latin typeface="Calibri" pitchFamily="34" charset="0"/>
            </a:endParaRPr>
          </a:p>
          <a:p>
            <a:r>
              <a:rPr lang="en-US" altLang="ja-JP" sz="2400" dirty="0" smtClean="0"/>
              <a:t>Content Security Policy W3C Working Draft 29 November 2011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sz="2000" dirty="0" smtClean="0">
                <a:latin typeface="+mj-lt"/>
              </a:rPr>
              <a:t>http://www.w3.org/TR/CSP/</a:t>
            </a:r>
          </a:p>
          <a:p>
            <a:r>
              <a:rPr lang="en-US" altLang="ja-JP" sz="2400" dirty="0" smtClean="0"/>
              <a:t>Content Security Policy W3C Editor's Draft 21 March 2012</a:t>
            </a:r>
            <a:br>
              <a:rPr lang="en-US" altLang="ja-JP" sz="2400" dirty="0" smtClean="0"/>
            </a:br>
            <a:r>
              <a:rPr lang="en-US" altLang="ja-JP" sz="2000" dirty="0" smtClean="0">
                <a:latin typeface="+mj-lt"/>
              </a:rPr>
              <a:t>https://dvcs.w3.org/hg/content-security-policy/raw-file/tip/csp-specification.dev.html</a:t>
            </a:r>
            <a:endParaRPr lang="en-US" altLang="ja-JP" sz="2400" dirty="0" smtClean="0">
              <a:latin typeface="+mj-lt"/>
            </a:endParaRPr>
          </a:p>
          <a:p>
            <a:r>
              <a:rPr lang="en-US" altLang="ja-JP" sz="2400" dirty="0" smtClean="0"/>
              <a:t>O'Reilly Japan - Firefox Hacks Rebooted</a:t>
            </a:r>
            <a:br>
              <a:rPr lang="en-US" altLang="ja-JP" sz="2400" dirty="0" smtClean="0"/>
            </a:br>
            <a:r>
              <a:rPr lang="en-US" altLang="ja-JP" sz="2000" dirty="0" smtClean="0">
                <a:latin typeface="+mj-lt"/>
              </a:rPr>
              <a:t>http://www.oreilly.co.jp/books/9784873114972/</a:t>
            </a:r>
            <a:endParaRPr kumimoji="1" lang="ja-JP" altLang="en-US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1700808"/>
            <a:ext cx="9144000" cy="2664296"/>
          </a:xfrm>
        </p:spPr>
        <p:txBody>
          <a:bodyPr/>
          <a:lstStyle/>
          <a:p>
            <a:r>
              <a:rPr kumimoji="1" lang="en-US" altLang="ja-JP" dirty="0" smtClean="0"/>
              <a:t>5</a:t>
            </a:r>
            <a:r>
              <a:rPr kumimoji="1" lang="ja-JP" altLang="en-US" dirty="0" smtClean="0"/>
              <a:t>分で終わった</a:t>
            </a:r>
            <a:r>
              <a:rPr kumimoji="1" lang="en-US" altLang="ja-JP" dirty="0" smtClean="0"/>
              <a:t>!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547664" y="3573016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 smtClean="0">
                <a:solidFill>
                  <a:srgbClr val="ECECEC"/>
                </a:solidFill>
                <a:latin typeface="メイリオ" pitchFamily="50" charset="-128"/>
                <a:ea typeface="メイリオ" pitchFamily="50" charset="-128"/>
              </a:rPr>
              <a:t>→発表枠 </a:t>
            </a:r>
            <a:r>
              <a:rPr kumimoji="1" lang="en-US" altLang="ja-JP" sz="4000" b="1" dirty="0" smtClean="0">
                <a:solidFill>
                  <a:srgbClr val="ECECEC"/>
                </a:solidFill>
                <a:latin typeface="メイリオ" pitchFamily="50" charset="-128"/>
                <a:ea typeface="メイリオ" pitchFamily="50" charset="-128"/>
              </a:rPr>
              <a:t>: </a:t>
            </a:r>
            <a:r>
              <a:rPr kumimoji="1" lang="ja-JP" altLang="en-US" sz="4000" b="1" dirty="0" smtClean="0">
                <a:solidFill>
                  <a:srgbClr val="ECECEC"/>
                </a:solidFill>
                <a:latin typeface="メイリオ" pitchFamily="50" charset="-128"/>
                <a:ea typeface="メイリオ" pitchFamily="50" charset="-128"/>
              </a:rPr>
              <a:t>実は</a:t>
            </a:r>
            <a:r>
              <a:rPr kumimoji="1" lang="en-US" altLang="ja-JP" sz="4000" b="1" dirty="0" smtClean="0">
                <a:solidFill>
                  <a:srgbClr val="ECECEC"/>
                </a:solidFill>
                <a:latin typeface="メイリオ" pitchFamily="50" charset="-128"/>
                <a:ea typeface="メイリオ" pitchFamily="50" charset="-128"/>
              </a:rPr>
              <a:t>10</a:t>
            </a:r>
            <a:r>
              <a:rPr kumimoji="1" lang="ja-JP" altLang="en-US" sz="4000" b="1" dirty="0" smtClean="0">
                <a:solidFill>
                  <a:srgbClr val="ECECEC"/>
                </a:solidFill>
                <a:latin typeface="メイリオ" pitchFamily="50" charset="-128"/>
                <a:ea typeface="メイリオ" pitchFamily="50" charset="-128"/>
              </a:rPr>
              <a:t>分</a:t>
            </a:r>
            <a:r>
              <a:rPr kumimoji="1" lang="en-US" altLang="ja-JP" sz="4000" b="1" dirty="0" smtClean="0">
                <a:solidFill>
                  <a:srgbClr val="ECECEC"/>
                </a:solidFill>
                <a:latin typeface="メイリオ" pitchFamily="50" charset="-128"/>
                <a:ea typeface="メイリオ" pitchFamily="50" charset="-128"/>
              </a:rPr>
              <a:t>!!</a:t>
            </a:r>
            <a:endParaRPr kumimoji="1" lang="ja-JP" altLang="en-US" sz="4000" b="1" dirty="0">
              <a:solidFill>
                <a:srgbClr val="ECECEC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0" y="459332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 smtClean="0">
                <a:solidFill>
                  <a:srgbClr val="ECECEC"/>
                </a:solidFill>
                <a:latin typeface="メイリオ" pitchFamily="50" charset="-128"/>
                <a:ea typeface="メイリオ" pitchFamily="50" charset="-128"/>
              </a:rPr>
              <a:t>もうちょっとだけ続くんじゃ</a:t>
            </a:r>
            <a:endParaRPr kumimoji="1" lang="ja-JP" altLang="en-US" sz="4000" b="1" dirty="0">
              <a:solidFill>
                <a:srgbClr val="ECECEC"/>
              </a:solidFill>
              <a:latin typeface="メイリオ" pitchFamily="50" charset="-128"/>
              <a:ea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67544" y="2048654"/>
            <a:ext cx="8496944" cy="1470025"/>
          </a:xfrm>
        </p:spPr>
        <p:txBody>
          <a:bodyPr>
            <a:noAutofit/>
          </a:bodyPr>
          <a:lstStyle/>
          <a:p>
            <a:r>
              <a:rPr kumimoji="1" lang="en-US" altLang="ja-JP" sz="4800" smtClean="0">
                <a:solidFill>
                  <a:srgbClr val="00B050"/>
                </a:solidFill>
                <a:latin typeface="Arial Black" pitchFamily="34" charset="0"/>
              </a:rPr>
              <a:t>C</a:t>
            </a:r>
            <a:r>
              <a:rPr kumimoji="1" lang="en-US" altLang="ja-JP" sz="4800" smtClean="0">
                <a:latin typeface="Arial Black" pitchFamily="34" charset="0"/>
              </a:rPr>
              <a:t>ontent-</a:t>
            </a:r>
            <a:r>
              <a:rPr kumimoji="1" lang="en-US" altLang="ja-JP" sz="4800" smtClean="0">
                <a:solidFill>
                  <a:srgbClr val="0070C0"/>
                </a:solidFill>
                <a:latin typeface="Arial Black" pitchFamily="34" charset="0"/>
              </a:rPr>
              <a:t>S</a:t>
            </a:r>
            <a:r>
              <a:rPr kumimoji="1" lang="en-US" altLang="ja-JP" sz="4800" smtClean="0">
                <a:latin typeface="Arial Black" pitchFamily="34" charset="0"/>
              </a:rPr>
              <a:t>ecurity-</a:t>
            </a:r>
            <a:r>
              <a:rPr kumimoji="1" lang="en-US" altLang="ja-JP" sz="4800" smtClean="0">
                <a:solidFill>
                  <a:srgbClr val="FF9933"/>
                </a:solidFill>
                <a:latin typeface="Arial Black" pitchFamily="34" charset="0"/>
              </a:rPr>
              <a:t>P</a:t>
            </a:r>
            <a:r>
              <a:rPr kumimoji="1" lang="en-US" altLang="ja-JP" sz="4800" smtClean="0">
                <a:latin typeface="Arial Black" pitchFamily="34" charset="0"/>
              </a:rPr>
              <a:t>olicy</a:t>
            </a:r>
            <a:endParaRPr kumimoji="1" lang="ja-JP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796136" y="4437112"/>
            <a:ext cx="3024336" cy="936104"/>
          </a:xfrm>
        </p:spPr>
        <p:txBody>
          <a:bodyPr>
            <a:normAutofit/>
          </a:bodyPr>
          <a:lstStyle/>
          <a:p>
            <a:pPr>
              <a:lnSpc>
                <a:spcPts val="1800"/>
              </a:lnSpc>
            </a:pPr>
            <a:r>
              <a:rPr kumimoji="1" lang="en-US" altLang="ja-JP" sz="18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Mar 27 2012</a:t>
            </a:r>
          </a:p>
          <a:p>
            <a:pPr>
              <a:lnSpc>
                <a:spcPts val="1800"/>
              </a:lnSpc>
            </a:pPr>
            <a:r>
              <a:rPr lang="en-US" altLang="ja-JP" sz="18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Yosuke HASEGAWA</a:t>
            </a:r>
            <a:endParaRPr kumimoji="1" lang="ja-JP" altLang="en-US" sz="18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43608" y="1785010"/>
            <a:ext cx="6048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b="1" smtClean="0">
                <a:latin typeface="Arial Black" pitchFamily="34" charset="0"/>
              </a:rPr>
              <a:t>Breaking</a:t>
            </a:r>
            <a:endParaRPr kumimoji="1" lang="ja-JP" altLang="en-US" sz="4000" b="1">
              <a:latin typeface="Arial Black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15816" y="3068960"/>
            <a:ext cx="6048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4000" b="1" smtClean="0">
                <a:latin typeface="Arial Black" pitchFamily="34" charset="0"/>
              </a:rPr>
              <a:t>in 5 minutes</a:t>
            </a:r>
            <a:endParaRPr kumimoji="1" lang="ja-JP" altLang="en-US" sz="4000" b="1">
              <a:latin typeface="Arial Black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915816" y="3924345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32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</a:rPr>
              <a:t>5</a:t>
            </a:r>
            <a:r>
              <a:rPr kumimoji="1" lang="ja-JP" altLang="en-US" sz="32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</a:rPr>
              <a:t>分でやぶる</a:t>
            </a:r>
            <a:r>
              <a:rPr kumimoji="1" lang="en-US" altLang="ja-JP" sz="32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</a:rPr>
              <a:t>CSP</a:t>
            </a:r>
            <a:endParaRPr kumimoji="1" lang="ja-JP" altLang="en-US" sz="3200" b="1">
              <a:solidFill>
                <a:schemeClr val="tx1">
                  <a:lumMod val="65000"/>
                  <a:lumOff val="35000"/>
                </a:schemeClr>
              </a:solidFill>
              <a:latin typeface="メイリオ" pitchFamily="50" charset="-128"/>
              <a:ea typeface="メイリオ" pitchFamily="50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smtClean="0"/>
              <a:t>Breaking CSP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smtClean="0"/>
              <a:t>もっとも厳しい制約</a:t>
            </a:r>
            <a:r>
              <a:rPr lang="en-US" altLang="ja-JP" smtClean="0"/>
              <a:t/>
            </a:r>
            <a:br>
              <a:rPr lang="en-US" altLang="ja-JP" smtClean="0"/>
            </a:br>
            <a:r>
              <a:rPr lang="en-US" altLang="ja-JP" smtClean="0"/>
              <a:t/>
            </a:r>
            <a:br>
              <a:rPr lang="en-US" altLang="ja-JP" smtClean="0"/>
            </a:br>
            <a:endParaRPr lang="en-US" altLang="ja-JP" smtClean="0"/>
          </a:p>
          <a:p>
            <a:pPr lvl="1"/>
            <a:r>
              <a:rPr kumimoji="1" lang="ja-JP" altLang="en-US" smtClean="0"/>
              <a:t>他のドメインのリソースは読み込めない</a:t>
            </a:r>
            <a:endParaRPr kumimoji="1" lang="en-US" altLang="ja-JP" smtClean="0"/>
          </a:p>
          <a:p>
            <a:pPr lvl="1"/>
            <a:r>
              <a:rPr lang="ja-JP" altLang="en-US" smtClean="0"/>
              <a:t>インラインの</a:t>
            </a:r>
            <a:r>
              <a:rPr lang="en-US" altLang="ja-JP" smtClean="0"/>
              <a:t>JS</a:t>
            </a:r>
            <a:r>
              <a:rPr lang="ja-JP" altLang="en-US" smtClean="0"/>
              <a:t>は利用不可</a:t>
            </a:r>
            <a:endParaRPr lang="en-US" altLang="ja-JP" smtClean="0"/>
          </a:p>
          <a:p>
            <a:pPr lvl="1"/>
            <a:r>
              <a:rPr kumimoji="1" lang="en-US" altLang="ja-JP" smtClean="0"/>
              <a:t>XSS</a:t>
            </a:r>
            <a:r>
              <a:rPr kumimoji="1" lang="ja-JP" altLang="en-US" smtClean="0"/>
              <a:t>があっても何もできないに等しい</a:t>
            </a:r>
            <a:endParaRPr kumimoji="1" lang="en-US" altLang="ja-JP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71600" y="2132857"/>
            <a:ext cx="6696744" cy="936103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6000" rtlCol="0" anchor="ctr" anchorCtr="0">
            <a:noAutofit/>
          </a:bodyPr>
          <a:lstStyle/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Content-Security-Policy: default-src 'self'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X-WebKit-CSP: default-src 'self'</a:t>
            </a:r>
            <a:endParaRPr lang="en-US" altLang="ja-JP" sz="2400" b="1" dirty="0" smtClean="0">
              <a:ea typeface="メイリオ" pitchFamily="50" charset="-128"/>
              <a:cs typeface="Consolas" pitchFamily="49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971600" y="2132856"/>
            <a:ext cx="144016" cy="936104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smtClean="0"/>
              <a:t>Breaking CSP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XSS</a:t>
            </a:r>
            <a:r>
              <a:rPr kumimoji="1" lang="ja-JP" altLang="en-US" dirty="0" smtClean="0"/>
              <a:t>があるのに何もできないのは悔しい</a:t>
            </a:r>
            <a:r>
              <a:rPr kumimoji="1" lang="en-US" altLang="ja-JP" dirty="0" smtClean="0"/>
              <a:t>!!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endParaRPr lang="en-US" altLang="ja-JP" dirty="0" smtClean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71600" y="2204864"/>
            <a:ext cx="6696744" cy="3672407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6000" rtlCol="0" anchor="ctr" anchorCtr="0">
            <a:noAutofit/>
          </a:bodyPr>
          <a:lstStyle/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Content-Security-Policy: default-src 'self'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X-WebKit-CSP: default-src 'self'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Content-Type: text/html; charset=utf-8</a:t>
            </a:r>
          </a:p>
          <a:p>
            <a:endParaRPr lang="en-US" altLang="ja-JP" sz="2400" b="1" smtClean="0">
              <a:ea typeface="メイリオ" pitchFamily="50" charset="-128"/>
              <a:cs typeface="Consolas" pitchFamily="49" charset="0"/>
            </a:endParaRP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&lt;html&gt;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&lt;body&gt;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&lt;div&gt;</a:t>
            </a:r>
            <a:r>
              <a:rPr lang="en-US" altLang="ja-JP" sz="2400" b="1" smtClean="0">
                <a:solidFill>
                  <a:srgbClr val="C00000"/>
                </a:solidFill>
                <a:ea typeface="メイリオ" pitchFamily="50" charset="-128"/>
                <a:cs typeface="Consolas" pitchFamily="49" charset="0"/>
              </a:rPr>
              <a:t>XSS here&lt;script&gt;...&lt;/script&gt;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&lt;/div&gt;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&lt;/body&gt;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&lt;/html&gt;</a:t>
            </a:r>
            <a:endParaRPr lang="en-US" altLang="ja-JP" sz="2400" b="1" dirty="0" smtClean="0">
              <a:ea typeface="メイリオ" pitchFamily="50" charset="-128"/>
              <a:cs typeface="Consolas" pitchFamily="49" charset="0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971600" y="2204864"/>
            <a:ext cx="144016" cy="3672408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E4X </a:t>
            </a:r>
            <a:r>
              <a:rPr lang="en-US" altLang="ja-JP" dirty="0" smtClean="0"/>
              <a:t>- necromancy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915816" y="3831431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smtClean="0">
                <a:solidFill>
                  <a:schemeClr val="accent1">
                    <a:lumMod val="40000"/>
                    <a:lumOff val="60000"/>
                  </a:schemeClr>
                </a:solidFill>
                <a:latin typeface="メイリオ" pitchFamily="50" charset="-128"/>
                <a:ea typeface="メイリオ" pitchFamily="50" charset="-128"/>
              </a:rPr>
              <a:t>Firefox only</a:t>
            </a:r>
            <a:endParaRPr kumimoji="1" lang="ja-JP" altLang="en-US" sz="2400" b="1">
              <a:solidFill>
                <a:schemeClr val="accent1">
                  <a:lumMod val="40000"/>
                  <a:lumOff val="60000"/>
                </a:schemeClr>
              </a:solidFill>
              <a:latin typeface="メイリオ" pitchFamily="50" charset="-128"/>
              <a:ea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what's CSP ?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E4X - </a:t>
            </a:r>
            <a:r>
              <a:rPr kumimoji="1" lang="en-US" altLang="ja-JP" dirty="0" err="1" smtClean="0"/>
              <a:t>ECMAScript</a:t>
            </a:r>
            <a:r>
              <a:rPr kumimoji="1" lang="en-US" altLang="ja-JP" dirty="0" smtClean="0"/>
              <a:t> for XML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E4X - Firefox</a:t>
            </a:r>
            <a:r>
              <a:rPr kumimoji="1" lang="ja-JP" altLang="en-US" dirty="0" smtClean="0"/>
              <a:t>のみサポート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JavaScript</a:t>
            </a:r>
            <a:r>
              <a:rPr lang="ja-JP" altLang="en-US" dirty="0" smtClean="0"/>
              <a:t>内で”</a:t>
            </a:r>
            <a:r>
              <a:rPr lang="en-US" altLang="ja-JP" dirty="0" smtClean="0"/>
              <a:t>XML</a:t>
            </a:r>
            <a:r>
              <a:rPr lang="ja-JP" altLang="en-US" dirty="0" smtClean="0"/>
              <a:t>型”をサポート</a:t>
            </a:r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71600" y="2924944"/>
            <a:ext cx="6696744" cy="2520279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6000" rtlCol="0" anchor="ctr" anchorCtr="0">
            <a:noAutofit/>
          </a:bodyPr>
          <a:lstStyle/>
          <a:p>
            <a:r>
              <a:rPr lang="en-US" altLang="ja-JP" sz="2400" b="1" dirty="0" err="1" smtClean="0">
                <a:ea typeface="メイリオ" pitchFamily="50" charset="-128"/>
                <a:cs typeface="Consolas" pitchFamily="49" charset="0"/>
              </a:rPr>
              <a:t>var</a:t>
            </a:r>
            <a:r>
              <a:rPr lang="en-US" altLang="ja-JP" sz="2400" b="1" dirty="0" smtClean="0">
                <a:ea typeface="メイリオ" pitchFamily="50" charset="-128"/>
                <a:cs typeface="Consolas" pitchFamily="49" charset="0"/>
              </a:rPr>
              <a:t> xml = </a:t>
            </a:r>
            <a:r>
              <a:rPr lang="en-US" altLang="ja-JP" sz="2400" b="1" dirty="0" smtClean="0">
                <a:solidFill>
                  <a:srgbClr val="C00000"/>
                </a:solidFill>
                <a:ea typeface="メイリオ" pitchFamily="50" charset="-128"/>
                <a:cs typeface="Consolas" pitchFamily="49" charset="0"/>
              </a:rPr>
              <a:t>&lt;user&gt;</a:t>
            </a:r>
          </a:p>
          <a:p>
            <a:r>
              <a:rPr lang="en-US" altLang="ja-JP" sz="2400" b="1" dirty="0" smtClean="0">
                <a:solidFill>
                  <a:srgbClr val="C00000"/>
                </a:solidFill>
                <a:ea typeface="メイリオ" pitchFamily="50" charset="-128"/>
                <a:cs typeface="Consolas" pitchFamily="49" charset="0"/>
              </a:rPr>
              <a:t>                      &lt;name&gt;Yosuke&lt;/name&gt;</a:t>
            </a:r>
          </a:p>
          <a:p>
            <a:r>
              <a:rPr lang="en-US" altLang="ja-JP" sz="2400" b="1" dirty="0" smtClean="0">
                <a:solidFill>
                  <a:srgbClr val="C00000"/>
                </a:solidFill>
                <a:ea typeface="メイリオ" pitchFamily="50" charset="-128"/>
                <a:cs typeface="Consolas" pitchFamily="49" charset="0"/>
              </a:rPr>
              <a:t>                      &lt;mail&gt;hasegawa@utf-8.jp&lt;/mail&gt;</a:t>
            </a:r>
          </a:p>
          <a:p>
            <a:r>
              <a:rPr lang="en-US" altLang="ja-JP" sz="2400" b="1" dirty="0" smtClean="0">
                <a:solidFill>
                  <a:srgbClr val="C00000"/>
                </a:solidFill>
                <a:ea typeface="メイリオ" pitchFamily="50" charset="-128"/>
                <a:cs typeface="Consolas" pitchFamily="49" charset="0"/>
              </a:rPr>
              <a:t>                  &lt;/user&gt;</a:t>
            </a:r>
            <a:r>
              <a:rPr lang="en-US" altLang="ja-JP" sz="2400" b="1" dirty="0" smtClean="0">
                <a:ea typeface="メイリオ" pitchFamily="50" charset="-128"/>
                <a:cs typeface="Consolas" pitchFamily="49" charset="0"/>
              </a:rPr>
              <a:t>;</a:t>
            </a:r>
          </a:p>
          <a:p>
            <a:r>
              <a:rPr lang="en-US" altLang="ja-JP" sz="2400" b="1" dirty="0" smtClean="0">
                <a:ea typeface="メイリオ" pitchFamily="50" charset="-128"/>
                <a:cs typeface="Consolas" pitchFamily="49" charset="0"/>
              </a:rPr>
              <a:t>alert( xml.name );</a:t>
            </a:r>
          </a:p>
          <a:p>
            <a:endParaRPr lang="en-US" altLang="ja-JP" sz="2400" b="1" dirty="0" smtClean="0">
              <a:ea typeface="メイリオ" pitchFamily="50" charset="-128"/>
              <a:cs typeface="Consolas" pitchFamily="49" charset="0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971600" y="2924944"/>
            <a:ext cx="144016" cy="2520280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smtClean="0"/>
              <a:t>Breaking CSP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mtClean="0"/>
              <a:t>自分自身</a:t>
            </a:r>
            <a:r>
              <a:rPr lang="en-US" altLang="ja-JP" smtClean="0"/>
              <a:t>(HTML)</a:t>
            </a:r>
            <a:r>
              <a:rPr lang="ja-JP" altLang="en-US" smtClean="0"/>
              <a:t>は読み込み可能</a:t>
            </a:r>
            <a:r>
              <a:rPr lang="en-US" altLang="ja-JP" smtClean="0"/>
              <a:t>!</a:t>
            </a:r>
            <a:br>
              <a:rPr lang="en-US" altLang="ja-JP" smtClean="0"/>
            </a:br>
            <a:endParaRPr lang="en-US" altLang="ja-JP" smtClean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71600" y="2204864"/>
            <a:ext cx="6696744" cy="3672407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6000" rtlCol="0" anchor="ctr" anchorCtr="0">
            <a:noAutofit/>
          </a:bodyPr>
          <a:lstStyle/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Content-Security-Policy: default-src 'self'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X-WebKit-CSP: default-src 'self'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Content-Type: text/html; charset=utf-8</a:t>
            </a:r>
          </a:p>
          <a:p>
            <a:endParaRPr lang="en-US" altLang="ja-JP" sz="2400" b="1" smtClean="0">
              <a:ea typeface="メイリオ" pitchFamily="50" charset="-128"/>
              <a:cs typeface="Consolas" pitchFamily="49" charset="0"/>
            </a:endParaRP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&lt;html&gt;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&lt;body&gt;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&lt;div&gt;</a:t>
            </a:r>
            <a:r>
              <a:rPr lang="en-US" altLang="ja-JP" sz="2400" b="1" smtClean="0">
                <a:solidFill>
                  <a:srgbClr val="C00000"/>
                </a:solidFill>
                <a:ea typeface="メイリオ" pitchFamily="50" charset="-128"/>
                <a:cs typeface="Consolas" pitchFamily="49" charset="0"/>
              </a:rPr>
              <a:t>&lt;script src="self.html"&gt;&lt;/script&gt;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&lt;/div&gt;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&lt;/body&gt;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&lt;/html&gt;</a:t>
            </a:r>
            <a:endParaRPr lang="en-US" altLang="ja-JP" sz="2400" b="1" dirty="0" smtClean="0">
              <a:ea typeface="メイリオ" pitchFamily="50" charset="-128"/>
              <a:cs typeface="Consolas" pitchFamily="49" charset="0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971600" y="2204864"/>
            <a:ext cx="144016" cy="3672408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コネクタ 9"/>
          <p:cNvCxnSpPr/>
          <p:nvPr/>
        </p:nvCxnSpPr>
        <p:spPr>
          <a:xfrm>
            <a:off x="3419872" y="4740508"/>
            <a:ext cx="1152128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smtClean="0"/>
              <a:t>Breaking CSP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mtClean="0"/>
              <a:t>HTML</a:t>
            </a:r>
            <a:r>
              <a:rPr lang="ja-JP" altLang="en-US" smtClean="0"/>
              <a:t>を</a:t>
            </a:r>
            <a:r>
              <a:rPr lang="en-US" altLang="ja-JP" smtClean="0"/>
              <a:t>JavaScript</a:t>
            </a:r>
            <a:r>
              <a:rPr lang="ja-JP" altLang="en-US" smtClean="0"/>
              <a:t>と解釈させれば！</a:t>
            </a:r>
            <a:r>
              <a:rPr lang="en-US" altLang="ja-JP" smtClean="0"/>
              <a:t/>
            </a:r>
            <a:br>
              <a:rPr lang="en-US" altLang="ja-JP" smtClean="0"/>
            </a:br>
            <a:r>
              <a:rPr lang="en-US" altLang="ja-JP" smtClean="0"/>
              <a:t/>
            </a:r>
            <a:br>
              <a:rPr lang="en-US" altLang="ja-JP" smtClean="0"/>
            </a:br>
            <a:r>
              <a:rPr lang="en-US" altLang="ja-JP" smtClean="0"/>
              <a:t/>
            </a:r>
            <a:br>
              <a:rPr lang="en-US" altLang="ja-JP" smtClean="0"/>
            </a:br>
            <a:r>
              <a:rPr lang="en-US" altLang="ja-JP" smtClean="0"/>
              <a:t/>
            </a:r>
            <a:br>
              <a:rPr lang="en-US" altLang="ja-JP" smtClean="0"/>
            </a:br>
            <a:r>
              <a:rPr lang="en-US" altLang="ja-JP" smtClean="0"/>
              <a:t/>
            </a:r>
            <a:br>
              <a:rPr lang="en-US" altLang="ja-JP" smtClean="0"/>
            </a:br>
            <a:r>
              <a:rPr lang="en-US" altLang="ja-JP" smtClean="0"/>
              <a:t/>
            </a:r>
            <a:br>
              <a:rPr lang="en-US" altLang="ja-JP" smtClean="0"/>
            </a:br>
            <a:r>
              <a:rPr lang="en-US" altLang="ja-JP" smtClean="0"/>
              <a:t/>
            </a:r>
            <a:br>
              <a:rPr lang="en-US" altLang="ja-JP" smtClean="0"/>
            </a:br>
            <a:r>
              <a:rPr lang="en-US" altLang="ja-JP" smtClean="0"/>
              <a:t/>
            </a:r>
            <a:br>
              <a:rPr lang="en-US" altLang="ja-JP" smtClean="0"/>
            </a:br>
            <a:r>
              <a:rPr lang="en-US" altLang="ja-JP" sz="2400" smtClean="0"/>
              <a:t>2</a:t>
            </a:r>
            <a:r>
              <a:rPr lang="ja-JP" altLang="en-US" sz="2400" smtClean="0"/>
              <a:t>つの</a:t>
            </a:r>
            <a:r>
              <a:rPr lang="en-US" altLang="ja-JP" sz="2400" smtClean="0"/>
              <a:t>XML</a:t>
            </a:r>
            <a:r>
              <a:rPr lang="ja-JP" altLang="en-US" sz="2400" smtClean="0"/>
              <a:t>リテラルを含む</a:t>
            </a:r>
            <a:r>
              <a:rPr lang="en-US" altLang="ja-JP" sz="2400" smtClean="0"/>
              <a:t>JavaScript</a:t>
            </a:r>
            <a:r>
              <a:rPr lang="ja-JP" altLang="en-US" sz="2400" smtClean="0"/>
              <a:t>として</a:t>
            </a:r>
            <a:r>
              <a:rPr lang="en-US" altLang="ja-JP" sz="2400" smtClean="0"/>
              <a:t>valid</a:t>
            </a:r>
            <a:endParaRPr lang="en-US" altLang="ja-JP" smtClean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71600" y="2204864"/>
            <a:ext cx="6696744" cy="3024335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6000" rtlCol="0" anchor="ctr" anchorCtr="0">
            <a:noAutofit/>
          </a:bodyPr>
          <a:lstStyle/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&lt;html&gt;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&lt;body&gt;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&lt;div&gt;</a:t>
            </a:r>
            <a:r>
              <a:rPr lang="en-US" altLang="ja-JP" sz="2400" b="1" smtClean="0">
                <a:solidFill>
                  <a:srgbClr val="C00000"/>
                </a:solidFill>
                <a:ea typeface="メイリオ" pitchFamily="50" charset="-128"/>
                <a:cs typeface="Consolas" pitchFamily="49" charset="0"/>
              </a:rPr>
              <a:t>&lt;/div&gt;&lt;/body&gt;&lt;/html&gt;;</a:t>
            </a:r>
          </a:p>
          <a:p>
            <a:r>
              <a:rPr lang="en-US" altLang="ja-JP" sz="2400" b="1" smtClean="0">
                <a:solidFill>
                  <a:srgbClr val="C00000"/>
                </a:solidFill>
                <a:ea typeface="メイリオ" pitchFamily="50" charset="-128"/>
                <a:cs typeface="Consolas" pitchFamily="49" charset="0"/>
              </a:rPr>
              <a:t>alert(1);</a:t>
            </a:r>
          </a:p>
          <a:p>
            <a:r>
              <a:rPr lang="en-US" altLang="ja-JP" sz="2400" b="1" smtClean="0">
                <a:solidFill>
                  <a:srgbClr val="C00000"/>
                </a:solidFill>
                <a:ea typeface="メイリオ" pitchFamily="50" charset="-128"/>
                <a:cs typeface="Consolas" pitchFamily="49" charset="0"/>
              </a:rPr>
              <a:t>&lt;html&gt;&lt;body&gt;&lt;div&gt;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&lt;/div&gt;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&lt;/body&gt;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&lt;/html&gt;</a:t>
            </a:r>
            <a:endParaRPr lang="en-US" altLang="ja-JP" sz="2400" b="1" dirty="0" smtClean="0">
              <a:ea typeface="メイリオ" pitchFamily="50" charset="-128"/>
              <a:cs typeface="Consolas" pitchFamily="49" charset="0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971600" y="2204864"/>
            <a:ext cx="144016" cy="3024336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smtClean="0"/>
              <a:t>Breaking CSP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mtClean="0"/>
              <a:t>自分自身</a:t>
            </a:r>
            <a:r>
              <a:rPr lang="en-US" altLang="ja-JP" smtClean="0"/>
              <a:t>(HTML)</a:t>
            </a:r>
            <a:r>
              <a:rPr lang="ja-JP" altLang="en-US" smtClean="0"/>
              <a:t>は読み込み可能</a:t>
            </a:r>
            <a:r>
              <a:rPr lang="en-US" altLang="ja-JP" smtClean="0"/>
              <a:t>!</a:t>
            </a:r>
            <a:br>
              <a:rPr lang="en-US" altLang="ja-JP" smtClean="0"/>
            </a:br>
            <a:endParaRPr lang="en-US" altLang="ja-JP" smtClean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71600" y="2204864"/>
            <a:ext cx="7632848" cy="4320480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6000" rtlCol="0" anchor="ctr" anchorCtr="0">
            <a:noAutofit/>
          </a:bodyPr>
          <a:lstStyle/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Content-Security-Policy: default-src 'self'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X-WebKit-CSP: default-src 'self'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Content-Type: text/html; charset=utf-8</a:t>
            </a:r>
          </a:p>
          <a:p>
            <a:endParaRPr lang="en-US" altLang="ja-JP" sz="2400" b="1" smtClean="0">
              <a:ea typeface="メイリオ" pitchFamily="50" charset="-128"/>
              <a:cs typeface="Consolas" pitchFamily="49" charset="0"/>
            </a:endParaRP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&lt;html&gt;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&lt;body&gt;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&lt;div&gt;</a:t>
            </a:r>
            <a:r>
              <a:rPr lang="en-US" altLang="ja-JP" sz="2400" b="1" smtClean="0">
                <a:solidFill>
                  <a:srgbClr val="C00000"/>
                </a:solidFill>
                <a:ea typeface="メイリオ" pitchFamily="50" charset="-128"/>
                <a:cs typeface="Consolas" pitchFamily="49" charset="0"/>
              </a:rPr>
              <a:t>&lt;script src=</a:t>
            </a:r>
          </a:p>
          <a:p>
            <a:r>
              <a:rPr lang="en-US" altLang="ja-JP" sz="2400" b="1" smtClean="0">
                <a:solidFill>
                  <a:srgbClr val="C00000"/>
                </a:solidFill>
                <a:ea typeface="メイリオ" pitchFamily="50" charset="-128"/>
                <a:cs typeface="Consolas" pitchFamily="49" charset="0"/>
              </a:rPr>
              <a:t>"self.html?q=%3C/div%3E...%3C/html%3E;alert(1);..."</a:t>
            </a:r>
          </a:p>
          <a:p>
            <a:r>
              <a:rPr lang="en-US" altLang="ja-JP" sz="2400" b="1" smtClean="0">
                <a:solidFill>
                  <a:srgbClr val="C00000"/>
                </a:solidFill>
                <a:ea typeface="メイリオ" pitchFamily="50" charset="-128"/>
                <a:cs typeface="Consolas" pitchFamily="49" charset="0"/>
              </a:rPr>
              <a:t>&gt;&lt;/script&gt;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&lt;/div&gt;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&lt;/body&gt;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&lt;/html&gt;</a:t>
            </a:r>
            <a:endParaRPr lang="en-US" altLang="ja-JP" sz="2400" b="1" dirty="0" smtClean="0">
              <a:ea typeface="メイリオ" pitchFamily="50" charset="-128"/>
              <a:cs typeface="Consolas" pitchFamily="49" charset="0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971600" y="2204864"/>
            <a:ext cx="144016" cy="4320480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smtClean="0"/>
              <a:t>Breaking CSP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r>
              <a:rPr lang="en-US" altLang="ja-JP" smtClean="0"/>
              <a:t>E4X</a:t>
            </a:r>
            <a:r>
              <a:rPr lang="ja-JP" altLang="en-US" smtClean="0"/>
              <a:t>を使うと</a:t>
            </a:r>
            <a:r>
              <a:rPr lang="en-US" altLang="ja-JP" smtClean="0"/>
              <a:t>HTML</a:t>
            </a:r>
            <a:r>
              <a:rPr lang="ja-JP" altLang="en-US" smtClean="0"/>
              <a:t>を</a:t>
            </a:r>
            <a:r>
              <a:rPr lang="en-US" altLang="ja-JP" smtClean="0"/>
              <a:t>JS</a:t>
            </a:r>
            <a:r>
              <a:rPr lang="ja-JP" altLang="en-US" smtClean="0"/>
              <a:t>として解釈可能</a:t>
            </a:r>
            <a:endParaRPr lang="en-US" altLang="ja-JP" smtClean="0"/>
          </a:p>
          <a:p>
            <a:pPr lvl="1"/>
            <a:r>
              <a:rPr kumimoji="1" lang="en-US" altLang="ja-JP" smtClean="0"/>
              <a:t>XML</a:t>
            </a:r>
            <a:r>
              <a:rPr kumimoji="1" lang="ja-JP" altLang="en-US" smtClean="0"/>
              <a:t>宣言、</a:t>
            </a:r>
            <a:r>
              <a:rPr kumimoji="1" lang="en-US" altLang="ja-JP" smtClean="0"/>
              <a:t>doctype</a:t>
            </a:r>
            <a:r>
              <a:rPr kumimoji="1" lang="ja-JP" altLang="en-US" smtClean="0"/>
              <a:t>宣言があると駄目</a:t>
            </a:r>
            <a:endParaRPr kumimoji="1" lang="en-US" altLang="ja-JP" smtClean="0"/>
          </a:p>
          <a:p>
            <a:r>
              <a:rPr lang="ja-JP" altLang="en-US" smtClean="0"/>
              <a:t>ちゃんと</a:t>
            </a:r>
            <a:r>
              <a:rPr lang="en-US" altLang="ja-JP" smtClean="0"/>
              <a:t>doctype</a:t>
            </a:r>
            <a:r>
              <a:rPr lang="ja-JP" altLang="en-US" smtClean="0"/>
              <a:t>宣言つけておこう</a:t>
            </a:r>
            <a:endParaRPr lang="en-US" altLang="ja-JP" smtClean="0"/>
          </a:p>
          <a:p>
            <a:r>
              <a:rPr kumimoji="1" lang="ja-JP" altLang="en-US" smtClean="0"/>
              <a:t>そもそも</a:t>
            </a:r>
            <a:r>
              <a:rPr kumimoji="1" lang="en-US" altLang="ja-JP" smtClean="0"/>
              <a:t>XSS</a:t>
            </a:r>
            <a:r>
              <a:rPr kumimoji="1" lang="ja-JP" altLang="en-US" smtClean="0"/>
              <a:t>をなくそう</a:t>
            </a:r>
            <a:endParaRPr kumimoji="1" lang="en-US" altLang="ja-JP" smtClean="0"/>
          </a:p>
          <a:p>
            <a:pPr lvl="1"/>
            <a:endParaRPr kumimoji="1" lang="en-US" altLang="ja-JP" smtClean="0"/>
          </a:p>
          <a:p>
            <a:r>
              <a:rPr lang="en-US" altLang="ja-JP" smtClean="0"/>
              <a:t>CSP</a:t>
            </a:r>
            <a:r>
              <a:rPr lang="ja-JP" altLang="en-US" smtClean="0"/>
              <a:t>使いこなすと</a:t>
            </a:r>
            <a:r>
              <a:rPr lang="en-US" altLang="ja-JP" smtClean="0"/>
              <a:t>XSS</a:t>
            </a:r>
            <a:r>
              <a:rPr lang="ja-JP" altLang="en-US" smtClean="0"/>
              <a:t>のリスクは大幅減！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Question?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71600" y="1484784"/>
            <a:ext cx="7499176" cy="4525963"/>
          </a:xfrm>
        </p:spPr>
        <p:txBody>
          <a:bodyPr/>
          <a:lstStyle/>
          <a:p>
            <a:pPr lvl="1">
              <a:buNone/>
            </a:pPr>
            <a:r>
              <a:rPr lang="en-US" altLang="ja-JP" dirty="0" smtClean="0"/>
              <a:t>hasegawa@utf-8.jp</a:t>
            </a:r>
          </a:p>
          <a:p>
            <a:pPr lvl="1">
              <a:buNone/>
            </a:pPr>
            <a:r>
              <a:rPr lang="en-US" altLang="ja-JP" dirty="0" smtClean="0"/>
              <a:t>hasegawa@netagent.co.jp</a:t>
            </a:r>
          </a:p>
          <a:p>
            <a:pPr lvl="1">
              <a:buNone/>
            </a:pPr>
            <a:endParaRPr lang="en-US" altLang="ja-JP" dirty="0" smtClean="0"/>
          </a:p>
          <a:p>
            <a:pPr lvl="1">
              <a:buNone/>
            </a:pPr>
            <a:r>
              <a:rPr lang="en-US" altLang="ja-JP" dirty="0" smtClean="0"/>
              <a:t>@</a:t>
            </a:r>
            <a:r>
              <a:rPr lang="en-US" altLang="ja-JP" dirty="0" err="1" smtClean="0"/>
              <a:t>hasegawayosuke</a:t>
            </a:r>
            <a:endParaRPr lang="en-US" altLang="ja-JP" dirty="0" smtClean="0"/>
          </a:p>
          <a:p>
            <a:pPr lvl="1">
              <a:buNone/>
            </a:pPr>
            <a:endParaRPr lang="en-US" altLang="ja-JP" dirty="0" smtClean="0"/>
          </a:p>
          <a:p>
            <a:pPr lvl="1">
              <a:buNone/>
            </a:pPr>
            <a:r>
              <a:rPr lang="en-US" altLang="ja-JP" dirty="0" smtClean="0"/>
              <a:t>http://utf-8.jp/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996952"/>
            <a:ext cx="648072" cy="648072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556792"/>
            <a:ext cx="648072" cy="648072"/>
          </a:xfrm>
          <a:prstGeom prst="rect">
            <a:avLst/>
          </a:prstGeom>
          <a:noFill/>
        </p:spPr>
      </p:pic>
      <p:grpSp>
        <p:nvGrpSpPr>
          <p:cNvPr id="30" name="グループ化 29"/>
          <p:cNvGrpSpPr/>
          <p:nvPr/>
        </p:nvGrpSpPr>
        <p:grpSpPr>
          <a:xfrm>
            <a:off x="780290" y="4040001"/>
            <a:ext cx="504056" cy="504056"/>
            <a:chOff x="539552" y="4005064"/>
            <a:chExt cx="792088" cy="792088"/>
          </a:xfrm>
        </p:grpSpPr>
        <p:sp>
          <p:nvSpPr>
            <p:cNvPr id="6" name="角丸四角形 5"/>
            <p:cNvSpPr/>
            <p:nvPr/>
          </p:nvSpPr>
          <p:spPr>
            <a:xfrm>
              <a:off x="539552" y="4005064"/>
              <a:ext cx="792088" cy="792088"/>
            </a:xfrm>
            <a:prstGeom prst="roundRect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7"/>
            <p:cNvGrpSpPr>
              <a:grpSpLocks noChangeAspect="1"/>
            </p:cNvGrpSpPr>
            <p:nvPr/>
          </p:nvGrpSpPr>
          <p:grpSpPr>
            <a:xfrm>
              <a:off x="648631" y="4132198"/>
              <a:ext cx="576064" cy="458081"/>
              <a:chOff x="6948264" y="2204864"/>
              <a:chExt cx="1152128" cy="916161"/>
            </a:xfrm>
          </p:grpSpPr>
          <p:cxnSp>
            <p:nvCxnSpPr>
              <p:cNvPr id="11" name="直線コネクタ 10"/>
              <p:cNvCxnSpPr/>
              <p:nvPr/>
            </p:nvCxnSpPr>
            <p:spPr>
              <a:xfrm>
                <a:off x="7524328" y="2204864"/>
                <a:ext cx="576064" cy="648072"/>
              </a:xfrm>
              <a:prstGeom prst="line">
                <a:avLst/>
              </a:prstGeom>
              <a:ln w="381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コネクタ 13"/>
              <p:cNvCxnSpPr/>
              <p:nvPr/>
            </p:nvCxnSpPr>
            <p:spPr>
              <a:xfrm flipH="1">
                <a:off x="7884368" y="2616969"/>
                <a:ext cx="8384" cy="504056"/>
              </a:xfrm>
              <a:prstGeom prst="line">
                <a:avLst/>
              </a:prstGeom>
              <a:ln w="381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線コネクタ 14"/>
              <p:cNvCxnSpPr/>
              <p:nvPr/>
            </p:nvCxnSpPr>
            <p:spPr>
              <a:xfrm>
                <a:off x="7164288" y="3121025"/>
                <a:ext cx="720080" cy="0"/>
              </a:xfrm>
              <a:prstGeom prst="line">
                <a:avLst/>
              </a:prstGeom>
              <a:ln w="381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コネクタ 22"/>
              <p:cNvCxnSpPr/>
              <p:nvPr/>
            </p:nvCxnSpPr>
            <p:spPr>
              <a:xfrm flipH="1">
                <a:off x="7769625" y="2268325"/>
                <a:ext cx="8384" cy="216024"/>
              </a:xfrm>
              <a:prstGeom prst="line">
                <a:avLst/>
              </a:prstGeom>
              <a:ln w="381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コネクタ 24"/>
              <p:cNvCxnSpPr/>
              <p:nvPr/>
            </p:nvCxnSpPr>
            <p:spPr>
              <a:xfrm flipH="1">
                <a:off x="6948264" y="2204864"/>
                <a:ext cx="576064" cy="648072"/>
              </a:xfrm>
              <a:prstGeom prst="line">
                <a:avLst/>
              </a:prstGeom>
              <a:ln w="381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線コネクタ 25"/>
              <p:cNvCxnSpPr/>
              <p:nvPr/>
            </p:nvCxnSpPr>
            <p:spPr>
              <a:xfrm>
                <a:off x="7155904" y="2616969"/>
                <a:ext cx="8384" cy="504056"/>
              </a:xfrm>
              <a:prstGeom prst="line">
                <a:avLst/>
              </a:prstGeom>
              <a:ln w="381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5654548"/>
            <a:ext cx="3744416" cy="609557"/>
          </a:xfrm>
          <a:prstGeom prst="flowChartAlternateProcess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623" y="-39600"/>
            <a:ext cx="8556262" cy="69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429000"/>
            <a:ext cx="6353175" cy="2476500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正方形/長方形 3"/>
          <p:cNvSpPr/>
          <p:nvPr/>
        </p:nvSpPr>
        <p:spPr>
          <a:xfrm>
            <a:off x="1475656" y="4988900"/>
            <a:ext cx="5184576" cy="288032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0"/>
            <a:ext cx="9073008" cy="679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以上。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</a:t>
            </a:r>
            <a:r>
              <a:rPr kumimoji="1" lang="ja-JP" alt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秒で終わった！</a:t>
            </a:r>
            <a:endParaRPr kumimoji="1" lang="ja-JP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もうちょっとまじめに。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smtClean="0"/>
              <a:t>Content-Security-Policy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kumimoji="1" lang="en-US" altLang="ja-JP" dirty="0" smtClean="0"/>
              <a:t>CSP - Content-Security-Policy </a:t>
            </a:r>
          </a:p>
          <a:p>
            <a:r>
              <a:rPr kumimoji="1" lang="en-US" altLang="ja-JP" dirty="0" smtClean="0"/>
              <a:t>XSS</a:t>
            </a:r>
            <a:r>
              <a:rPr kumimoji="1" lang="ja-JP" altLang="en-US" dirty="0" smtClean="0"/>
              <a:t>根絶の切り札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Firefox 4+, Google Chrome 18+,...</a:t>
            </a:r>
          </a:p>
          <a:p>
            <a:pPr lvl="1"/>
            <a:r>
              <a:rPr lang="ja-JP" altLang="en-US" dirty="0" smtClean="0"/>
              <a:t>指定された以外のリソースが読めない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&lt;script&gt;&lt;</a:t>
            </a:r>
            <a:r>
              <a:rPr lang="en-US" altLang="ja-JP" dirty="0" err="1" smtClean="0"/>
              <a:t>iframe</a:t>
            </a:r>
            <a:r>
              <a:rPr lang="en-US" altLang="ja-JP" dirty="0" smtClean="0"/>
              <a:t>&gt;&lt;</a:t>
            </a:r>
            <a:r>
              <a:rPr lang="en-US" altLang="ja-JP" dirty="0" err="1" smtClean="0"/>
              <a:t>img</a:t>
            </a:r>
            <a:r>
              <a:rPr lang="en-US" altLang="ja-JP" dirty="0" smtClean="0"/>
              <a:t>&gt;...</a:t>
            </a:r>
          </a:p>
          <a:p>
            <a:pPr lvl="1"/>
            <a:r>
              <a:rPr kumimoji="1" lang="ja-JP" altLang="en-US" dirty="0" smtClean="0"/>
              <a:t>インラインスクリプトが禁止される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&lt;script&gt;alert(1)&lt;/script&gt; ... NG</a:t>
            </a:r>
          </a:p>
          <a:p>
            <a:pPr lvl="1"/>
            <a:r>
              <a:rPr kumimoji="1" lang="en-US" altLang="ja-JP" dirty="0" err="1" smtClean="0"/>
              <a:t>eval</a:t>
            </a:r>
            <a:r>
              <a:rPr kumimoji="1" lang="ja-JP" altLang="en-US" dirty="0" smtClean="0"/>
              <a:t>やイベント属性の禁止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&lt;body </a:t>
            </a:r>
            <a:r>
              <a:rPr lang="en-US" altLang="ja-JP" dirty="0" err="1" smtClean="0"/>
              <a:t>onload</a:t>
            </a:r>
            <a:r>
              <a:rPr lang="en-US" altLang="ja-JP" dirty="0" smtClean="0"/>
              <a:t>=alert(1)&gt; ... NG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smtClean="0"/>
              <a:t>Content-Security-Policy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mtClean="0"/>
              <a:t>レスポンスヘッダで許可するリソースを指定</a:t>
            </a:r>
            <a:r>
              <a:rPr lang="en-US" altLang="ja-JP" smtClean="0"/>
              <a:t/>
            </a:r>
            <a:br>
              <a:rPr lang="en-US" altLang="ja-JP" smtClean="0"/>
            </a:br>
            <a:r>
              <a:rPr lang="en-US" altLang="ja-JP" smtClean="0"/>
              <a:t/>
            </a:r>
            <a:br>
              <a:rPr lang="en-US" altLang="ja-JP" smtClean="0"/>
            </a:br>
            <a:r>
              <a:rPr lang="en-US" altLang="ja-JP" smtClean="0"/>
              <a:t/>
            </a:r>
            <a:br>
              <a:rPr lang="en-US" altLang="ja-JP" smtClean="0"/>
            </a:br>
            <a:endParaRPr lang="en-US" altLang="ja-JP" smtClean="0"/>
          </a:p>
          <a:p>
            <a:pPr lvl="1"/>
            <a:r>
              <a:rPr lang="en-US" altLang="ja-JP" smtClean="0"/>
              <a:t>'self'</a:t>
            </a:r>
            <a:r>
              <a:rPr lang="ja-JP" altLang="en-US" smtClean="0"/>
              <a:t> は同一ドメイン、同一ポートのみ許可</a:t>
            </a:r>
            <a:endParaRPr lang="en-US" altLang="ja-JP" smtClean="0"/>
          </a:p>
          <a:p>
            <a:pPr lvl="1"/>
            <a:r>
              <a:rPr lang="en-US" altLang="ja-JP" smtClean="0"/>
              <a:t>&lt;meta&gt;</a:t>
            </a:r>
            <a:r>
              <a:rPr lang="ja-JP" altLang="en-US" smtClean="0"/>
              <a:t>での指定も可（上書きは不可</a:t>
            </a:r>
            <a:r>
              <a:rPr lang="en-US" altLang="ja-JP" smtClean="0"/>
              <a:t>)</a:t>
            </a:r>
          </a:p>
          <a:p>
            <a:pPr lvl="1"/>
            <a:r>
              <a:rPr lang="en-US" altLang="ja-JP" smtClean="0"/>
              <a:t>Firefox</a:t>
            </a:r>
            <a:r>
              <a:rPr lang="ja-JP" altLang="en-US" smtClean="0"/>
              <a:t>と</a:t>
            </a:r>
            <a:r>
              <a:rPr lang="en-US" altLang="ja-JP" smtClean="0"/>
              <a:t>WebKit</a:t>
            </a:r>
            <a:r>
              <a:rPr lang="ja-JP" altLang="en-US" smtClean="0"/>
              <a:t>でヘッダ名が異なる</a:t>
            </a:r>
            <a:r>
              <a:rPr lang="en-US" altLang="ja-JP" smtClean="0"/>
              <a:t/>
            </a:r>
            <a:br>
              <a:rPr lang="en-US" altLang="ja-JP" smtClean="0"/>
            </a:br>
            <a:r>
              <a:rPr lang="en-US" altLang="ja-JP" sz="2000" smtClean="0"/>
              <a:t>※</a:t>
            </a:r>
            <a:r>
              <a:rPr lang="ja-JP" altLang="en-US" sz="2000" smtClean="0"/>
              <a:t>長いので以降</a:t>
            </a:r>
            <a:r>
              <a:rPr lang="en-US" altLang="ja-JP" sz="2000" smtClean="0"/>
              <a:t>X-WebKit-CSP</a:t>
            </a:r>
            <a:r>
              <a:rPr lang="ja-JP" altLang="en-US" sz="2000" smtClean="0"/>
              <a:t>のみ例示</a:t>
            </a:r>
            <a:endParaRPr lang="en-US" altLang="ja-JP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71600" y="2852937"/>
            <a:ext cx="6696744" cy="936103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6000" rtlCol="0" anchor="ctr" anchorCtr="0">
            <a:noAutofit/>
          </a:bodyPr>
          <a:lstStyle/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Content-Security-Policy: default-src 'self'</a:t>
            </a:r>
          </a:p>
          <a:p>
            <a:r>
              <a:rPr lang="en-US" altLang="ja-JP" sz="2400" b="1" smtClean="0">
                <a:ea typeface="メイリオ" pitchFamily="50" charset="-128"/>
                <a:cs typeface="Consolas" pitchFamily="49" charset="0"/>
              </a:rPr>
              <a:t>X-WebKit-CSP: default-src 'self'</a:t>
            </a:r>
            <a:endParaRPr lang="en-US" altLang="ja-JP" sz="2400" b="1" dirty="0" smtClean="0">
              <a:ea typeface="メイリオ" pitchFamily="50" charset="-128"/>
              <a:cs typeface="Consolas" pitchFamily="49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971600" y="2852936"/>
            <a:ext cx="144016" cy="936104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12700">
          <a:solidFill>
            <a:schemeClr val="tx2">
              <a:lumMod val="60000"/>
              <a:lumOff val="40000"/>
            </a:schemeClr>
          </a:solidFill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a:spPr>
      <a:bodyPr rtlCol="0" anchor="ctr"/>
      <a:lstStyle>
        <a:defPPr algn="ctr">
          <a:defRPr kumimoji="1"/>
        </a:defPPr>
      </a:lstStyle>
      <a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555</Words>
  <Application>Microsoft Office PowerPoint</Application>
  <PresentationFormat>画面に合わせる (4:3)</PresentationFormat>
  <Paragraphs>144</Paragraphs>
  <Slides>26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26</vt:i4>
      </vt:variant>
    </vt:vector>
  </HeadingPairs>
  <TitlesOfParts>
    <vt:vector size="34" baseType="lpstr">
      <vt:lpstr>Arial</vt:lpstr>
      <vt:lpstr>ＭＳ Ｐゴシック</vt:lpstr>
      <vt:lpstr>Arial Black</vt:lpstr>
      <vt:lpstr>メイリオ</vt:lpstr>
      <vt:lpstr>Calibri</vt:lpstr>
      <vt:lpstr>Wingdings</vt:lpstr>
      <vt:lpstr>Consolas</vt:lpstr>
      <vt:lpstr>Office テーマ</vt:lpstr>
      <vt:lpstr>Content-Security-Policy</vt:lpstr>
      <vt:lpstr>what's CSP ?</vt:lpstr>
      <vt:lpstr>スライド 3</vt:lpstr>
      <vt:lpstr>スライド 4</vt:lpstr>
      <vt:lpstr>以上。</vt:lpstr>
      <vt:lpstr>5秒で終わった！</vt:lpstr>
      <vt:lpstr>もうちょっとまじめに。</vt:lpstr>
      <vt:lpstr>Content-Security-Policy</vt:lpstr>
      <vt:lpstr>Content-Security-Policy</vt:lpstr>
      <vt:lpstr>Content-Security-Policy</vt:lpstr>
      <vt:lpstr>Content-Security-Policy</vt:lpstr>
      <vt:lpstr>Content-Security-Policy</vt:lpstr>
      <vt:lpstr>Content-Security-Policy</vt:lpstr>
      <vt:lpstr>References</vt:lpstr>
      <vt:lpstr>5分で終わった!</vt:lpstr>
      <vt:lpstr>Content-Security-Policy</vt:lpstr>
      <vt:lpstr>Breaking CSP</vt:lpstr>
      <vt:lpstr>Breaking CSP</vt:lpstr>
      <vt:lpstr>E4X - necromancy</vt:lpstr>
      <vt:lpstr>E4X - ECMAScript for XML</vt:lpstr>
      <vt:lpstr>Breaking CSP</vt:lpstr>
      <vt:lpstr>Breaking CSP</vt:lpstr>
      <vt:lpstr>Breaking CSP</vt:lpstr>
      <vt:lpstr>Breaking CSP</vt:lpstr>
      <vt:lpstr>Question?</vt:lpstr>
      <vt:lpstr>スライド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2011-10-18T10:13:35Z</dcterms:created>
  <dcterms:modified xsi:type="dcterms:W3CDTF">2012-03-27T11:07:19Z</dcterms:modified>
</cp:coreProperties>
</file>