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74" r:id="rId8"/>
    <p:sldId id="272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embeddedFontLst>
    <p:embeddedFont>
      <p:font typeface="メイリオ" pitchFamily="50" charset="-128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Wingdings 3" pitchFamily="18" charset="2"/>
      <p:regular r:id="rId29"/>
    </p:embeddedFont>
    <p:embeddedFont>
      <p:font typeface="Bradley Hand ITC" pitchFamily="66" charset="0"/>
      <p:regular r:id="rId30"/>
    </p:embeddedFont>
    <p:embeddedFont>
      <p:font typeface="Chiller" pitchFamily="82" charset="0"/>
      <p:regular r:id="rId31"/>
    </p:embeddedFont>
    <p:embeddedFont>
      <p:font typeface="MingLiU_HKSCS" pitchFamily="18" charset="-120"/>
      <p:regular r:id="rId32"/>
    </p:embeddedFont>
    <p:embeddedFont>
      <p:font typeface="Aparajita" pitchFamily="34" charset="0"/>
      <p:regular r:id="rId33"/>
      <p:bold r:id="rId34"/>
      <p:italic r:id="rId35"/>
      <p:boldItalic r:id="rId3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D4CFB4"/>
    <a:srgbClr val="006600"/>
    <a:srgbClr val="00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44E54-4714-483D-873D-467C2E2A4EF7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D12C8-9BF3-408C-8E9B-14A12739C1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12C8-9BF3-408C-8E9B-14A12739C18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buFont typeface="Wingdings 3" pitchFamily="18" charset="2"/>
              <a:buChar char="}"/>
              <a:defRPr/>
            </a:lvl1pPr>
            <a:lvl2pPr>
              <a:buClr>
                <a:srgbClr val="92D050"/>
              </a:buClr>
              <a:buFont typeface="Wingdings 3" pitchFamily="18" charset="2"/>
              <a:buChar char="}"/>
              <a:defRPr/>
            </a:lvl2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4673-905D-4F9A-8966-36F2D5C8089F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2576-B6E1-4F39-A9E2-1070D261B1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743200" y="5728320"/>
            <a:ext cx="6400800" cy="1129680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400" dirty="0" smtClean="0"/>
              <a:t>Yosuke HASEGAWA</a:t>
            </a:r>
          </a:p>
          <a:p>
            <a:pPr algn="r"/>
            <a:r>
              <a:rPr lang="en-US" altLang="ja-JP" sz="2400" dirty="0" smtClean="0"/>
              <a:t>http://utf-8.jp/</a:t>
            </a:r>
            <a:endParaRPr kumimoji="1" lang="ja-JP" altLang="en-US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919" y="1242247"/>
            <a:ext cx="2592288" cy="2592288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313919" y="1170239"/>
            <a:ext cx="3393985" cy="2906833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</a:t>
            </a:r>
            <a:r>
              <a:rPr kumimoji="1" lang="en-US" altLang="ja-JP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sing </a:t>
            </a:r>
            <a:r>
              <a:rPr kumimoji="1" lang="en-US" altLang="ja-JP" sz="5400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</a:t>
            </a:r>
            <a:r>
              <a:rPr kumimoji="1" lang="en-US" altLang="ja-JP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in32 </a:t>
            </a:r>
            <a:r>
              <a:rPr kumimoji="1" lang="en-US" altLang="ja-JP" sz="5400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</a:t>
            </a:r>
            <a:r>
              <a:rPr kumimoji="1" lang="en-US" altLang="ja-JP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PI </a:t>
            </a:r>
            <a:r>
              <a:rPr kumimoji="1" lang="en-US" altLang="ja-JP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kumimoji="1" lang="en-US" altLang="ja-JP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kumimoji="1" lang="en-US" altLang="ja-JP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inside Chrome Extensions</a:t>
            </a:r>
            <a:endParaRPr kumimoji="1" lang="ja-JP" alt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PAPI </a:t>
            </a:r>
            <a:r>
              <a:rPr kumimoji="1" lang="en-US" altLang="ja-JP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dirty="0" smtClean="0"/>
              <a:t>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Netscape Plugin API</a:t>
            </a:r>
            <a:endParaRPr lang="en-US" altLang="ja-JP"/>
          </a:p>
          <a:p>
            <a:pPr lvl="1"/>
            <a:r>
              <a:rPr lang="en-US" altLang="ja-JP" smtClean="0"/>
              <a:t>Netscape Navigator 2</a:t>
            </a:r>
            <a:r>
              <a:rPr lang="ja-JP" altLang="en-US" smtClean="0"/>
              <a:t>の頃に出現</a:t>
            </a:r>
            <a:endParaRPr lang="en-US" altLang="ja-JP" smtClean="0"/>
          </a:p>
          <a:p>
            <a:pPr lvl="1"/>
            <a:r>
              <a:rPr lang="ja-JP" altLang="en-US" smtClean="0"/>
              <a:t>現在も様々なブラウザで対応</a:t>
            </a:r>
            <a:r>
              <a:rPr lang="en-US" altLang="ja-JP" smtClean="0"/>
              <a:t>(</a:t>
            </a:r>
            <a:r>
              <a:rPr lang="ja-JP" altLang="en-US" smtClean="0"/>
              <a:t>プラグイン</a:t>
            </a:r>
            <a:r>
              <a:rPr lang="en-US" altLang="ja-JP" smtClean="0"/>
              <a:t>)</a:t>
            </a:r>
            <a:br>
              <a:rPr lang="en-US" altLang="ja-JP" smtClean="0"/>
            </a:br>
            <a:r>
              <a:rPr lang="en-US" altLang="ja-JP" smtClean="0"/>
              <a:t>Flash Player, Adobe Reader etc...</a:t>
            </a:r>
          </a:p>
          <a:p>
            <a:r>
              <a:rPr lang="en-US" altLang="ja-JP" smtClean="0"/>
              <a:t>DLL</a:t>
            </a:r>
            <a:r>
              <a:rPr lang="ja-JP" altLang="en-US" smtClean="0"/>
              <a:t>なのでプラットフォーム依存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63093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>
                <a:solidFill>
                  <a:schemeClr val="bg1"/>
                </a:solidFill>
              </a:rPr>
              <a:t>http://code.google.com/chrome/extensions/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212976"/>
            <a:ext cx="4236318" cy="41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PAPI </a:t>
            </a:r>
            <a:r>
              <a:rPr kumimoji="1" lang="en-US" altLang="ja-JP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dirty="0" smtClean="0"/>
              <a:t>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Extension</a:t>
            </a:r>
            <a:r>
              <a:rPr kumimoji="1" lang="ja-JP" altLang="en-US" dirty="0" smtClean="0"/>
              <a:t>内に</a:t>
            </a:r>
            <a:r>
              <a:rPr kumimoji="1" lang="en-US" altLang="ja-JP" dirty="0" err="1" smtClean="0"/>
              <a:t>plugin</a:t>
            </a:r>
            <a:r>
              <a:rPr kumimoji="1" lang="en-US" altLang="ja-JP" dirty="0" smtClean="0"/>
              <a:t> DLL</a:t>
            </a:r>
          </a:p>
          <a:p>
            <a:pPr lvl="1"/>
            <a:r>
              <a:rPr lang="ja-JP" altLang="en-US" dirty="0" smtClean="0"/>
              <a:t>リモート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から直接の利用は</a:t>
            </a:r>
            <a:r>
              <a:rPr lang="en-US" altLang="ja-JP" dirty="0" smtClean="0"/>
              <a:t>(</a:t>
            </a:r>
            <a:r>
              <a:rPr lang="ja-JP" altLang="en-US" dirty="0" smtClean="0"/>
              <a:t>原則</a:t>
            </a:r>
            <a:r>
              <a:rPr lang="en-US" altLang="ja-JP" dirty="0" smtClean="0"/>
              <a:t>)</a:t>
            </a:r>
            <a:r>
              <a:rPr lang="ja-JP" altLang="en-US" dirty="0" smtClean="0"/>
              <a:t>不可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4221088"/>
            <a:ext cx="1184920" cy="149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07682" y="3212976"/>
            <a:ext cx="4236318" cy="41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55576" y="54452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WWW contents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9792" y="5589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plugin</a:t>
            </a:r>
            <a:r>
              <a:rPr kumimoji="1" lang="en-US" altLang="ja-JP" dirty="0" smtClean="0"/>
              <a:t> DLL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0272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/>
              <a:t>Extension</a:t>
            </a:r>
            <a:endParaRPr kumimoji="1" lang="ja-JP" altLang="en-US"/>
          </a:p>
        </p:txBody>
      </p:sp>
      <p:grpSp>
        <p:nvGrpSpPr>
          <p:cNvPr id="19" name="グループ化 86"/>
          <p:cNvGrpSpPr/>
          <p:nvPr/>
        </p:nvGrpSpPr>
        <p:grpSpPr>
          <a:xfrm>
            <a:off x="899592" y="4365104"/>
            <a:ext cx="1785950" cy="1714512"/>
            <a:chOff x="5214942" y="928670"/>
            <a:chExt cx="1785950" cy="1714512"/>
          </a:xfrm>
        </p:grpSpPr>
        <p:sp>
          <p:nvSpPr>
            <p:cNvPr id="20" name="正方形/長方形 19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1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パイ 26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214942" y="1214422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2400" i="1" dirty="0" smtClean="0">
                  <a:latin typeface="Aparajita" pitchFamily="34" charset="0"/>
                  <a:ea typeface="メイリオ" pitchFamily="50" charset="-128"/>
                  <a:cs typeface="Aparajita" pitchFamily="34" charset="0"/>
                </a:rPr>
                <a:t>&lt;html&gt;</a:t>
              </a:r>
              <a:endParaRPr kumimoji="1" lang="ja-JP" altLang="en-US" sz="1400" i="1" dirty="0" smtClean="0">
                <a:latin typeface="Aparajita" pitchFamily="34" charset="0"/>
                <a:ea typeface="メイリオ" pitchFamily="50" charset="-128"/>
                <a:cs typeface="Aparajita" pitchFamily="34" charset="0"/>
              </a:endParaRPr>
            </a:p>
          </p:txBody>
        </p:sp>
      </p:grpSp>
      <p:grpSp>
        <p:nvGrpSpPr>
          <p:cNvPr id="35" name="グループ化 86"/>
          <p:cNvGrpSpPr/>
          <p:nvPr/>
        </p:nvGrpSpPr>
        <p:grpSpPr>
          <a:xfrm>
            <a:off x="5364088" y="4365104"/>
            <a:ext cx="1785950" cy="1714512"/>
            <a:chOff x="5214942" y="928670"/>
            <a:chExt cx="1785950" cy="1714512"/>
          </a:xfrm>
        </p:grpSpPr>
        <p:sp>
          <p:nvSpPr>
            <p:cNvPr id="36" name="正方形/長方形 35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直角三角形 36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stCxn id="37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パイ 42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5214942" y="1214422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2400" i="1" dirty="0" smtClean="0">
                  <a:latin typeface="Aparajita" pitchFamily="34" charset="0"/>
                  <a:ea typeface="メイリオ" pitchFamily="50" charset="-128"/>
                  <a:cs typeface="Aparajita" pitchFamily="34" charset="0"/>
                </a:rPr>
                <a:t>&lt;html&gt;</a:t>
              </a:r>
              <a:endParaRPr kumimoji="1" lang="ja-JP" altLang="en-US" sz="1400" i="1" dirty="0" smtClean="0">
                <a:latin typeface="Aparajita" pitchFamily="34" charset="0"/>
                <a:ea typeface="メイリオ" pitchFamily="50" charset="-128"/>
                <a:cs typeface="Aparajita" pitchFamily="34" charset="0"/>
              </a:endParaRPr>
            </a:p>
          </p:txBody>
        </p:sp>
      </p:grpSp>
      <p:sp>
        <p:nvSpPr>
          <p:cNvPr id="51" name="左右矢印 50"/>
          <p:cNvSpPr/>
          <p:nvPr/>
        </p:nvSpPr>
        <p:spPr>
          <a:xfrm>
            <a:off x="2051720" y="4797152"/>
            <a:ext cx="64807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220072" y="544696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WWW contents</a:t>
            </a:r>
            <a:endParaRPr kumimoji="1" lang="ja-JP" altLang="en-US"/>
          </a:p>
        </p:txBody>
      </p:sp>
      <p:sp>
        <p:nvSpPr>
          <p:cNvPr id="54" name="左右矢印 53"/>
          <p:cNvSpPr/>
          <p:nvPr/>
        </p:nvSpPr>
        <p:spPr>
          <a:xfrm>
            <a:off x="6444208" y="4797152"/>
            <a:ext cx="43204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6948264" y="4077072"/>
            <a:ext cx="1728192" cy="20162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86"/>
          <p:cNvGrpSpPr/>
          <p:nvPr/>
        </p:nvGrpSpPr>
        <p:grpSpPr>
          <a:xfrm>
            <a:off x="7020272" y="4221088"/>
            <a:ext cx="1368152" cy="1368152"/>
            <a:chOff x="5214942" y="928670"/>
            <a:chExt cx="1785950" cy="1714512"/>
          </a:xfrm>
        </p:grpSpPr>
        <p:sp>
          <p:nvSpPr>
            <p:cNvPr id="59" name="正方形/長方形 58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直角三角形 59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60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パイ 65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/>
            <p:cNvSpPr txBox="1"/>
            <p:nvPr/>
          </p:nvSpPr>
          <p:spPr>
            <a:xfrm>
              <a:off x="5214942" y="1214422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arajita" pitchFamily="34" charset="0"/>
                  <a:ea typeface="メイリオ" pitchFamily="50" charset="-128"/>
                  <a:cs typeface="Aparajita" pitchFamily="34" charset="0"/>
                </a:rPr>
                <a:t>&lt;html&gt;</a:t>
              </a:r>
              <a:endParaRPr kumimoji="1" lang="ja-JP" alt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parajita" pitchFamily="34" charset="0"/>
                <a:ea typeface="メイリオ" pitchFamily="50" charset="-128"/>
                <a:cs typeface="Aparajita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40352" y="4725144"/>
            <a:ext cx="900303" cy="11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左右矢印 73"/>
          <p:cNvSpPr/>
          <p:nvPr/>
        </p:nvSpPr>
        <p:spPr>
          <a:xfrm rot="2007006">
            <a:off x="7321918" y="5171393"/>
            <a:ext cx="464744" cy="288032"/>
          </a:xfrm>
          <a:prstGeom prst="leftRightArrow">
            <a:avLst>
              <a:gd name="adj1" fmla="val 351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4328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/>
              <a:t>plugin DLL</a:t>
            </a:r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179512" y="6381328"/>
            <a:ext cx="8964488" cy="576064"/>
          </a:xfrm>
          <a:prstGeom prst="rect">
            <a:avLst/>
          </a:prstGeom>
          <a:solidFill>
            <a:schemeClr val="tx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PAPI </a:t>
            </a:r>
            <a:r>
              <a:rPr kumimoji="1" lang="en-US" altLang="ja-JP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dirty="0" smtClean="0"/>
              <a:t>LL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908720"/>
            <a:ext cx="6624736" cy="5040560"/>
          </a:xfrm>
          <a:prstGeom prst="rect">
            <a:avLst/>
          </a:prstGeom>
          <a:solidFill>
            <a:srgbClr val="D4CFB4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{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"name": "My First Extension",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"version": "1.0",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"description": "The first extension that I made.",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"</a:t>
            </a:r>
            <a:r>
              <a:rPr lang="en-US" altLang="ja-JP" sz="2000" dirty="0" err="1">
                <a:latin typeface="ＭＳ ゴシック" pitchFamily="49" charset="-128"/>
                <a:ea typeface="ＭＳ ゴシック" pitchFamily="49" charset="-128"/>
              </a:rPr>
              <a:t>browser_action</a:t>
            </a: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": {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  "</a:t>
            </a:r>
            <a:r>
              <a:rPr lang="en-US" altLang="ja-JP" sz="2000" dirty="0" err="1">
                <a:latin typeface="ＭＳ ゴシック" pitchFamily="49" charset="-128"/>
                <a:ea typeface="ＭＳ ゴシック" pitchFamily="49" charset="-128"/>
              </a:rPr>
              <a:t>default_icon</a:t>
            </a:r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": "icon.png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",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"popup" : "popup.html"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},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lang="en-US" altLang="ja-JP" sz="2000" dirty="0" err="1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plugins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" : [</a:t>
            </a:r>
          </a:p>
          <a:p>
            <a:r>
              <a:rPr lang="en-US" altLang="ja-JP" sz="2000" dirty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   { "path" : "foo.dll" }</a:t>
            </a:r>
          </a:p>
          <a:p>
            <a:r>
              <a:rPr lang="en-US" altLang="ja-JP" sz="2000" dirty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 ],</a:t>
            </a:r>
            <a:endParaRPr lang="en-US" altLang="ja-JP" sz="2000" dirty="0">
              <a:solidFill>
                <a:srgbClr val="C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"permissions": [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  "http://api.flickr.com/"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  ]</a:t>
            </a:r>
          </a:p>
          <a:p>
            <a:r>
              <a:rPr lang="en-US" altLang="ja-JP" sz="2000" dirty="0">
                <a:latin typeface="ＭＳ ゴシック" pitchFamily="49" charset="-128"/>
                <a:ea typeface="ＭＳ ゴシック" pitchFamily="49" charset="-128"/>
              </a:rPr>
              <a:t>}</a:t>
            </a:r>
            <a:endParaRPr kumimoji="1" lang="ja-JP" altLang="en-US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8772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</a:rPr>
              <a:t>manifest.json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3528" y="908720"/>
            <a:ext cx="144016" cy="50405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PAPI </a:t>
            </a:r>
            <a:r>
              <a:rPr kumimoji="1" lang="en-US" altLang="ja-JP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dirty="0" smtClean="0"/>
              <a:t>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拡張の制約を超えられる！</a:t>
            </a:r>
            <a:endParaRPr lang="en-US" altLang="ja-JP"/>
          </a:p>
          <a:p>
            <a:pPr lvl="1"/>
            <a:r>
              <a:rPr lang="en-US" altLang="ja-JP" smtClean="0"/>
              <a:t>DLL</a:t>
            </a:r>
            <a:r>
              <a:rPr lang="ja-JP" altLang="en-US" smtClean="0"/>
              <a:t>なので何でもあり</a:t>
            </a:r>
            <a:endParaRPr lang="en-US" altLang="ja-JP" smtClean="0"/>
          </a:p>
          <a:p>
            <a:pPr lvl="1"/>
            <a:r>
              <a:rPr lang="ja-JP" altLang="en-US" smtClean="0"/>
              <a:t>記述のルールはめんどくさい</a:t>
            </a:r>
            <a:endParaRPr lang="en-US" altLang="ja-JP" smtClean="0"/>
          </a:p>
          <a:p>
            <a:r>
              <a:rPr lang="ja-JP" altLang="en-US" smtClean="0"/>
              <a:t>化石のような技術</a:t>
            </a:r>
            <a:endParaRPr lang="en-US" altLang="ja-JP" smtClean="0"/>
          </a:p>
          <a:p>
            <a:pPr lvl="1"/>
            <a:r>
              <a:rPr lang="ja-JP" altLang="en-US" smtClean="0"/>
              <a:t>なので今さら書きたくない</a:t>
            </a:r>
            <a:endParaRPr lang="en-US" altLang="ja-JP" smtClean="0"/>
          </a:p>
          <a:p>
            <a:pPr lvl="1"/>
            <a:r>
              <a:rPr lang="ja-JP" altLang="en-US" smtClean="0"/>
              <a:t>あんまり日本語の文書ないし</a:t>
            </a:r>
            <a:r>
              <a:rPr lang="en-US" altLang="ja-JP" smtClean="0"/>
              <a:t>…</a:t>
            </a:r>
          </a:p>
          <a:p>
            <a:pPr>
              <a:buNone/>
            </a:pPr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63093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>
                <a:solidFill>
                  <a:schemeClr val="bg1"/>
                </a:solidFill>
              </a:rPr>
              <a:t>http://code.google.com/chrome/extensions/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03160" cy="690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全部入り</a:t>
            </a:r>
            <a:r>
              <a:rPr lang="en-US" altLang="ja-JP" sz="60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DLL</a:t>
            </a:r>
            <a:r>
              <a:rPr lang="ja-JP" altLang="en-US" sz="60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！</a:t>
            </a:r>
            <a:endParaRPr kumimoji="1" lang="ja-JP" altLang="en-US" sz="6000" dirty="0"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PWIN32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何度でも使える汎用</a:t>
            </a:r>
            <a:r>
              <a:rPr kumimoji="1" lang="en-US" altLang="ja-JP" dirty="0" smtClean="0"/>
              <a:t>NPAPI DLL</a:t>
            </a:r>
          </a:p>
          <a:p>
            <a:r>
              <a:rPr kumimoji="1" lang="en-US" altLang="ja-JP" dirty="0" smtClean="0"/>
              <a:t>JavaScript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import</a:t>
            </a:r>
            <a:r>
              <a:rPr kumimoji="1" lang="ja-JP" altLang="en-US" dirty="0" smtClean="0"/>
              <a:t>できる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Perl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Win32::API</a:t>
            </a:r>
            <a:r>
              <a:rPr lang="ja-JP" altLang="en-US" dirty="0" smtClean="0"/>
              <a:t>みたいな</a:t>
            </a:r>
            <a:endParaRPr lang="en-US" altLang="ja-JP" dirty="0" smtClean="0"/>
          </a:p>
          <a:p>
            <a:r>
              <a:rPr lang="ja-JP" altLang="en-US" dirty="0" smtClean="0"/>
              <a:t>あらゆる</a:t>
            </a:r>
            <a:r>
              <a:rPr lang="en-US" altLang="ja-JP" dirty="0" smtClean="0"/>
              <a:t>API</a:t>
            </a:r>
            <a:r>
              <a:rPr lang="ja-JP" altLang="en-US" dirty="0" smtClean="0"/>
              <a:t>を</a:t>
            </a:r>
            <a:r>
              <a:rPr lang="en-US" altLang="ja-JP" dirty="0" smtClean="0"/>
              <a:t>JS</a:t>
            </a:r>
            <a:r>
              <a:rPr lang="ja-JP" altLang="en-US" dirty="0" smtClean="0"/>
              <a:t>から使い放題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PWIN32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8568952" cy="4176464"/>
          </a:xfrm>
          <a:prstGeom prst="rect">
            <a:avLst/>
          </a:prstGeom>
          <a:solidFill>
            <a:srgbClr val="D4CFB4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&lt;</a:t>
            </a:r>
            <a:r>
              <a:rPr lang="en-US" altLang="ja-JP" sz="2000" dirty="0" smtClean="0">
                <a:solidFill>
                  <a:srgbClr val="660066"/>
                </a:solidFill>
                <a:latin typeface="ＭＳ ゴシック" pitchFamily="49" charset="-128"/>
                <a:ea typeface="ＭＳ ゴシック" pitchFamily="49" charset="-128"/>
              </a:rPr>
              <a:t>embed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type=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"application/x-win32api-dynamic-call"</a:t>
            </a:r>
          </a:p>
          <a:p>
            <a:r>
              <a:rPr lang="ja-JP" altLang="en-US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id=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lang="en-US" altLang="ja-JP" sz="2000" dirty="0" err="1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plugin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hidden=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"true"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/&gt;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&lt;</a:t>
            </a:r>
            <a:r>
              <a:rPr lang="en-US" altLang="ja-JP" sz="2000" dirty="0" smtClean="0">
                <a:solidFill>
                  <a:srgbClr val="660066"/>
                </a:solidFill>
                <a:latin typeface="ＭＳ ゴシック" pitchFamily="49" charset="-128"/>
                <a:ea typeface="ＭＳ ゴシック" pitchFamily="49" charset="-128"/>
              </a:rPr>
              <a:t>script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type=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"text/</a:t>
            </a:r>
            <a:r>
              <a:rPr lang="en-US" altLang="ja-JP" sz="2000" dirty="0" err="1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javascript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&gt;</a:t>
            </a:r>
          </a:p>
          <a:p>
            <a:r>
              <a:rPr lang="en-US" altLang="ja-JP" sz="2000" dirty="0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function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foo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(){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err="1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plugin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=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document.getElementById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lang="en-US" altLang="ja-JP" sz="2000" dirty="0" err="1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plugin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err="1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MessageBox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=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plugin.import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"user32.dll"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</a:p>
          <a:p>
            <a:r>
              <a:rPr lang="ja-JP" altLang="en-US" sz="2000" dirty="0" smtClean="0">
                <a:latin typeface="ＭＳ ゴシック" pitchFamily="49" charset="-128"/>
                <a:ea typeface="ＭＳ ゴシック" pitchFamily="49" charset="-128"/>
              </a:rPr>
              <a:t>       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"INT </a:t>
            </a:r>
            <a:r>
              <a:rPr lang="en-US" altLang="ja-JP" sz="2000" dirty="0" err="1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MessageBoxW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( DWORD, LPCWSTR, LPCWSTR, UINT )"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 </a:t>
            </a:r>
          </a:p>
          <a:p>
            <a:endParaRPr lang="en-US" altLang="ja-JP" sz="2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err="1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MB_ICONINFORMATION = 64;</a:t>
            </a:r>
          </a:p>
          <a:p>
            <a:endParaRPr lang="en-US" altLang="ja-JP" sz="2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MessageBox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0,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"hello, world"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"chrome"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MB_ICONINFORMATION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}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&lt;/</a:t>
            </a:r>
            <a:r>
              <a:rPr lang="en-US" altLang="ja-JP" sz="2000" dirty="0" smtClean="0">
                <a:solidFill>
                  <a:srgbClr val="660066"/>
                </a:solidFill>
                <a:latin typeface="ＭＳ ゴシック" pitchFamily="49" charset="-128"/>
                <a:ea typeface="ＭＳ ゴシック" pitchFamily="49" charset="-128"/>
              </a:rPr>
              <a:t>script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&gt;</a:t>
            </a:r>
            <a:endParaRPr lang="en-US" altLang="ja-JP" sz="2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12" y="1340768"/>
            <a:ext cx="144016" cy="41764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PWIN32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8568952" cy="5040560"/>
          </a:xfrm>
          <a:prstGeom prst="rect">
            <a:avLst/>
          </a:prstGeom>
          <a:solidFill>
            <a:srgbClr val="D4CFB4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000" dirty="0" err="1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EnumWindows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=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plugin.import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"user32.dll"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"BOOL </a:t>
            </a:r>
            <a:r>
              <a:rPr lang="en-US" altLang="ja-JP" sz="2000" dirty="0" err="1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EnumWindows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( CALLBACK, DWORD )"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  <a:p>
            <a:r>
              <a:rPr lang="en-US" altLang="ja-JP" sz="2000" dirty="0" err="1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GetWindowText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=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plugin.import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"user32.dll"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</a:p>
          <a:p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   "INT </a:t>
            </a:r>
            <a:r>
              <a:rPr lang="en-US" altLang="ja-JP" sz="2000" dirty="0" err="1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GetWindowTextW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( DWORD, LPWSTR, INT )"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  <a:p>
            <a:endParaRPr lang="en-US" altLang="ja-JP" sz="2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2000" dirty="0" err="1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func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=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plugin.callback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smtClean="0">
                <a:solidFill>
                  <a:srgbClr val="003300"/>
                </a:solidFill>
                <a:latin typeface="ＭＳ ゴシック" pitchFamily="49" charset="-128"/>
                <a:ea typeface="ＭＳ ゴシック" pitchFamily="49" charset="-128"/>
              </a:rPr>
              <a:t>function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hwnd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lparam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){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    </a:t>
            </a:r>
            <a:r>
              <a:rPr lang="en-US" altLang="ja-JP" sz="2000" dirty="0" err="1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var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buf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=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new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Array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257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.join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 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;// space * 256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    </a:t>
            </a:r>
            <a:r>
              <a:rPr lang="en-US" altLang="ja-JP" sz="2000" dirty="0" smtClean="0">
                <a:solidFill>
                  <a:srgbClr val="006600"/>
                </a:solidFill>
                <a:latin typeface="ＭＳ ゴシック" pitchFamily="49" charset="-128"/>
                <a:ea typeface="ＭＳ ゴシック" pitchFamily="49" charset="-128"/>
              </a:rPr>
              <a:t>if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GetWindowText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hwnd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buf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256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){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        alert(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hwnd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+ 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 : "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+ GetwindowText.arg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1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   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}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}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20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"BOOL (DWORD, DWORD)"</a:t>
            </a:r>
          </a:p>
          <a:p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  <a:p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   </a:t>
            </a:r>
          </a:p>
          <a:p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EnumWindows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latin typeface="ＭＳ ゴシック" pitchFamily="49" charset="-128"/>
                <a:ea typeface="ＭＳ ゴシック" pitchFamily="49" charset="-128"/>
              </a:rPr>
              <a:t>func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, 0 </a:t>
            </a:r>
            <a:r>
              <a:rPr lang="en-US" altLang="ja-JP" sz="2000" dirty="0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en-US" altLang="ja-JP" sz="2000" dirty="0" smtClean="0">
                <a:latin typeface="ＭＳ ゴシック" pitchFamily="49" charset="-128"/>
                <a:ea typeface="ＭＳ ゴシック" pitchFamily="49" charset="-128"/>
              </a:rPr>
              <a:t>;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9512" y="1340768"/>
            <a:ext cx="144016" cy="50405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PWIN32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kumimoji="1" lang="ja-JP" altLang="en-US" dirty="0" smtClean="0"/>
              <a:t>足りない機能もいろいろ</a:t>
            </a:r>
            <a:endParaRPr kumimoji="1" lang="en-US" altLang="ja-JP" dirty="0" smtClean="0"/>
          </a:p>
          <a:p>
            <a:r>
              <a:rPr kumimoji="1" lang="ja-JP" altLang="en-US" dirty="0" smtClean="0"/>
              <a:t>構造体が未実装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バイト配列に自分でアライメント計算して埋め込めば</a:t>
            </a:r>
            <a:r>
              <a:rPr lang="en-US" altLang="ja-JP" dirty="0" smtClean="0"/>
              <a:t>…</a:t>
            </a:r>
          </a:p>
          <a:p>
            <a:r>
              <a:rPr kumimoji="1" lang="ja-JP" altLang="en-US" dirty="0" smtClean="0"/>
              <a:t>ポインタ</a:t>
            </a:r>
            <a:r>
              <a:rPr lang="ja-JP" altLang="en-US" dirty="0" smtClean="0"/>
              <a:t>の扱い</a:t>
            </a:r>
            <a:r>
              <a:rPr kumimoji="1" lang="ja-JP" altLang="en-US" dirty="0" smtClean="0"/>
              <a:t>が弱い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関数呼び出し時は内部に一時的に変数領域を確保していたり</a:t>
            </a:r>
            <a:r>
              <a:rPr kumimoji="1" lang="en-US" altLang="ja-JP" dirty="0" smtClean="0"/>
              <a:t>…</a:t>
            </a:r>
          </a:p>
          <a:p>
            <a:r>
              <a:rPr kumimoji="1" lang="ja-JP" altLang="en-US" dirty="0" smtClean="0"/>
              <a:t>プロセスが</a:t>
            </a:r>
            <a:r>
              <a:rPr lang="ja-JP" altLang="en-US" dirty="0" smtClean="0"/>
              <a:t>異なる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コンテンツとプラグインが別プロセス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lang="en-US" altLang="ja-JP" dirty="0" smtClean="0"/>
          </a:p>
          <a:p>
            <a:pPr>
              <a:buNone/>
            </a:pPr>
            <a:r>
              <a:rPr lang="en-US" altLang="ja-JP" sz="3800" b="0" dirty="0" smtClean="0">
                <a:latin typeface="Calibri" pitchFamily="34" charset="0"/>
                <a:cs typeface="Calibri" pitchFamily="34" charset="0"/>
              </a:rPr>
              <a:t>https://github.com/hasegawayosuke/npwin32 </a:t>
            </a:r>
          </a:p>
          <a:p>
            <a:pPr>
              <a:buNone/>
            </a:pPr>
            <a:r>
              <a:rPr lang="en-US" altLang="ja-JP" sz="3000" b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2200" b="0" dirty="0" smtClean="0"/>
              <a:t>(</a:t>
            </a:r>
            <a:r>
              <a:rPr lang="ja-JP" altLang="en-US" sz="2200" b="0" dirty="0" smtClean="0"/>
              <a:t>バグって</a:t>
            </a:r>
            <a:r>
              <a:rPr lang="ja-JP" altLang="en-US" sz="2200" b="0" dirty="0" err="1" smtClean="0"/>
              <a:t>る</a:t>
            </a:r>
            <a:r>
              <a:rPr lang="en-US" altLang="ja-JP" sz="2200" b="0" dirty="0" smtClean="0"/>
              <a:t>…)</a:t>
            </a:r>
            <a:endParaRPr kumimoji="1" lang="en-US" altLang="ja-JP" sz="2700" b="0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はせがわようすけ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ネットエージェント株式会社 研究開発部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</a:t>
            </a:r>
            <a:r>
              <a:rPr lang="ja-JP" altLang="en-US" dirty="0" smtClean="0"/>
              <a:t>株</a:t>
            </a:r>
            <a:r>
              <a:rPr lang="en-US" altLang="ja-JP" dirty="0" smtClean="0"/>
              <a:t>)</a:t>
            </a:r>
            <a:r>
              <a:rPr lang="ja-JP" altLang="en-US" dirty="0" smtClean="0"/>
              <a:t>セキュアスカイ・テクノロジー 技術顧問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Microsoft MVP for Consumer Security Oct 2005 - </a:t>
            </a:r>
          </a:p>
          <a:p>
            <a:pPr lvl="1"/>
            <a:r>
              <a:rPr lang="en-US" altLang="ja-JP" dirty="0" smtClean="0"/>
              <a:t>http://utf-8.jp/</a:t>
            </a:r>
          </a:p>
          <a:p>
            <a:pPr lvl="1"/>
            <a:r>
              <a:rPr lang="en-US" altLang="ja-JP" dirty="0" smtClean="0"/>
              <a:t>JavaScript</a:t>
            </a:r>
            <a:r>
              <a:rPr lang="ja-JP" altLang="en-US" dirty="0" smtClean="0"/>
              <a:t>難読化エンジンの開発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jjencode</a:t>
            </a:r>
            <a:r>
              <a:rPr lang="en-US" altLang="ja-JP" dirty="0" smtClean="0"/>
              <a:t>,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aaencode</a:t>
            </a:r>
            <a:r>
              <a:rPr lang="en-US" altLang="ja-JP" dirty="0" smtClean="0"/>
              <a:t>, ...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602128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/>
              <a:t>hrome </a:t>
            </a: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kumimoji="1" lang="en-US" altLang="ja-JP" dirty="0" smtClean="0"/>
              <a:t>xtension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Google Chrome</a:t>
            </a:r>
            <a:r>
              <a:rPr kumimoji="1" lang="ja-JP" altLang="en-US" smtClean="0"/>
              <a:t>の拡張</a:t>
            </a:r>
            <a:r>
              <a:rPr lang="ja-JP" altLang="en-US" smtClean="0"/>
              <a:t>機能</a:t>
            </a:r>
            <a:endParaRPr lang="en-US" altLang="ja-JP"/>
          </a:p>
          <a:p>
            <a:pPr lvl="1"/>
            <a:r>
              <a:rPr lang="ja-JP" altLang="en-US" smtClean="0"/>
              <a:t>ブラウザの不足機能を補う</a:t>
            </a:r>
            <a:endParaRPr lang="en-US" altLang="ja-JP" smtClean="0"/>
          </a:p>
          <a:p>
            <a:pPr lvl="1"/>
            <a:r>
              <a:rPr lang="ja-JP" altLang="en-US" smtClean="0"/>
              <a:t>≠プラグイン</a:t>
            </a:r>
            <a:endParaRPr lang="en-US" altLang="ja-JP" smtClean="0"/>
          </a:p>
          <a:p>
            <a:endParaRPr kumimoji="1" lang="en-US" altLang="ja-JP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492896"/>
            <a:ext cx="6480720" cy="41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/>
              <a:t>hrome </a:t>
            </a:r>
            <a:r>
              <a:rPr kumimoji="1" lang="en-US" altLang="ja-JP" dirty="0" smtClean="0">
                <a:solidFill>
                  <a:srgbClr val="00B0F0"/>
                </a:solidFill>
              </a:rPr>
              <a:t>E</a:t>
            </a:r>
            <a:r>
              <a:rPr kumimoji="1" lang="en-US" altLang="ja-JP" dirty="0" smtClean="0"/>
              <a:t>xtension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HTML + JavaScript</a:t>
            </a:r>
            <a:r>
              <a:rPr kumimoji="1" lang="ja-JP" altLang="en-US" dirty="0" smtClean="0"/>
              <a:t>で実装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プラットフォーム非依存</a:t>
            </a:r>
            <a:endParaRPr kumimoji="1" lang="en-US" altLang="ja-JP" dirty="0" smtClean="0"/>
          </a:p>
          <a:p>
            <a:r>
              <a:rPr kumimoji="1" lang="ja-JP" altLang="en-US" dirty="0" smtClean="0"/>
              <a:t>定義ファイル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manifest.json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HTML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JS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CSS</a:t>
            </a:r>
            <a:r>
              <a:rPr kumimoji="1" lang="ja-JP" altLang="en-US" dirty="0" smtClean="0"/>
              <a:t>等を</a:t>
            </a:r>
            <a:r>
              <a:rPr kumimoji="1" lang="en-US" altLang="ja-JP" dirty="0" smtClean="0"/>
              <a:t>zip</a:t>
            </a:r>
            <a:r>
              <a:rPr kumimoji="1" lang="ja-JP" altLang="en-US" dirty="0" smtClean="0"/>
              <a:t>で固めたもの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63093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>
                <a:solidFill>
                  <a:schemeClr val="bg1"/>
                </a:solidFill>
              </a:rPr>
              <a:t>http://code.google.com/chrome/extensions/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/>
              <a:t>hrome </a:t>
            </a:r>
            <a:r>
              <a:rPr kumimoji="1" lang="en-US" altLang="ja-JP" dirty="0" smtClean="0">
                <a:solidFill>
                  <a:srgbClr val="00B0F0"/>
                </a:solidFill>
              </a:rPr>
              <a:t>E</a:t>
            </a:r>
            <a:r>
              <a:rPr kumimoji="1" lang="en-US" altLang="ja-JP" dirty="0" smtClean="0"/>
              <a:t>xtension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908720"/>
            <a:ext cx="6624736" cy="3456384"/>
          </a:xfrm>
          <a:prstGeom prst="rect">
            <a:avLst/>
          </a:prstGeom>
          <a:solidFill>
            <a:srgbClr val="D4CFB4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{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"name": "My First Extension",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"version": "1.0",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"description": "The first extension that I made.",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"browser_action": {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  "default_icon": "icon.png</a:t>
            </a:r>
            <a:r>
              <a:rPr lang="en-US" altLang="ja-JP" smtClean="0">
                <a:latin typeface="ＭＳ ゴシック" pitchFamily="49" charset="-128"/>
                <a:ea typeface="ＭＳ ゴシック" pitchFamily="49" charset="-128"/>
              </a:rPr>
              <a:t>",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mtClean="0">
                <a:latin typeface="ＭＳ ゴシック" pitchFamily="49" charset="-128"/>
                <a:ea typeface="ＭＳ ゴシック" pitchFamily="49" charset="-128"/>
              </a:rPr>
              <a:t>   "popup" : "</a:t>
            </a:r>
            <a:r>
              <a:rPr lang="en-US" altLang="ja-JP" smtClean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popup.html</a:t>
            </a:r>
            <a:r>
              <a:rPr lang="en-US" altLang="ja-JP" smtClean="0">
                <a:latin typeface="ＭＳ ゴシック" pitchFamily="49" charset="-128"/>
                <a:ea typeface="ＭＳ ゴシック" pitchFamily="49" charset="-128"/>
              </a:rPr>
              <a:t>"</a:t>
            </a: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},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"permissions": [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  "http://api.flickr.com/"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  ]</a:t>
            </a:r>
          </a:p>
          <a:p>
            <a:r>
              <a:rPr lang="en-US" altLang="ja-JP">
                <a:latin typeface="ＭＳ ゴシック" pitchFamily="49" charset="-128"/>
                <a:ea typeface="ＭＳ ゴシック" pitchFamily="49" charset="-128"/>
              </a:rPr>
              <a:t>}</a:t>
            </a:r>
            <a:endParaRPr kumimoji="1" lang="ja-JP" altLang="en-US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9424" y="2780928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691680" y="641326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http://code.google.com/chrome/extensions/getstarted.html</a:t>
            </a:r>
            <a:endParaRPr kumimoji="1" lang="ja-JP" altLang="en-US" sz="200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43651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manifest.json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908720"/>
            <a:ext cx="144016" cy="34563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/>
              <a:t>hrome </a:t>
            </a:r>
            <a:r>
              <a:rPr kumimoji="1" lang="en-US" altLang="ja-JP" dirty="0" smtClean="0">
                <a:solidFill>
                  <a:srgbClr val="00B0F0"/>
                </a:solidFill>
              </a:rPr>
              <a:t>E</a:t>
            </a:r>
            <a:r>
              <a:rPr kumimoji="1" lang="en-US" altLang="ja-JP" dirty="0" smtClean="0"/>
              <a:t>xtension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Firefox</a:t>
            </a:r>
            <a:r>
              <a:rPr lang="ja-JP" altLang="en-US" smtClean="0"/>
              <a:t>の拡張に比べ制約が多い</a:t>
            </a:r>
            <a:endParaRPr lang="en-US" altLang="ja-JP"/>
          </a:p>
          <a:p>
            <a:pPr lvl="1"/>
            <a:r>
              <a:rPr lang="ja-JP" altLang="en-US" smtClean="0"/>
              <a:t>通常の</a:t>
            </a:r>
            <a:r>
              <a:rPr lang="en-US" altLang="ja-JP" smtClean="0"/>
              <a:t>JavaScript</a:t>
            </a:r>
            <a:r>
              <a:rPr lang="ja-JP" altLang="en-US" smtClean="0"/>
              <a:t>でできる範囲</a:t>
            </a:r>
            <a:r>
              <a:rPr lang="en-US" altLang="ja-JP" smtClean="0"/>
              <a:t>+α</a:t>
            </a:r>
            <a:r>
              <a:rPr lang="ja-JP" altLang="en-US" smtClean="0"/>
              <a:t>、くらいな感覚</a:t>
            </a:r>
            <a:endParaRPr lang="en-US" altLang="ja-JP"/>
          </a:p>
          <a:p>
            <a:pPr lvl="1"/>
            <a:r>
              <a:rPr lang="ja-JP" altLang="en-US" smtClean="0"/>
              <a:t>ファイルの読み書き、プロセス生成、パケットキャプチャとかは</a:t>
            </a:r>
            <a:r>
              <a:rPr lang="en-US" altLang="ja-JP" smtClean="0"/>
              <a:t>NG</a:t>
            </a:r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63093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>
                <a:solidFill>
                  <a:schemeClr val="bg1"/>
                </a:solidFill>
              </a:rPr>
              <a:t>http://code.google.com/chrome/extensions/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5400" dirty="0" smtClean="0"/>
              <a:t>なんとか制約を超えたい！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5971" y="1457400"/>
            <a:ext cx="809802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043608" y="1052736"/>
            <a:ext cx="8100392" cy="580526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3131840" y="2492896"/>
            <a:ext cx="2952328" cy="2880320"/>
            <a:chOff x="827584" y="1412776"/>
            <a:chExt cx="3384376" cy="3333750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27584" y="1412776"/>
              <a:ext cx="3333750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グループ化 38"/>
            <p:cNvGrpSpPr/>
            <p:nvPr/>
          </p:nvGrpSpPr>
          <p:grpSpPr>
            <a:xfrm>
              <a:off x="827584" y="1412776"/>
              <a:ext cx="3384376" cy="3312368"/>
              <a:chOff x="827584" y="1412776"/>
              <a:chExt cx="3384376" cy="3312368"/>
            </a:xfrm>
          </p:grpSpPr>
          <p:sp>
            <p:nvSpPr>
              <p:cNvPr id="33" name="ドーナツ 32"/>
              <p:cNvSpPr/>
              <p:nvPr/>
            </p:nvSpPr>
            <p:spPr>
              <a:xfrm>
                <a:off x="827584" y="1412776"/>
                <a:ext cx="3312368" cy="3312368"/>
              </a:xfrm>
              <a:prstGeom prst="donut">
                <a:avLst>
                  <a:gd name="adj" fmla="val 538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直角三角形 33"/>
              <p:cNvSpPr/>
              <p:nvPr/>
            </p:nvSpPr>
            <p:spPr>
              <a:xfrm>
                <a:off x="827584" y="3573016"/>
                <a:ext cx="1152128" cy="115212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直角三角形 34"/>
              <p:cNvSpPr/>
              <p:nvPr/>
            </p:nvSpPr>
            <p:spPr>
              <a:xfrm rot="5400000">
                <a:off x="827584" y="1412776"/>
                <a:ext cx="1152128" cy="115212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10800000">
                <a:off x="2987824" y="1412776"/>
                <a:ext cx="1224136" cy="1152128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直角三角形 36"/>
              <p:cNvSpPr/>
              <p:nvPr/>
            </p:nvSpPr>
            <p:spPr>
              <a:xfrm rot="16200000">
                <a:off x="3023828" y="3537012"/>
                <a:ext cx="1152128" cy="1224136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1331640" y="4581128"/>
                <a:ext cx="2088232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1475656" y="1412776"/>
                <a:ext cx="2088232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995936" y="2204864"/>
                <a:ext cx="216024" cy="17281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827584" y="2132856"/>
                <a:ext cx="144016" cy="17281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3" name="円/楕円 42"/>
          <p:cNvSpPr/>
          <p:nvPr/>
        </p:nvSpPr>
        <p:spPr>
          <a:xfrm>
            <a:off x="1979712" y="1412776"/>
            <a:ext cx="5184576" cy="5040560"/>
          </a:xfrm>
          <a:prstGeom prst="ellipse">
            <a:avLst/>
          </a:prstGeom>
          <a:noFill/>
          <a:ln w="38100" cmpd="dbl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2339752" y="1772816"/>
            <a:ext cx="4464496" cy="4248472"/>
            <a:chOff x="1036852" y="1190625"/>
            <a:chExt cx="5125823" cy="5636177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36852" y="1343025"/>
              <a:ext cx="4960474" cy="5162549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US" altLang="ja-JP" sz="24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Bradley Hand ITC"/>
                </a:rPr>
                <a:t>Netscape Plugin Application</a:t>
              </a:r>
              <a:endParaRPr lang="ja-JP" altLang="en-US" sz="24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Bradley Hand ITC"/>
              </a:endParaRPr>
            </a:p>
          </p:txBody>
        </p:sp>
        <p:sp>
          <p:nvSpPr>
            <p:cNvPr id="46" name="WordArt 5"/>
            <p:cNvSpPr>
              <a:spLocks noChangeArrowheads="1" noChangeShapeType="1" noTextEdit="1"/>
            </p:cNvSpPr>
            <p:nvPr/>
          </p:nvSpPr>
          <p:spPr bwMode="auto">
            <a:xfrm rot="10800000">
              <a:off x="1076325" y="1190625"/>
              <a:ext cx="5086350" cy="5636177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US" altLang="ja-JP" sz="24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Bradley Hand ITC"/>
                </a:rPr>
                <a:t>Programming Interface</a:t>
              </a:r>
              <a:endParaRPr lang="ja-JP" altLang="en-US" sz="24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Bradley Hand ITC"/>
              </a:endParaRPr>
            </a:p>
          </p:txBody>
        </p:sp>
      </p:grpSp>
      <p:sp>
        <p:nvSpPr>
          <p:cNvPr id="47" name="円/楕円 46"/>
          <p:cNvSpPr/>
          <p:nvPr/>
        </p:nvSpPr>
        <p:spPr>
          <a:xfrm>
            <a:off x="2627784" y="2060848"/>
            <a:ext cx="3888432" cy="3744416"/>
          </a:xfrm>
          <a:prstGeom prst="ellipse">
            <a:avLst/>
          </a:prstGeom>
          <a:noFill/>
          <a:ln cmpd="dbl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203848" y="2636912"/>
            <a:ext cx="2736304" cy="2592288"/>
          </a:xfrm>
          <a:prstGeom prst="rect">
            <a:avLst/>
          </a:prstGeom>
          <a:noFill/>
          <a:ln cmpd="dbl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 rot="2700000">
            <a:off x="3244760" y="2597779"/>
            <a:ext cx="2677035" cy="2678400"/>
          </a:xfrm>
          <a:prstGeom prst="rect">
            <a:avLst/>
          </a:prstGeom>
          <a:noFill/>
          <a:ln cmpd="dbl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3258764" y="2636912"/>
            <a:ext cx="2664296" cy="2592288"/>
          </a:xfrm>
          <a:prstGeom prst="ellipse">
            <a:avLst/>
          </a:prstGeom>
          <a:noFill/>
          <a:ln cmpd="dbl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6541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39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NPAPI</a:t>
            </a:r>
            <a:endParaRPr kumimoji="1" lang="ja-JP" altLang="en-US" sz="239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124000" y="188640"/>
            <a:ext cx="6912768" cy="1080120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タイトル 20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MingLiU_HKSCS" pitchFamily="18" charset="-120"/>
                <a:ea typeface="MingLiU_HKSCS" pitchFamily="18" charset="-120"/>
                <a:cs typeface="+mj-cs"/>
              </a:rPr>
              <a:t>黒魔術召喚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uLnTx/>
              <a:uFillTx/>
              <a:latin typeface="MingLiU_HKSCS" pitchFamily="18" charset="-120"/>
              <a:ea typeface="MingLiU_HKSCS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/>
              <a:t>PAPI </a:t>
            </a:r>
            <a:r>
              <a:rPr kumimoji="1" lang="en-US" altLang="ja-JP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dirty="0" smtClean="0"/>
              <a:t>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Netscape Plugin API</a:t>
            </a:r>
            <a:endParaRPr lang="en-US" altLang="ja-JP"/>
          </a:p>
          <a:p>
            <a:pPr lvl="1"/>
            <a:r>
              <a:rPr lang="en-US" altLang="ja-JP" smtClean="0"/>
              <a:t>Netscape Navigator 2</a:t>
            </a:r>
            <a:r>
              <a:rPr lang="ja-JP" altLang="en-US" smtClean="0"/>
              <a:t>の頃に出現</a:t>
            </a:r>
            <a:endParaRPr lang="en-US" altLang="ja-JP" smtClean="0"/>
          </a:p>
          <a:p>
            <a:pPr lvl="1"/>
            <a:r>
              <a:rPr lang="ja-JP" altLang="en-US" smtClean="0"/>
              <a:t>現在も様々なブラウザで対応</a:t>
            </a:r>
            <a:r>
              <a:rPr lang="en-US" altLang="ja-JP" smtClean="0"/>
              <a:t>(</a:t>
            </a:r>
            <a:r>
              <a:rPr lang="ja-JP" altLang="en-US" smtClean="0"/>
              <a:t>プラグイン</a:t>
            </a:r>
            <a:r>
              <a:rPr lang="en-US" altLang="ja-JP" smtClean="0"/>
              <a:t>)</a:t>
            </a:r>
            <a:br>
              <a:rPr lang="en-US" altLang="ja-JP" smtClean="0"/>
            </a:br>
            <a:r>
              <a:rPr lang="en-US" altLang="ja-JP" smtClean="0"/>
              <a:t>Flash Player, Adobe Reader etc...</a:t>
            </a:r>
            <a:br>
              <a:rPr lang="en-US" altLang="ja-JP" smtClean="0"/>
            </a:br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63093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>
                <a:solidFill>
                  <a:schemeClr val="bg1"/>
                </a:solidFill>
              </a:rPr>
              <a:t>http://code.google.com/chrome/extensions/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画面に合わせる (4:3)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Arial</vt:lpstr>
      <vt:lpstr>ＭＳ Ｐゴシック</vt:lpstr>
      <vt:lpstr>メイリオ</vt:lpstr>
      <vt:lpstr>Calibri</vt:lpstr>
      <vt:lpstr>Wingdings 3</vt:lpstr>
      <vt:lpstr>ＭＳ ゴシック</vt:lpstr>
      <vt:lpstr>Bradley Hand ITC</vt:lpstr>
      <vt:lpstr>Chiller</vt:lpstr>
      <vt:lpstr>MingLiU_HKSCS</vt:lpstr>
      <vt:lpstr>Aparajita</vt:lpstr>
      <vt:lpstr>Office テーマ</vt:lpstr>
      <vt:lpstr>Using Win32 API  inside Chrome Extensions</vt:lpstr>
      <vt:lpstr>スライド 2</vt:lpstr>
      <vt:lpstr>Chrome Extension</vt:lpstr>
      <vt:lpstr>Chrome Extension</vt:lpstr>
      <vt:lpstr>Chrome Extension</vt:lpstr>
      <vt:lpstr>Chrome Extension</vt:lpstr>
      <vt:lpstr>なんとか制約を超えたい！</vt:lpstr>
      <vt:lpstr>NPAPI</vt:lpstr>
      <vt:lpstr>NPAPI DLL</vt:lpstr>
      <vt:lpstr>NPAPI DLL</vt:lpstr>
      <vt:lpstr>NPAPI DLL</vt:lpstr>
      <vt:lpstr>NPAPI DLL</vt:lpstr>
      <vt:lpstr>NPAPI DLL</vt:lpstr>
      <vt:lpstr>全部入りDLL！</vt:lpstr>
      <vt:lpstr>NPWIN32</vt:lpstr>
      <vt:lpstr>NPWIN32</vt:lpstr>
      <vt:lpstr>NPWIN32</vt:lpstr>
      <vt:lpstr>NPWIN32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2011-08-20T04:54:30Z</dcterms:created>
  <dcterms:modified xsi:type="dcterms:W3CDTF">2011-08-20T04:58:29Z</dcterms:modified>
</cp:coreProperties>
</file>