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1"/>
  </p:notesMasterIdLst>
  <p:sldIdLst>
    <p:sldId id="312" r:id="rId2"/>
    <p:sldId id="262" r:id="rId3"/>
    <p:sldId id="258" r:id="rId4"/>
    <p:sldId id="261" r:id="rId5"/>
    <p:sldId id="263" r:id="rId6"/>
    <p:sldId id="265" r:id="rId7"/>
    <p:sldId id="264" r:id="rId8"/>
    <p:sldId id="267" r:id="rId9"/>
    <p:sldId id="268" r:id="rId10"/>
    <p:sldId id="270" r:id="rId11"/>
    <p:sldId id="272" r:id="rId12"/>
    <p:sldId id="308" r:id="rId13"/>
    <p:sldId id="280" r:id="rId14"/>
    <p:sldId id="282" r:id="rId15"/>
    <p:sldId id="283" r:id="rId16"/>
    <p:sldId id="286" r:id="rId17"/>
    <p:sldId id="285" r:id="rId18"/>
    <p:sldId id="319" r:id="rId19"/>
    <p:sldId id="279" r:id="rId20"/>
    <p:sldId id="315" r:id="rId21"/>
    <p:sldId id="284" r:id="rId22"/>
    <p:sldId id="318" r:id="rId23"/>
    <p:sldId id="320" r:id="rId24"/>
    <p:sldId id="313" r:id="rId25"/>
    <p:sldId id="287" r:id="rId26"/>
    <p:sldId id="314" r:id="rId27"/>
    <p:sldId id="316" r:id="rId28"/>
    <p:sldId id="289" r:id="rId29"/>
    <p:sldId id="290" r:id="rId30"/>
    <p:sldId id="291" r:id="rId31"/>
    <p:sldId id="292" r:id="rId32"/>
    <p:sldId id="293" r:id="rId33"/>
    <p:sldId id="309" r:id="rId34"/>
    <p:sldId id="281" r:id="rId35"/>
    <p:sldId id="294" r:id="rId36"/>
    <p:sldId id="295" r:id="rId37"/>
    <p:sldId id="296" r:id="rId38"/>
    <p:sldId id="277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10" r:id="rId48"/>
    <p:sldId id="305" r:id="rId49"/>
    <p:sldId id="306" r:id="rId50"/>
  </p:sldIdLst>
  <p:sldSz cx="9144000" cy="6858000" type="screen4x3"/>
  <p:notesSz cx="6858000" cy="9144000"/>
  <p:embeddedFontLs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メイリオ" pitchFamily="50" charset="-128"/>
      <p:regular r:id="rId56"/>
      <p:bold r:id="rId57"/>
      <p:italic r:id="rId58"/>
      <p:boldItalic r:id="rId59"/>
    </p:embeddedFont>
    <p:embeddedFont>
      <p:font typeface="Arial Unicode MS" pitchFamily="50" charset="-128"/>
      <p:regular r:id="rId60"/>
    </p:embeddedFont>
    <p:embeddedFont>
      <p:font typeface="Aparajita" pitchFamily="34" charset="0"/>
      <p:regular r:id="rId61"/>
      <p:bold r:id="rId62"/>
      <p:italic r:id="rId63"/>
      <p:boldItalic r:id="rId6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FF"/>
    <a:srgbClr val="CCECFF"/>
    <a:srgbClr val="FFFF99"/>
    <a:srgbClr val="9B9C70"/>
    <a:srgbClr val="FE0000"/>
    <a:srgbClr val="008000"/>
    <a:srgbClr val="ABD5FF"/>
    <a:srgbClr val="99CC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660"/>
  </p:normalViewPr>
  <p:slideViewPr>
    <p:cSldViewPr>
      <p:cViewPr>
        <p:scale>
          <a:sx n="80" d="100"/>
          <a:sy n="8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AF099-543F-4D2A-B058-A273F3F5483B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C9250-AF45-4261-A4C4-31870DCE19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C9250-AF45-4261-A4C4-31870DCE19D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99FF"/>
              </a:buClr>
              <a:buFont typeface="Wingdings" pitchFamily="2" charset="2"/>
              <a:buChar char="v"/>
              <a:defRPr/>
            </a:lvl1pPr>
            <a:lvl2pPr>
              <a:buClr>
                <a:srgbClr val="99CCFF"/>
              </a:buClr>
              <a:buFont typeface="Wingdings" pitchFamily="2" charset="2"/>
              <a:buChar char="v"/>
              <a:defRPr/>
            </a:lvl2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D1E8-8A5B-4EA0-9323-70C4592C0269}" type="datetimeFigureOut">
              <a:rPr kumimoji="1" lang="ja-JP" altLang="en-US" smtClean="0"/>
              <a:pPr/>
              <a:t>2011/7/28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75B9-7FC6-483B-8F1D-A51FE3FBEF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b="1" kern="1200">
          <a:solidFill>
            <a:schemeClr val="bg1"/>
          </a:solidFill>
          <a:latin typeface="メイリオ" pitchFamily="50" charset="-128"/>
          <a:ea typeface="メイリオ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跟</a:t>
            </a:r>
            <a:r>
              <a:rPr lang="en-US" altLang="zh-TW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zh-TW" altLang="en-US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簽約成為</a:t>
            </a:r>
            <a:r>
              <a:rPr lang="en-US" altLang="zh-TW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XSS</a:t>
            </a:r>
            <a:r>
              <a:rPr lang="zh-TW" altLang="en-US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少女吧 </a:t>
            </a:r>
            <a:endParaRPr kumimoji="1" lang="ja-JP" altLang="en-US" b="1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 flipV="1">
            <a:off x="0" y="5589240"/>
            <a:ext cx="9144000" cy="1268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Make a contract with IE and become a XSS girl!</a:t>
            </a:r>
            <a:endParaRPr kumimoji="1" lang="ja-JP" altLang="en-US" sz="24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56176" y="6021288"/>
            <a:ext cx="2872408" cy="836712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</a:t>
            </a:r>
          </a:p>
          <a:p>
            <a:pPr algn="r"/>
            <a:r>
              <a:rPr lang="en-US" altLang="ja-JP" sz="20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http://utf-8.jp/</a:t>
            </a:r>
            <a:endParaRPr kumimoji="1" lang="ja-JP" altLang="en-US" sz="20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7" y="6093296"/>
            <a:ext cx="3214489" cy="58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4211960" y="5013176"/>
            <a:ext cx="4752528" cy="1728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r>
              <a:rPr lang="ja-JP" altLang="en-US" sz="5400" smtClean="0"/>
              <a:t>今天的主要話題</a:t>
            </a:r>
            <a:r>
              <a:rPr lang="ja-JP" altLang="en-US" sz="4800" smtClean="0"/>
              <a:t> </a:t>
            </a:r>
            <a:r>
              <a:rPr lang="en-US" altLang="ja-JP" sz="3600" smtClean="0">
                <a:solidFill>
                  <a:srgbClr val="92D050"/>
                </a:solidFill>
              </a:rPr>
              <a:t>Today's topic</a:t>
            </a:r>
            <a:endParaRPr kumimoji="1" lang="ja-JP" altLang="en-US" sz="540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舊版本的漏洞被忽視了很久，雖然在此期間的支持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ja-JP" sz="2800" smtClean="0">
                <a:solidFill>
                  <a:srgbClr val="92D050"/>
                </a:solidFill>
              </a:rPr>
              <a:t>Vulnerabilities of old versions are neglected for a long time, although during the period of support.</a:t>
            </a:r>
            <a:br>
              <a:rPr lang="en-US" altLang="ja-JP" sz="2800" smtClean="0">
                <a:solidFill>
                  <a:srgbClr val="92D050"/>
                </a:solidFill>
              </a:rPr>
            </a:br>
            <a:r>
              <a:rPr lang="en-US" altLang="ja-JP" sz="2800" smtClean="0">
                <a:solidFill>
                  <a:srgbClr val="92D050"/>
                </a:solidFill>
              </a:rPr>
              <a:t/>
            </a:r>
            <a:br>
              <a:rPr lang="en-US" altLang="ja-JP" sz="2800" smtClean="0">
                <a:solidFill>
                  <a:srgbClr val="92D050"/>
                </a:solidFill>
              </a:rPr>
            </a:br>
            <a:endParaRPr lang="en-US" altLang="ja-JP" sz="2800" smtClean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991" y="4653136"/>
            <a:ext cx="720080" cy="72008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891" y="5622851"/>
            <a:ext cx="974501" cy="974501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256584"/>
            <a:ext cx="836712" cy="83671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5121" y="4725144"/>
            <a:ext cx="632965" cy="604481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805264"/>
            <a:ext cx="864096" cy="864096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733256"/>
            <a:ext cx="821259" cy="821259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1896" y="4769212"/>
            <a:ext cx="864096" cy="86409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13" y="4869160"/>
            <a:ext cx="689330" cy="7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5301208"/>
            <a:ext cx="817265" cy="817265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827584" y="472514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サポート期間中であるにも関わらず、古いバージョンの脆弱性は長い間放置される。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4211960" y="5013176"/>
            <a:ext cx="4752528" cy="1728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r>
              <a:rPr lang="ja-JP" altLang="en-US" sz="5400" smtClean="0"/>
              <a:t>今天的主要話題</a:t>
            </a:r>
            <a:r>
              <a:rPr lang="ja-JP" altLang="en-US" sz="4800" smtClean="0"/>
              <a:t> </a:t>
            </a:r>
            <a:r>
              <a:rPr lang="en-US" altLang="ja-JP" sz="3600" smtClean="0">
                <a:solidFill>
                  <a:srgbClr val="92D050"/>
                </a:solidFill>
              </a:rPr>
              <a:t>Today's topic</a:t>
            </a:r>
            <a:endParaRPr kumimoji="1" lang="ja-JP" altLang="en-US" sz="540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尤其是微軟公司</a:t>
            </a:r>
            <a:r>
              <a:rPr lang="en-US" altLang="zh-TW" smtClean="0"/>
              <a:t>. </a:t>
            </a:r>
            <a:r>
              <a:rPr lang="zh-TW" altLang="en-US" smtClean="0"/>
              <a:t>在</a:t>
            </a:r>
            <a:r>
              <a:rPr lang="en-US" altLang="zh-TW" smtClean="0"/>
              <a:t>IE6-8</a:t>
            </a:r>
            <a:r>
              <a:rPr lang="zh-TW" altLang="en-US" smtClean="0"/>
              <a:t>瀏覽器已滿的問題，導致 </a:t>
            </a:r>
            <a:r>
              <a:rPr lang="en-US" altLang="zh-TW" smtClean="0"/>
              <a:t>XSS.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ja-JP" sz="2800" smtClean="0">
                <a:solidFill>
                  <a:srgbClr val="92D050"/>
                </a:solidFill>
              </a:rPr>
              <a:t>Especially Microsoft. There're many vulns on IE6-8 that causes XSS.</a:t>
            </a:r>
            <a:br>
              <a:rPr lang="en-US" altLang="ja-JP" sz="2800" smtClean="0">
                <a:solidFill>
                  <a:srgbClr val="92D050"/>
                </a:solidFill>
              </a:rPr>
            </a:br>
            <a:r>
              <a:rPr lang="en-US" altLang="ja-JP" sz="2800" smtClean="0">
                <a:solidFill>
                  <a:srgbClr val="92D050"/>
                </a:solidFill>
              </a:rPr>
              <a:t/>
            </a:r>
            <a:br>
              <a:rPr lang="en-US" altLang="ja-JP" sz="2800" smtClean="0">
                <a:solidFill>
                  <a:srgbClr val="92D050"/>
                </a:solidFill>
              </a:rPr>
            </a:br>
            <a:endParaRPr lang="en-US" altLang="ja-JP" sz="2800" smtClean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991" y="4653136"/>
            <a:ext cx="720080" cy="72008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25891" y="5622851"/>
            <a:ext cx="974501" cy="974501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00392" y="5256584"/>
            <a:ext cx="836712" cy="83671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121" y="4725144"/>
            <a:ext cx="632965" cy="604481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5805264"/>
            <a:ext cx="864096" cy="864096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5733256"/>
            <a:ext cx="821259" cy="821259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71896" y="4769212"/>
            <a:ext cx="864096" cy="86409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13" y="4869160"/>
            <a:ext cx="689330" cy="7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5301208"/>
            <a:ext cx="817265" cy="817265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827584" y="429309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特に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Microsoft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。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IE6-8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は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XSS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につながる問題がたくさん。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862064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第</a:t>
            </a:r>
            <a:r>
              <a:rPr lang="en-US" altLang="ja-JP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</a:t>
            </a:r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話  忽視</a:t>
            </a:r>
            <a:r>
              <a:rPr lang="zh-TW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altLang="ja-JP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Content-Type </a:t>
            </a:r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標頭</a:t>
            </a:r>
            <a: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altLang="ja-JP" sz="24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Episode 1: Ignoring Content-Type Header</a:t>
            </a:r>
            <a:endParaRPr kumimoji="1" lang="ja-JP" altLang="en-US" sz="3600" dirty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壞習慣從昔日的</a:t>
            </a:r>
            <a:r>
              <a:rPr lang="en-US" altLang="zh-TW" smtClean="0"/>
              <a:t>IE</a:t>
            </a:r>
            <a:br>
              <a:rPr lang="en-US" altLang="zh-TW" smtClean="0"/>
            </a:br>
            <a:r>
              <a:rPr lang="en-US" altLang="zh-TW" sz="2800" smtClean="0">
                <a:solidFill>
                  <a:srgbClr val="92D050"/>
                </a:solidFill>
              </a:rPr>
              <a:t>Bad habit of IE from old days</a:t>
            </a:r>
            <a:endParaRPr lang="en-US" altLang="ja-JP" sz="2800" smtClean="0">
              <a:solidFill>
                <a:srgbClr val="92D050"/>
              </a:solidFill>
            </a:endParaRPr>
          </a:p>
          <a:p>
            <a:endParaRPr lang="en-US" altLang="ja-JP" sz="2800" smtClean="0">
              <a:solidFill>
                <a:srgbClr val="92D050"/>
              </a:solidFill>
            </a:endParaRPr>
          </a:p>
          <a:p>
            <a:r>
              <a:rPr lang="ja-JP" altLang="en-US" sz="2800" smtClean="0"/>
              <a:t>升降無 </a:t>
            </a:r>
            <a:r>
              <a:rPr lang="en-US" altLang="ja-JP" sz="2800" smtClean="0"/>
              <a:t>HTML</a:t>
            </a:r>
            <a:r>
              <a:rPr lang="ja-JP" altLang="en-US" sz="2800" smtClean="0"/>
              <a:t>為 </a:t>
            </a:r>
            <a:r>
              <a:rPr lang="en-US" altLang="ja-JP" sz="2800" smtClean="0"/>
              <a:t>HTML</a:t>
            </a:r>
            <a:r>
              <a:rPr lang="ja-JP" altLang="en-US" sz="2800" smtClean="0"/>
              <a:t>原因</a:t>
            </a:r>
            <a:r>
              <a:rPr lang="en-US" altLang="ja-JP" sz="2800" smtClean="0"/>
              <a:t>XSS</a:t>
            </a:r>
            <a:r>
              <a:rPr lang="en-US" altLang="ja-JP" sz="2800" smtClean="0">
                <a:solidFill>
                  <a:srgbClr val="92D050"/>
                </a:solidFill>
              </a:rPr>
              <a:t/>
            </a:r>
            <a:br>
              <a:rPr lang="en-US" altLang="ja-JP" sz="2800" smtClean="0">
                <a:solidFill>
                  <a:srgbClr val="92D050"/>
                </a:solidFill>
              </a:rPr>
            </a:br>
            <a:r>
              <a:rPr lang="en-US" altLang="ja-JP" sz="2800" smtClean="0">
                <a:solidFill>
                  <a:srgbClr val="92D050"/>
                </a:solidFill>
              </a:rPr>
              <a:t>Elevating no-HTML to HTML causes XSS.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401725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HTML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ではないものが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HTML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に昇格して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XSS</a:t>
            </a: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7584" y="256490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昔からの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の悪癖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79227"/>
            <a:ext cx="5366400" cy="26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IE</a:t>
            </a:r>
            <a:r>
              <a:rPr lang="zh-TW" altLang="en-US" smtClean="0"/>
              <a:t>的決定 </a:t>
            </a:r>
            <a:r>
              <a:rPr lang="en-US" altLang="zh-TW" smtClean="0"/>
              <a:t>FILE TYPE </a:t>
            </a:r>
            <a:r>
              <a:rPr lang="zh-TW" altLang="en-US" smtClean="0"/>
              <a:t>的內容由幾個因素</a:t>
            </a:r>
            <a:r>
              <a:rPr lang="en-US" altLang="zh-TW" smtClean="0"/>
              <a:t>,</a:t>
            </a:r>
            <a:br>
              <a:rPr lang="en-US" altLang="zh-TW" smtClean="0"/>
            </a:br>
            <a:r>
              <a:rPr lang="ja-JP" altLang="en-US" smtClean="0"/>
              <a:t>不僅 </a:t>
            </a:r>
            <a:r>
              <a:rPr lang="en-US" altLang="ja-JP" smtClean="0"/>
              <a:t>Content-Type.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800" smtClean="0">
                <a:solidFill>
                  <a:srgbClr val="92D050"/>
                </a:solidFill>
              </a:rPr>
              <a:t>IE decides FILE</a:t>
            </a:r>
            <a:r>
              <a:rPr lang="ja-JP" altLang="en-US" sz="2800" smtClean="0">
                <a:solidFill>
                  <a:srgbClr val="92D050"/>
                </a:solidFill>
              </a:rPr>
              <a:t> </a:t>
            </a:r>
            <a:r>
              <a:rPr lang="en-US" altLang="zh-TW" sz="2800" smtClean="0">
                <a:solidFill>
                  <a:srgbClr val="92D050"/>
                </a:solidFill>
              </a:rPr>
              <a:t>TYPE of the content by several factors, not only "Content-Type"</a:t>
            </a:r>
            <a:endParaRPr lang="en-US" altLang="ja-JP" sz="2800" smtClean="0">
              <a:solidFill>
                <a:srgbClr val="92D050"/>
              </a:solidFill>
            </a:endParaRPr>
          </a:p>
          <a:p>
            <a:endParaRPr lang="en-US" altLang="ja-JP" sz="2800" smtClean="0">
              <a:solidFill>
                <a:srgbClr val="92D050"/>
              </a:solidFill>
            </a:endParaRPr>
          </a:p>
          <a:p>
            <a:endParaRPr lang="en-US" altLang="ja-JP" sz="2800" smtClean="0">
              <a:solidFill>
                <a:srgbClr val="92D050"/>
              </a:solidFill>
            </a:endParaRPr>
          </a:p>
          <a:p>
            <a:r>
              <a:rPr lang="ja-JP" altLang="en-US" sz="2800" smtClean="0"/>
              <a:t>複雜的機制</a:t>
            </a:r>
            <a:r>
              <a:rPr lang="en-US" altLang="ja-JP" sz="2800" smtClean="0"/>
              <a:t>,</a:t>
            </a:r>
            <a:r>
              <a:rPr lang="ja-JP" altLang="en-US" sz="2800" smtClean="0"/>
              <a:t>無證</a:t>
            </a:r>
            <a:r>
              <a:rPr lang="en-US" altLang="ja-JP" sz="2800" smtClean="0">
                <a:solidFill>
                  <a:srgbClr val="92D050"/>
                </a:solidFill>
              </a:rPr>
              <a:t/>
            </a:r>
            <a:br>
              <a:rPr lang="en-US" altLang="ja-JP" sz="2800" smtClean="0">
                <a:solidFill>
                  <a:srgbClr val="92D050"/>
                </a:solidFill>
              </a:rPr>
            </a:br>
            <a:r>
              <a:rPr lang="en-US" altLang="ja-JP" sz="2800" smtClean="0">
                <a:solidFill>
                  <a:srgbClr val="92D050"/>
                </a:solidFill>
              </a:rPr>
              <a:t>Complicated mechanism, undocumented.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544522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文書化されていない複雑なメカニズム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7584" y="3493457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は</a:t>
            </a:r>
            <a:r>
              <a:rPr lang="en-US" altLang="ja-JP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Content-Type</a:t>
            </a:r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だけでなく、様々な要因からファイルタイプを決定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FILE TYPE</a:t>
            </a:r>
            <a:r>
              <a:rPr lang="ja-JP" altLang="en-US" dirty="0" smtClean="0"/>
              <a:t>決定因素   </a:t>
            </a:r>
            <a:r>
              <a:rPr lang="en-US" altLang="zh-TW" sz="2400" dirty="0" smtClean="0">
                <a:solidFill>
                  <a:srgbClr val="92D050"/>
                </a:solidFill>
              </a:rPr>
              <a:t>Factors for deciding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zh-TW" sz="2600" dirty="0" smtClean="0"/>
              <a:t>"Content-Type" HTTP </a:t>
            </a:r>
            <a:r>
              <a:rPr lang="ja-JP" altLang="en-US" sz="2600" dirty="0" smtClean="0"/>
              <a:t>標頭</a:t>
            </a:r>
            <a:endParaRPr lang="en-US" altLang="zh-TW" sz="2600" dirty="0" smtClean="0"/>
          </a:p>
          <a:p>
            <a:r>
              <a:rPr lang="en-US" altLang="ja-JP" sz="2600" dirty="0" smtClean="0"/>
              <a:t>"X-Content-Type-Option" HTTP </a:t>
            </a:r>
            <a:r>
              <a:rPr lang="ja-JP" altLang="en-US" sz="2600" dirty="0" smtClean="0"/>
              <a:t>標頭</a:t>
            </a:r>
            <a:endParaRPr lang="en-US" altLang="ja-JP" sz="2600" dirty="0" smtClean="0"/>
          </a:p>
          <a:p>
            <a:r>
              <a:rPr lang="en-US" altLang="ja-JP" sz="2600" dirty="0" smtClean="0"/>
              <a:t>Association information on Windows</a:t>
            </a:r>
            <a:r>
              <a:rPr lang="ja-JP" altLang="en-US" sz="2600" dirty="0" smtClean="0"/>
              <a:t> 登錄機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IE configuration:"</a:t>
            </a:r>
            <a:r>
              <a:rPr lang="zh-TW" altLang="en-US" sz="2800" dirty="0" smtClean="0"/>
              <a:t>根據內容開</a:t>
            </a:r>
            <a:r>
              <a:rPr lang="ja-JP" altLang="en-US" sz="2800" dirty="0" smtClean="0"/>
              <a:t>啓</a:t>
            </a:r>
            <a:r>
              <a:rPr lang="zh-TW" altLang="en-US" sz="2800" dirty="0" smtClean="0"/>
              <a:t>檔案而不是根據副檔名</a:t>
            </a:r>
            <a:r>
              <a:rPr lang="en-US" altLang="ja-JP" sz="2800" dirty="0" smtClean="0"/>
              <a:t>" </a:t>
            </a:r>
            <a:r>
              <a:rPr lang="en-US" altLang="ja-JP" sz="1800" dirty="0" smtClean="0">
                <a:solidFill>
                  <a:srgbClr val="92D050"/>
                </a:solidFill>
              </a:rPr>
              <a:t>"Open files based on content, not file extension"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URL itself</a:t>
            </a:r>
          </a:p>
          <a:p>
            <a:r>
              <a:rPr lang="en-US" altLang="ja-JP" sz="2600" dirty="0" smtClean="0"/>
              <a:t>Contents body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FILE TYPE</a:t>
            </a:r>
            <a:r>
              <a:rPr lang="ja-JP" altLang="en-US" dirty="0" smtClean="0"/>
              <a:t>決定因素   </a:t>
            </a:r>
            <a:r>
              <a:rPr lang="en-US" altLang="zh-TW" sz="2400" dirty="0" smtClean="0">
                <a:solidFill>
                  <a:srgbClr val="92D050"/>
                </a:solidFill>
              </a:rPr>
              <a:t>Factors for deciding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zh-TW" sz="2600" dirty="0" smtClean="0"/>
              <a:t>"Content-Type" HTTP </a:t>
            </a:r>
            <a:r>
              <a:rPr lang="ja-JP" altLang="en-US" sz="2600" dirty="0" smtClean="0"/>
              <a:t>標頭</a:t>
            </a:r>
            <a:endParaRPr lang="en-US" altLang="zh-TW" sz="2600" dirty="0" smtClean="0"/>
          </a:p>
          <a:p>
            <a:r>
              <a:rPr lang="en-US" altLang="ja-JP" sz="2600" dirty="0" smtClean="0"/>
              <a:t>"X-Content-Type-Option" HTTP </a:t>
            </a:r>
            <a:r>
              <a:rPr lang="ja-JP" altLang="en-US" sz="2600" dirty="0" smtClean="0"/>
              <a:t>標頭</a:t>
            </a:r>
            <a:endParaRPr lang="en-US" altLang="ja-JP" sz="2600" dirty="0" smtClean="0"/>
          </a:p>
          <a:p>
            <a:r>
              <a:rPr lang="en-US" altLang="ja-JP" sz="2600" dirty="0" smtClean="0"/>
              <a:t>Association information on Windows</a:t>
            </a:r>
            <a:r>
              <a:rPr lang="ja-JP" altLang="en-US" sz="2600" dirty="0" smtClean="0"/>
              <a:t> 登錄機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IE configuration:"</a:t>
            </a:r>
            <a:r>
              <a:rPr lang="zh-TW" altLang="en-US" sz="2800" dirty="0" smtClean="0"/>
              <a:t>根據內容開</a:t>
            </a:r>
            <a:r>
              <a:rPr lang="ja-JP" altLang="en-US" sz="2800" dirty="0" smtClean="0"/>
              <a:t>啓</a:t>
            </a:r>
            <a:r>
              <a:rPr lang="zh-TW" altLang="en-US" sz="2800" dirty="0" smtClean="0"/>
              <a:t>檔案而不是根據副檔名</a:t>
            </a:r>
            <a:r>
              <a:rPr lang="en-US" altLang="ja-JP" sz="2800" dirty="0" smtClean="0"/>
              <a:t>" </a:t>
            </a:r>
            <a:r>
              <a:rPr lang="en-US" altLang="ja-JP" sz="1800" dirty="0" smtClean="0">
                <a:solidFill>
                  <a:srgbClr val="92D050"/>
                </a:solidFill>
              </a:rPr>
              <a:t>"Open files based on content, not file extension"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URL itself</a:t>
            </a:r>
          </a:p>
          <a:p>
            <a:r>
              <a:rPr lang="en-US" altLang="ja-JP" sz="2600" dirty="0" smtClean="0"/>
              <a:t>Contents body itself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6229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正方形/長方形 8"/>
          <p:cNvSpPr/>
          <p:nvPr/>
        </p:nvSpPr>
        <p:spPr>
          <a:xfrm>
            <a:off x="4860032" y="3754856"/>
            <a:ext cx="3024336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83768" y="5805264"/>
            <a:ext cx="2232248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771800" y="4509120"/>
            <a:ext cx="1944216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FILE TYPE</a:t>
            </a:r>
            <a:r>
              <a:rPr lang="ja-JP" altLang="en-US" dirty="0" smtClean="0"/>
              <a:t>決定因素   </a:t>
            </a:r>
            <a:r>
              <a:rPr lang="en-US" altLang="zh-TW" sz="2400" dirty="0" smtClean="0">
                <a:solidFill>
                  <a:srgbClr val="92D050"/>
                </a:solidFill>
              </a:rPr>
              <a:t>Factors for deciding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zh-TW" sz="2600" dirty="0" smtClean="0"/>
              <a:t>"Content-Type" HTTP </a:t>
            </a:r>
            <a:r>
              <a:rPr lang="ja-JP" altLang="en-US" sz="2600" dirty="0" smtClean="0"/>
              <a:t>標頭</a:t>
            </a:r>
            <a:endParaRPr lang="en-US" altLang="zh-TW" sz="2600" dirty="0" smtClean="0"/>
          </a:p>
          <a:p>
            <a:r>
              <a:rPr lang="en-US" altLang="ja-JP" sz="2600" dirty="0" smtClean="0"/>
              <a:t>"X-Content-Type-Option" HTTP </a:t>
            </a:r>
            <a:r>
              <a:rPr lang="ja-JP" altLang="en-US" sz="2600" dirty="0" smtClean="0"/>
              <a:t>標頭</a:t>
            </a:r>
            <a:endParaRPr lang="en-US" altLang="ja-JP" sz="2600" dirty="0" smtClean="0"/>
          </a:p>
          <a:p>
            <a:r>
              <a:rPr lang="en-US" altLang="ja-JP" sz="2600" dirty="0" smtClean="0"/>
              <a:t>Association information on Windows</a:t>
            </a:r>
            <a:r>
              <a:rPr lang="ja-JP" altLang="en-US" sz="2600" dirty="0" smtClean="0"/>
              <a:t> 登錄機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IE configuration:"</a:t>
            </a:r>
            <a:r>
              <a:rPr lang="zh-TW" altLang="en-US" sz="2800" dirty="0" smtClean="0"/>
              <a:t>根據內容開</a:t>
            </a:r>
            <a:r>
              <a:rPr lang="ja-JP" altLang="en-US" sz="2800" dirty="0" smtClean="0"/>
              <a:t>啓</a:t>
            </a:r>
            <a:r>
              <a:rPr lang="zh-TW" altLang="en-US" sz="2800" dirty="0" smtClean="0"/>
              <a:t>檔案而不是根據副檔名</a:t>
            </a:r>
            <a:r>
              <a:rPr lang="en-US" altLang="ja-JP" sz="2800" dirty="0" smtClean="0"/>
              <a:t>" </a:t>
            </a:r>
            <a:r>
              <a:rPr lang="en-US" altLang="ja-JP" sz="1800" dirty="0" smtClean="0">
                <a:solidFill>
                  <a:srgbClr val="92D050"/>
                </a:solidFill>
              </a:rPr>
              <a:t>"Open files based on content, not file extension"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URL itself</a:t>
            </a:r>
          </a:p>
          <a:p>
            <a:r>
              <a:rPr lang="en-US" altLang="ja-JP" sz="2600" dirty="0" smtClean="0"/>
              <a:t>Contents body itself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01" y="2492896"/>
            <a:ext cx="3603339" cy="379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正方形/長方形 4"/>
          <p:cNvSpPr/>
          <p:nvPr/>
        </p:nvSpPr>
        <p:spPr>
          <a:xfrm>
            <a:off x="5364088" y="3696300"/>
            <a:ext cx="2520280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忽視 </a:t>
            </a:r>
            <a:r>
              <a:rPr lang="en-US" altLang="ja-JP" sz="4000" dirty="0" smtClean="0"/>
              <a:t>Content-Type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Ignoring Content-Type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FILE TYPE</a:t>
            </a:r>
            <a:r>
              <a:rPr lang="ja-JP" altLang="en-US" dirty="0" smtClean="0"/>
              <a:t>決定因素   </a:t>
            </a:r>
            <a:r>
              <a:rPr lang="en-US" altLang="zh-TW" sz="2400" dirty="0" smtClean="0">
                <a:solidFill>
                  <a:srgbClr val="92D050"/>
                </a:solidFill>
              </a:rPr>
              <a:t>Factors for deciding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zh-TW" sz="2600" dirty="0" smtClean="0"/>
              <a:t>"Content-Type" HTTP </a:t>
            </a:r>
            <a:r>
              <a:rPr lang="ja-JP" altLang="en-US" sz="2600" dirty="0" smtClean="0"/>
              <a:t>標頭</a:t>
            </a:r>
            <a:endParaRPr lang="en-US" altLang="zh-TW" sz="2600" dirty="0" smtClean="0"/>
          </a:p>
          <a:p>
            <a:r>
              <a:rPr lang="en-US" altLang="ja-JP" sz="2600" dirty="0" smtClean="0"/>
              <a:t>"X-Content-Type-Option" HTTP </a:t>
            </a:r>
            <a:r>
              <a:rPr lang="ja-JP" altLang="en-US" sz="2600" dirty="0" smtClean="0"/>
              <a:t>標頭</a:t>
            </a:r>
            <a:endParaRPr lang="en-US" altLang="ja-JP" sz="2600" dirty="0" smtClean="0"/>
          </a:p>
          <a:p>
            <a:r>
              <a:rPr lang="en-US" altLang="ja-JP" sz="2600" dirty="0" smtClean="0"/>
              <a:t>Association information on Windows</a:t>
            </a:r>
            <a:r>
              <a:rPr lang="ja-JP" altLang="en-US" sz="2600" dirty="0" smtClean="0"/>
              <a:t> 登錄機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IE configuration:"</a:t>
            </a:r>
            <a:r>
              <a:rPr lang="zh-TW" altLang="en-US" sz="2800" dirty="0" smtClean="0"/>
              <a:t>根據內容開</a:t>
            </a:r>
            <a:r>
              <a:rPr lang="ja-JP" altLang="en-US" sz="2800" dirty="0" smtClean="0"/>
              <a:t>啓</a:t>
            </a:r>
            <a:r>
              <a:rPr lang="zh-TW" altLang="en-US" sz="2800" dirty="0" smtClean="0"/>
              <a:t>檔案而不是根據副檔名</a:t>
            </a:r>
            <a:r>
              <a:rPr lang="en-US" altLang="ja-JP" sz="2800" dirty="0" smtClean="0"/>
              <a:t>" </a:t>
            </a:r>
            <a:r>
              <a:rPr lang="en-US" altLang="ja-JP" sz="1800" dirty="0" smtClean="0">
                <a:solidFill>
                  <a:srgbClr val="92D050"/>
                </a:solidFill>
              </a:rPr>
              <a:t>"Open files based on content, not file extension"</a:t>
            </a:r>
            <a:endParaRPr lang="en-US" altLang="ja-JP" sz="2800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URL itself</a:t>
            </a:r>
          </a:p>
          <a:p>
            <a:r>
              <a:rPr lang="en-US" altLang="ja-JP" sz="2600" dirty="0" smtClean="0"/>
              <a:t>Contents body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QUERY_STRING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smtClean="0"/>
              <a:t>歉意</a:t>
            </a:r>
            <a:r>
              <a:rPr lang="en-US" altLang="ja-JP" smtClean="0"/>
              <a:t>  </a:t>
            </a:r>
            <a:r>
              <a:rPr lang="en-US" altLang="ja-JP" b="0" smtClean="0">
                <a:solidFill>
                  <a:srgbClr val="92D050"/>
                </a:solidFill>
              </a:rPr>
              <a:t>I'm sorry</a:t>
            </a:r>
            <a:r>
              <a:rPr lang="ja-JP" altLang="en-US" b="0" smtClean="0">
                <a:solidFill>
                  <a:srgbClr val="92D050"/>
                </a:solidFill>
              </a:rPr>
              <a:t> </a:t>
            </a:r>
            <a:r>
              <a:rPr lang="ja-JP" altLang="en-US" b="0" smtClean="0">
                <a:solidFill>
                  <a:srgbClr val="FFC000"/>
                </a:solidFill>
              </a:rPr>
              <a:t>謝罪</a:t>
            </a:r>
            <a:endParaRPr kumimoji="1" lang="ja-JP" altLang="en-US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395536" y="1772816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我從來沒有看過的動漫作品</a:t>
            </a:r>
            <a:r>
              <a:rPr kumimoji="1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/>
            </a:r>
            <a:br>
              <a:rPr kumimoji="1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</a:br>
            <a:r>
              <a:rPr kumimoji="1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"</a:t>
            </a:r>
            <a:r>
              <a:rPr kumimoji="1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魔法少女小圓☆魔力</a:t>
            </a:r>
            <a:r>
              <a:rPr kumimoji="1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"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FF"/>
              </a:buClr>
              <a:buSzTx/>
              <a:buFont typeface="Wingdings" pitchFamily="2" charset="2"/>
              <a:buNone/>
              <a:tabLst/>
              <a:defRPr/>
            </a:pPr>
            <a:endParaRPr kumimoji="1" lang="en-US" altLang="zh-TW" sz="4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rgbClr val="3399FF"/>
              </a:buClr>
              <a:defRPr/>
            </a:pPr>
            <a:r>
              <a:rPr lang="en-US" altLang="zh-TW" sz="2800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I've never watched the anime "Puella Magi Madoka Magica" </a:t>
            </a:r>
          </a:p>
          <a:p>
            <a:pPr marL="342900" lvl="0" indent="-342900">
              <a:spcBef>
                <a:spcPct val="20000"/>
              </a:spcBef>
              <a:buClr>
                <a:srgbClr val="3399FF"/>
              </a:buClr>
              <a:defRPr/>
            </a:pP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rgbClr val="3399FF"/>
              </a:buClr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「まどか☆マギカ」見てません</a:t>
            </a:r>
            <a:r>
              <a:rPr kumimoji="1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rPr>
              <a:t> </a:t>
            </a:r>
            <a:endParaRPr kumimoji="1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FF"/>
              </a:buClr>
              <a:buSzTx/>
              <a:buFont typeface="Wingdings" pitchFamily="2" charset="2"/>
              <a:buNone/>
              <a:tabLst/>
              <a:defRPr/>
            </a:pPr>
            <a:endParaRPr kumimoji="1" lang="ja-JP" altLang="en-US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QUERY_STRING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Content-Type</a:t>
            </a:r>
            <a:r>
              <a:rPr lang="ja-JP" altLang="en-US" dirty="0" smtClean="0"/>
              <a:t>中註冊登錄機</a:t>
            </a:r>
            <a:r>
              <a:rPr lang="en-US" altLang="ja-JP" dirty="0" smtClean="0"/>
              <a:t>?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92D050"/>
                </a:solidFill>
              </a:rPr>
              <a:t>Content-Type is registered in Registry?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250509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Content-Type</a:t>
            </a:r>
            <a:r>
              <a:rPr lang="ja-JP" altLang="en-US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がレジストリに登録されているか</a:t>
            </a:r>
            <a:endParaRPr lang="en-US" altLang="ja-JP" sz="2000" dirty="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2996952"/>
            <a:ext cx="62813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正方形/長方形 6"/>
          <p:cNvSpPr/>
          <p:nvPr/>
        </p:nvSpPr>
        <p:spPr>
          <a:xfrm>
            <a:off x="1763688" y="6021288"/>
            <a:ext cx="3816424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83768" y="4653136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427984" y="4250366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QUERY_STRING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IE configuration:"</a:t>
            </a:r>
            <a:r>
              <a:rPr lang="zh-TW" altLang="en-US" dirty="0" smtClean="0"/>
              <a:t>根據內容開啓檔案而不是根據副檔名</a:t>
            </a:r>
            <a:r>
              <a:rPr lang="en-US" altLang="zh-TW" dirty="0" smtClean="0"/>
              <a:t>"</a:t>
            </a:r>
            <a:br>
              <a:rPr lang="en-US" altLang="zh-TW" dirty="0" smtClean="0"/>
            </a:br>
            <a:endParaRPr lang="en-US" altLang="zh-TW" sz="2800" dirty="0" smtClean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5576" y="40770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「拡張子ではなく、内容によってファイルを開く」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427984" cy="46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正方形/長方形 13"/>
          <p:cNvSpPr/>
          <p:nvPr/>
        </p:nvSpPr>
        <p:spPr>
          <a:xfrm>
            <a:off x="5292080" y="3645024"/>
            <a:ext cx="2664296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7584" y="2564904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"Open files based on content, not file extension"</a:t>
            </a:r>
            <a:endParaRPr kumimoji="1"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QUERY_STRING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429000"/>
            <a:ext cx="7643866" cy="37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嗅探內容，並確定文件類型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92D050"/>
                </a:solidFill>
              </a:rPr>
              <a:t>Sniff content and determine file-type.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250509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コンテンツの内容によってファイルタイプを決定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23728" y="3573016"/>
            <a:ext cx="1368152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76256" y="3573016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30689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Content-Type: image/bmp</a:t>
            </a:r>
            <a:endParaRPr kumimoji="1" lang="ja-JP" altLang="en-US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QUERY_STRING</a:t>
            </a:r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rot="5400000">
            <a:off x="6948263" y="2636913"/>
            <a:ext cx="2592290" cy="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619672" y="1052736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1619672" y="162880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619672" y="2204864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2123728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131840" y="1988840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763688" y="92410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68344" y="94559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>
            <a:off x="6877050" y="1628006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6732240" y="4376137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5400000">
            <a:off x="1619672" y="2790220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499992" y="2564904"/>
            <a:ext cx="287238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131840" y="3591600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5400000">
            <a:off x="2123728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>
            <a:off x="6732240" y="5238492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rot="5400000">
            <a:off x="7525122" y="1051942"/>
            <a:ext cx="288032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131840" y="1665674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63688" y="2076236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763688" y="266159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499992" y="2241738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31840" y="2877617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Enabled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31840" y="3318956"/>
            <a:ext cx="9361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Disabled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3131840" y="3159552"/>
            <a:ext cx="864096" cy="158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rot="5400000">
            <a:off x="5795342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>
            <a:off x="781236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5400000">
            <a:off x="1186830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5400000">
            <a:off x="3203054" y="5823848"/>
            <a:ext cx="288826" cy="794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267744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876256" y="4247509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331640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956376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347864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40152" y="5695220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20272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Y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244408" y="1500172"/>
            <a:ext cx="288032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bg1"/>
                </a:solidFill>
              </a:rPr>
              <a:t>N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ja-JP" dirty="0" smtClean="0"/>
              <a:t>Content-Type is registered in Registry</a:t>
            </a:r>
            <a:r>
              <a:rPr lang="en-US" altLang="ja-JP" dirty="0" smtClean="0"/>
              <a:t>?   </a:t>
            </a:r>
            <a:r>
              <a:rPr lang="en-US" altLang="ja-JP" i="1" dirty="0" smtClean="0"/>
              <a:t>[ </a:t>
            </a:r>
            <a:r>
              <a:rPr lang="en-US" altLang="ja-JP" sz="1400" i="1" dirty="0" smtClean="0"/>
              <a:t>HKEY_CLASSES_ROOT\MIME\Database\Content Type ]</a:t>
            </a:r>
            <a:endParaRPr kumimoji="1" lang="ja-JP" altLang="en-US" sz="14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196752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9872" y="1196752"/>
            <a:ext cx="54726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936" y="2943528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933056"/>
            <a:ext cx="864096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Extension of URL is ".</a:t>
            </a:r>
            <a:r>
              <a:rPr lang="en-US" altLang="ja-JP" dirty="0" err="1" smtClean="0"/>
              <a:t>cgi</a:t>
            </a:r>
            <a:r>
              <a:rPr lang="en-US" altLang="ja-JP" dirty="0" smtClean="0"/>
              <a:t>" or ".exe" or nothing( "/" ) ?    </a:t>
            </a:r>
            <a:r>
              <a:rPr lang="en-US" altLang="ja-JP" sz="1400" dirty="0" smtClean="0"/>
              <a:t>e.g. http://utf-8.jp/</a:t>
            </a:r>
            <a:r>
              <a:rPr lang="en-US" altLang="ja-JP" sz="1400" i="1" dirty="0" smtClean="0"/>
              <a:t>a.cgi</a:t>
            </a:r>
            <a:r>
              <a:rPr lang="en-US" altLang="ja-JP" sz="1400" dirty="0" smtClean="0"/>
              <a:t>?abcd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72816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1772816"/>
            <a:ext cx="280831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943528"/>
            <a:ext cx="2880320" cy="792088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mtClean="0"/>
              <a:t>"Open files based on content, not file extension"  </a:t>
            </a:r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3375576"/>
            <a:ext cx="367240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348880"/>
            <a:ext cx="4248472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IE8+ &amp;&amp; "X-Content-Type-Options:nosniff"?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2348880"/>
            <a:ext cx="2880320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use tentative file-type </a:t>
            </a:r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520" y="4520153"/>
            <a:ext cx="4032448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dirty="0" smtClean="0"/>
              <a:t>determine tentative file-type by QUERY_STRING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11760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967864"/>
            <a:ext cx="2088232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sniff content and determine file-type</a:t>
            </a:r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60032" y="5382508"/>
            <a:ext cx="4032448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need external plugin/apps?</a:t>
            </a:r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60032" y="4520153"/>
            <a:ext cx="4032448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determine tentative file-type by extension of URL</a:t>
            </a:r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72200" y="1772816"/>
            <a:ext cx="1296144" cy="369332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download</a:t>
            </a:r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020272" y="5967864"/>
            <a:ext cx="1872208" cy="646331"/>
          </a:xfrm>
          <a:prstGeom prst="rect">
            <a:avLst/>
          </a:prstGeom>
          <a:solidFill>
            <a:srgbClr val="ABD5FF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ja-JP" smtClean="0"/>
              <a:t>launch plugin or download</a:t>
            </a:r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44016" y="169476"/>
            <a:ext cx="903649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zh-TW" altLang="en-US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機制來確定文件類型的</a:t>
            </a:r>
            <a:r>
              <a:rPr lang="en-US" altLang="zh-TW" sz="28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ja-JP" altLang="en-US" sz="24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lang="en-US" altLang="ja-JP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Mechanism to determine file type of IE</a:t>
            </a:r>
            <a:endParaRPr kumimoji="1" lang="ja-JP" altLang="en-US" sz="2000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44208" y="6661507"/>
            <a:ext cx="2699792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9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Yosuke HASEGAWA http://utf-8.jp/</a:t>
            </a:r>
            <a:endParaRPr kumimoji="1" lang="ja-JP" altLang="en-US" sz="90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6654552"/>
            <a:ext cx="406794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en-US" altLang="ja-JP" sz="9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In addition to these, there're some exceptions.</a:t>
            </a:r>
            <a:endParaRPr kumimoji="1" lang="ja-JP" altLang="en-US" sz="9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網址的副檔名</a:t>
            </a:r>
            <a:r>
              <a:rPr lang="en-US" altLang="zh-TW" dirty="0" smtClean="0"/>
              <a:t>, QUERY_STRING</a:t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92D050"/>
                </a:solidFill>
              </a:rPr>
              <a:t>Extension of URL, QUERY_STRING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250509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URL</a:t>
            </a:r>
            <a:r>
              <a:rPr lang="ja-JP" altLang="en-US" sz="2000" dirty="0" err="1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の拡</a:t>
            </a:r>
            <a:r>
              <a:rPr lang="ja-JP" altLang="en-US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張子</a:t>
            </a:r>
            <a:r>
              <a:rPr lang="en-US" altLang="ja-JP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, QUERY_STRING</a:t>
            </a:r>
          </a:p>
          <a:p>
            <a:endParaRPr kumimoji="1"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2924944"/>
            <a:ext cx="792088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 smtClean="0">
                <a:latin typeface="+mj-lt"/>
              </a:rPr>
              <a:t>http://example.jp/foo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.cgi</a:t>
            </a:r>
            <a:r>
              <a:rPr lang="en-US" altLang="ja-JP" sz="2400" dirty="0" smtClean="0">
                <a:latin typeface="+mj-lt"/>
              </a:rPr>
              <a:t>?param=abc&amp;a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</a:p>
          <a:p>
            <a:r>
              <a:rPr kumimoji="1" lang="en-US" altLang="ja-JP" sz="2400" dirty="0" smtClean="0">
                <a:latin typeface="+mj-lt"/>
              </a:rPr>
              <a:t>http://example.jp/foo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.exe</a:t>
            </a:r>
            <a:r>
              <a:rPr kumimoji="1" lang="en-US" altLang="ja-JP" sz="2400" dirty="0" smtClean="0">
                <a:latin typeface="+mj-lt"/>
              </a:rPr>
              <a:t>?param=abc&amp;a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</a:p>
          <a:p>
            <a:r>
              <a:rPr lang="en-US" altLang="ja-JP" sz="2400" dirty="0" smtClean="0">
                <a:latin typeface="+mj-lt"/>
              </a:rPr>
              <a:t>http://example.jp/foo?param=abc&amp;a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</a:p>
          <a:p>
            <a:r>
              <a:rPr lang="en-US" altLang="ja-JP" sz="2400" dirty="0" smtClean="0">
                <a:latin typeface="+mj-lt"/>
              </a:rPr>
              <a:t>http://example.jp/foo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altLang="ja-JP" sz="2400" dirty="0" smtClean="0">
                <a:latin typeface="+mj-lt"/>
              </a:rPr>
              <a:t>?param=abc&amp;a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  <a:endParaRPr kumimoji="1" lang="ja-JP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4941168"/>
            <a:ext cx="792088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 smtClean="0">
                <a:latin typeface="+mj-lt"/>
              </a:rPr>
              <a:t>http://example.jp/foo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.php</a:t>
            </a:r>
            <a:r>
              <a:rPr lang="en-US" altLang="ja-JP" sz="2400" dirty="0" smtClean="0">
                <a:latin typeface="+mj-lt"/>
              </a:rPr>
              <a:t>?param=abc&amp;a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7584" y="5877272"/>
            <a:ext cx="792088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 smtClean="0">
                <a:latin typeface="+mj-lt"/>
              </a:rPr>
              <a:t>http://example.jp/foo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.php</a:t>
            </a:r>
            <a:r>
              <a:rPr lang="en-US" altLang="ja-JP" sz="2400" dirty="0" smtClean="0">
                <a:latin typeface="+mj-lt"/>
              </a:rPr>
              <a:t>/a</a:t>
            </a:r>
            <a:r>
              <a:rPr lang="en-US" altLang="ja-JP" sz="2400" dirty="0" smtClean="0">
                <a:solidFill>
                  <a:srgbClr val="FF0000"/>
                </a:solidFill>
                <a:latin typeface="+mj-lt"/>
              </a:rPr>
              <a:t>.html</a:t>
            </a:r>
            <a:r>
              <a:rPr lang="en-US" altLang="ja-JP" sz="2400" dirty="0" smtClean="0">
                <a:latin typeface="+mj-lt"/>
              </a:rPr>
              <a:t>?param=abc</a:t>
            </a:r>
            <a:endParaRPr lang="en-US" altLang="ja-JP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4479503"/>
            <a:ext cx="373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filetype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== html</a:t>
            </a:r>
            <a:endParaRPr kumimoji="1" lang="en-US" altLang="ja-JP" sz="24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4048" y="5405154"/>
            <a:ext cx="373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filetype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!= html</a:t>
            </a:r>
            <a:endParaRPr kumimoji="1" lang="en-US" altLang="ja-JP" sz="24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4048" y="6341258"/>
            <a:ext cx="373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filetype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== html</a:t>
            </a:r>
            <a:endParaRPr kumimoji="1" lang="en-US" altLang="ja-JP" sz="24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5576" y="2924944"/>
            <a:ext cx="72008" cy="1584176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55576" y="4941168"/>
            <a:ext cx="72008" cy="504056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55576" y="5877272"/>
            <a:ext cx="72008" cy="504056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反正是複雜的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92D050"/>
                </a:solidFill>
              </a:rPr>
              <a:t>Anyway, Complicated!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7584" y="250509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とにかく複雑</a:t>
            </a:r>
            <a:endParaRPr lang="en-US" altLang="ja-JP" sz="2000" dirty="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smtClean="0"/>
              <a:t>自我介紹</a:t>
            </a:r>
            <a:r>
              <a:rPr lang="ja-JP" altLang="en-US" sz="5400" b="0" smtClean="0"/>
              <a:t> </a:t>
            </a:r>
            <a:r>
              <a:rPr lang="en-US" altLang="ja-JP" sz="3600" b="0" smtClean="0">
                <a:solidFill>
                  <a:srgbClr val="92D050"/>
                </a:solidFill>
              </a:rPr>
              <a:t>Who am I?</a:t>
            </a:r>
            <a:r>
              <a:rPr lang="ja-JP" altLang="en-US" sz="3600" b="0" smtClean="0">
                <a:solidFill>
                  <a:srgbClr val="92D050"/>
                </a:solidFill>
              </a:rPr>
              <a:t> </a:t>
            </a:r>
            <a:r>
              <a:rPr lang="ja-JP" altLang="en-US" sz="3600" b="0" smtClean="0">
                <a:solidFill>
                  <a:srgbClr val="FFC000"/>
                </a:solidFill>
              </a:rPr>
              <a:t>自己紹介</a:t>
            </a:r>
            <a:endParaRPr kumimoji="1" lang="ja-JP" altLang="en-US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altLang="ja-JP" smtClean="0"/>
              <a:t>Yosuke HASEGAWA</a:t>
            </a:r>
          </a:p>
          <a:p>
            <a:r>
              <a:rPr kumimoji="1" lang="en-US" altLang="ja-JP" sz="2800" smtClean="0"/>
              <a:t>NetAgent Co.,Ltd.</a:t>
            </a:r>
            <a:r>
              <a:rPr kumimoji="1" lang="en-US" altLang="ja-JP" sz="2000" smtClean="0"/>
              <a:t> R&amp;D dept.</a:t>
            </a:r>
            <a:endParaRPr kumimoji="1" lang="en-US" altLang="ja-JP" smtClean="0"/>
          </a:p>
          <a:p>
            <a:r>
              <a:rPr lang="en-US" altLang="ja-JP" sz="2800" smtClean="0"/>
              <a:t>Secure Sky Technology Inc.</a:t>
            </a:r>
            <a:r>
              <a:rPr lang="en-US" altLang="ja-JP" sz="2000" smtClean="0"/>
              <a:t> technical adviser</a:t>
            </a:r>
            <a:endParaRPr lang="en-US" altLang="ja-JP" smtClean="0"/>
          </a:p>
          <a:p>
            <a:r>
              <a:rPr kumimoji="1" lang="en-US" altLang="ja-JP" sz="2800" smtClean="0"/>
              <a:t>Microsoft MVP</a:t>
            </a:r>
            <a:r>
              <a:rPr kumimoji="1" lang="en-US" altLang="ja-JP" sz="2400" smtClean="0"/>
              <a:t> </a:t>
            </a:r>
            <a:r>
              <a:rPr lang="en-US" altLang="ja-JP" sz="2000" smtClean="0"/>
              <a:t>for Consumer Security Oct 2005 -</a:t>
            </a:r>
            <a:r>
              <a:rPr lang="en-US" altLang="ja-JP" sz="1800" smtClean="0"/>
              <a:t> </a:t>
            </a:r>
            <a:endParaRPr kumimoji="1" lang="en-US" altLang="ja-JP" smtClean="0"/>
          </a:p>
          <a:p>
            <a:r>
              <a:rPr lang="en-US" altLang="ja-JP" smtClean="0"/>
              <a:t>http://utf-8.jp/</a:t>
            </a:r>
          </a:p>
          <a:p>
            <a:r>
              <a:rPr lang="ja-JP" altLang="en-US" smtClean="0"/>
              <a:t>開發</a:t>
            </a:r>
            <a:r>
              <a:rPr lang="en-US" altLang="ja-JP" smtClean="0"/>
              <a:t>JavaScript</a:t>
            </a:r>
            <a:r>
              <a:rPr lang="ja-JP" altLang="en-US" smtClean="0"/>
              <a:t>的混淆工具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mtClean="0"/>
              <a:t> </a:t>
            </a:r>
            <a:r>
              <a:rPr lang="en-US" altLang="ja-JP" sz="2800" smtClean="0"/>
              <a:t>Writing obfuscated JavaScript</a:t>
            </a:r>
            <a:endParaRPr kumimoji="1" lang="en-US" altLang="ja-JP" smtClean="0"/>
          </a:p>
          <a:p>
            <a:endParaRPr kumimoji="1" lang="en-US" altLang="ja-JP" smtClean="0"/>
          </a:p>
          <a:p>
            <a:pPr>
              <a:buNone/>
            </a:pPr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02128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XSS</a:t>
            </a:r>
            <a:r>
              <a:rPr lang="ja-JP" altLang="en-US" sz="4000" dirty="0" smtClean="0"/>
              <a:t>案例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Case example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62880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https://www.microsoft.com/en-us/homepage/</a:t>
            </a:r>
            <a:br>
              <a:rPr lang="en-US" altLang="ja-JP" sz="2800" dirty="0" smtClean="0">
                <a:solidFill>
                  <a:schemeClr val="bg1"/>
                </a:solidFill>
              </a:rPr>
            </a:br>
            <a:r>
              <a:rPr lang="en-US" altLang="ja-JP" sz="2800" dirty="0" smtClean="0">
                <a:solidFill>
                  <a:schemeClr val="bg1"/>
                </a:solidFill>
              </a:rPr>
              <a:t>  bimapping</a:t>
            </a:r>
            <a:r>
              <a:rPr lang="en-US" altLang="ja-JP" sz="2800" dirty="0" smtClean="0">
                <a:solidFill>
                  <a:srgbClr val="FFFF00"/>
                </a:solidFill>
              </a:rPr>
              <a:t>.js/</a:t>
            </a:r>
            <a:r>
              <a:rPr lang="en-US" altLang="ja-JP" sz="2800" dirty="0" err="1" smtClean="0">
                <a:solidFill>
                  <a:srgbClr val="FFFF00"/>
                </a:solidFill>
              </a:rPr>
              <a:t>a.html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?v</a:t>
            </a:r>
            <a:r>
              <a:rPr lang="en-US" altLang="ja-JP" sz="2800" dirty="0" smtClean="0">
                <a:solidFill>
                  <a:schemeClr val="bg1"/>
                </a:solidFill>
              </a:rPr>
              <a:t>=</a:t>
            </a:r>
            <a:r>
              <a:rPr lang="en-US" altLang="ja-JP" sz="2800" dirty="0" smtClean="0">
                <a:solidFill>
                  <a:srgbClr val="FFFF00"/>
                </a:solidFill>
              </a:rPr>
              <a:t>&lt;script&gt;alert(1)&lt;/script&gt;</a:t>
            </a:r>
            <a:r>
              <a:rPr lang="en-US" altLang="ja-JP" sz="2800" dirty="0" smtClean="0">
                <a:solidFill>
                  <a:schemeClr val="bg1"/>
                </a:solidFill>
              </a:rPr>
              <a:t>&amp;k...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708920"/>
            <a:ext cx="8352928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HTTP/1.1 200 OK</a:t>
            </a:r>
          </a:p>
          <a:p>
            <a:r>
              <a:rPr lang="en-US" altLang="ja-JP" sz="2400" dirty="0" smtClean="0"/>
              <a:t>Content-Type: </a:t>
            </a:r>
            <a:r>
              <a:rPr lang="en-US" altLang="ja-JP" sz="2400" dirty="0" smtClean="0">
                <a:solidFill>
                  <a:srgbClr val="FF0000"/>
                </a:solidFill>
              </a:rPr>
              <a:t>text/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javascript</a:t>
            </a:r>
            <a:r>
              <a:rPr lang="en-US" altLang="ja-JP" sz="2400" dirty="0" smtClean="0"/>
              <a:t>; </a:t>
            </a:r>
            <a:r>
              <a:rPr lang="en-US" altLang="ja-JP" sz="2400" dirty="0" err="1" smtClean="0"/>
              <a:t>charset</a:t>
            </a:r>
            <a:r>
              <a:rPr lang="en-US" altLang="ja-JP" sz="2400" dirty="0" smtClean="0"/>
              <a:t>=utf-8</a:t>
            </a:r>
          </a:p>
          <a:p>
            <a:r>
              <a:rPr lang="en-US" altLang="ja-JP" sz="2400" dirty="0" smtClean="0"/>
              <a:t>Date: Wed, 22 Jun 2011 13:53:37 GMT</a:t>
            </a:r>
          </a:p>
          <a:p>
            <a:r>
              <a:rPr lang="en-US" altLang="ja-JP" sz="2400" dirty="0" smtClean="0"/>
              <a:t>Content-Length: 2092</a:t>
            </a:r>
          </a:p>
          <a:p>
            <a:endParaRPr lang="en-US" altLang="ja-JP" sz="2400" dirty="0" smtClean="0"/>
          </a:p>
          <a:p>
            <a:r>
              <a:rPr lang="en-US" altLang="ja-JP" sz="2400" dirty="0" err="1" smtClean="0"/>
              <a:t>var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&lt;script&gt;alert(1)&lt;/script&gt;</a:t>
            </a:r>
            <a:r>
              <a:rPr lang="en-US" altLang="ja-JP" sz="2400" dirty="0" smtClean="0"/>
              <a:t>={"</a:t>
            </a:r>
            <a:r>
              <a:rPr lang="en-US" altLang="ja-JP" sz="2400" dirty="0" err="1" smtClean="0"/>
              <a:t>Webtrends</a:t>
            </a:r>
            <a:r>
              <a:rPr lang="en-US" altLang="ja-JP" sz="2400" dirty="0" smtClean="0"/>
              <a:t>":{"enabled":</a:t>
            </a:r>
            <a:r>
              <a:rPr lang="en-US" altLang="ja-JP" sz="2400" dirty="0" err="1" smtClean="0"/>
              <a:t>true,"sett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err="1" smtClean="0"/>
              <a:t>ings</a:t>
            </a:r>
            <a:r>
              <a:rPr lang="en-US" altLang="ja-JP" sz="2400" dirty="0" smtClean="0"/>
              <a:t>":{"</a:t>
            </a:r>
            <a:r>
              <a:rPr lang="en-US" altLang="ja-JP" sz="2400" dirty="0" err="1" smtClean="0"/>
              <a:t>interactiontype</a:t>
            </a:r>
            <a:r>
              <a:rPr lang="en-US" altLang="ja-JP" sz="2400" dirty="0" smtClean="0"/>
              <a:t>":{"0":true,"1":true,"2":true,"3":true,"4":t</a:t>
            </a:r>
            <a:br>
              <a:rPr lang="en-US" altLang="ja-JP" sz="2400" dirty="0" smtClean="0"/>
            </a:br>
            <a:r>
              <a:rPr lang="en-US" altLang="ja-JP" sz="2400" dirty="0" smtClean="0"/>
              <a:t>rue,"5":true,"6":true,"7":true,"8":true,"9":true,"10":true,"11":</a:t>
            </a:r>
            <a:r>
              <a:rPr lang="en-US" altLang="ja-JP" sz="2400" dirty="0" err="1" smtClean="0"/>
              <a:t>tr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ue,"12":true,"13"....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61653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"text/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javascript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" is not registered in Registry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XSS</a:t>
            </a:r>
            <a:r>
              <a:rPr lang="ja-JP" altLang="en-US" sz="4000" dirty="0" smtClean="0"/>
              <a:t>案例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Case example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62880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https://www.microsoft.com/en-us/homepage/</a:t>
            </a:r>
            <a:br>
              <a:rPr lang="en-US" altLang="ja-JP" sz="2800" dirty="0" smtClean="0">
                <a:solidFill>
                  <a:schemeClr val="bg1"/>
                </a:solidFill>
              </a:rPr>
            </a:br>
            <a:r>
              <a:rPr lang="en-US" altLang="ja-JP" sz="2800" dirty="0" smtClean="0">
                <a:solidFill>
                  <a:schemeClr val="bg1"/>
                </a:solidFill>
              </a:rPr>
              <a:t>  bimapping</a:t>
            </a:r>
            <a:r>
              <a:rPr lang="en-US" altLang="ja-JP" sz="2800" dirty="0" smtClean="0">
                <a:solidFill>
                  <a:srgbClr val="FFFF00"/>
                </a:solidFill>
              </a:rPr>
              <a:t>.js/</a:t>
            </a:r>
            <a:r>
              <a:rPr lang="en-US" altLang="ja-JP" sz="2800" dirty="0" err="1" smtClean="0">
                <a:solidFill>
                  <a:srgbClr val="FFFF00"/>
                </a:solidFill>
              </a:rPr>
              <a:t>a.html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?v</a:t>
            </a:r>
            <a:r>
              <a:rPr lang="en-US" altLang="ja-JP" sz="2800" dirty="0" smtClean="0">
                <a:solidFill>
                  <a:schemeClr val="bg1"/>
                </a:solidFill>
              </a:rPr>
              <a:t>=</a:t>
            </a:r>
            <a:r>
              <a:rPr lang="en-US" altLang="ja-JP" sz="2800" dirty="0" smtClean="0">
                <a:solidFill>
                  <a:srgbClr val="FFFF00"/>
                </a:solidFill>
              </a:rPr>
              <a:t>&lt;script&gt;alert(1)&lt;/script&gt;</a:t>
            </a:r>
            <a:r>
              <a:rPr lang="en-US" altLang="ja-JP" sz="2800" dirty="0" smtClean="0">
                <a:solidFill>
                  <a:schemeClr val="bg1"/>
                </a:solidFill>
              </a:rPr>
              <a:t>&amp;k...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708920"/>
            <a:ext cx="8352928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HTTP/1.1 200 OK</a:t>
            </a:r>
          </a:p>
          <a:p>
            <a:r>
              <a:rPr lang="en-US" altLang="ja-JP" sz="2400" dirty="0" smtClean="0"/>
              <a:t>Content-Type: </a:t>
            </a:r>
            <a:r>
              <a:rPr lang="en-US" altLang="ja-JP" sz="2400" dirty="0" smtClean="0">
                <a:solidFill>
                  <a:srgbClr val="FF0000"/>
                </a:solidFill>
              </a:rPr>
              <a:t>text/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javascript</a:t>
            </a:r>
            <a:r>
              <a:rPr lang="en-US" altLang="ja-JP" sz="2400" dirty="0" smtClean="0"/>
              <a:t>; </a:t>
            </a:r>
            <a:r>
              <a:rPr lang="en-US" altLang="ja-JP" sz="2400" dirty="0" err="1" smtClean="0"/>
              <a:t>charset</a:t>
            </a:r>
            <a:r>
              <a:rPr lang="en-US" altLang="ja-JP" sz="2400" dirty="0" smtClean="0"/>
              <a:t>=utf-8</a:t>
            </a:r>
          </a:p>
          <a:p>
            <a:r>
              <a:rPr lang="en-US" altLang="ja-JP" sz="2400" dirty="0" smtClean="0"/>
              <a:t>Date: Wed, 22 Jun 2011 13:53:37 GMT</a:t>
            </a:r>
          </a:p>
          <a:p>
            <a:r>
              <a:rPr lang="en-US" altLang="ja-JP" sz="2400" dirty="0" smtClean="0"/>
              <a:t>Content-Length: 2092</a:t>
            </a:r>
          </a:p>
          <a:p>
            <a:endParaRPr lang="en-US" altLang="ja-JP" sz="2400" dirty="0" smtClean="0"/>
          </a:p>
          <a:p>
            <a:r>
              <a:rPr lang="en-US" altLang="ja-JP" sz="2400" dirty="0" err="1" smtClean="0"/>
              <a:t>var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&lt;script&gt;alert(1)&lt;/script&gt;</a:t>
            </a:r>
            <a:r>
              <a:rPr lang="en-US" altLang="ja-JP" sz="2400" dirty="0" smtClean="0"/>
              <a:t>={"</a:t>
            </a:r>
            <a:r>
              <a:rPr lang="en-US" altLang="ja-JP" sz="2400" dirty="0" err="1" smtClean="0"/>
              <a:t>Webtrends</a:t>
            </a:r>
            <a:r>
              <a:rPr lang="en-US" altLang="ja-JP" sz="2400" dirty="0" smtClean="0"/>
              <a:t>":{"enabled":</a:t>
            </a:r>
            <a:r>
              <a:rPr lang="en-US" altLang="ja-JP" sz="2400" dirty="0" err="1" smtClean="0"/>
              <a:t>true,"sett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err="1" smtClean="0"/>
              <a:t>ings</a:t>
            </a:r>
            <a:r>
              <a:rPr lang="en-US" altLang="ja-JP" sz="2400" dirty="0" smtClean="0"/>
              <a:t>":{"</a:t>
            </a:r>
            <a:r>
              <a:rPr lang="en-US" altLang="ja-JP" sz="2400" dirty="0" err="1" smtClean="0"/>
              <a:t>interactiontype</a:t>
            </a:r>
            <a:r>
              <a:rPr lang="en-US" altLang="ja-JP" sz="2400" dirty="0" smtClean="0"/>
              <a:t>":{"0":true,"1":true,"2":true,"3":true,"4":t</a:t>
            </a:r>
            <a:br>
              <a:rPr lang="en-US" altLang="ja-JP" sz="2400" dirty="0" smtClean="0"/>
            </a:br>
            <a:r>
              <a:rPr lang="en-US" altLang="ja-JP" sz="2400" dirty="0" smtClean="0"/>
              <a:t>rue,"5":true,"6":true,"7":true,"8":true,"9":true,"10":true,"11":</a:t>
            </a:r>
            <a:r>
              <a:rPr lang="en-US" altLang="ja-JP" sz="2400" dirty="0" err="1" smtClean="0"/>
              <a:t>tr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ue,"12":true,"13"....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616530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"text/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javascript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" is not registered in Registry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22416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機制來確定文件類型的</a:t>
            </a:r>
            <a:r>
              <a:rPr lang="en-US" altLang="ja-JP" sz="4000" smtClean="0"/>
              <a:t>IE</a:t>
            </a:r>
            <a:br>
              <a:rPr lang="en-US" altLang="ja-JP" sz="4000" smtClean="0"/>
            </a:br>
            <a:r>
              <a:rPr lang="en-US" altLang="ja-JP" sz="2400" smtClean="0">
                <a:solidFill>
                  <a:srgbClr val="92D050"/>
                </a:solidFill>
              </a:rPr>
              <a:t>Mechanism to determine file type of IE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対策  </a:t>
            </a:r>
            <a:r>
              <a:rPr lang="en-US" altLang="zh-TW" sz="2800" dirty="0" smtClean="0">
                <a:solidFill>
                  <a:srgbClr val="92D050"/>
                </a:solidFill>
              </a:rPr>
              <a:t>Countermeasure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r>
              <a:rPr lang="en-US" altLang="ja-JP" sz="2800" dirty="0" smtClean="0"/>
              <a:t>Use "X-Content-</a:t>
            </a:r>
            <a:r>
              <a:rPr lang="en-US" altLang="zh-TW" sz="2800" dirty="0" smtClean="0"/>
              <a:t>Type- </a:t>
            </a:r>
            <a:r>
              <a:rPr lang="en-US" altLang="zh-TW" sz="2800" dirty="0" err="1" smtClean="0"/>
              <a:t>Options:nosniff</a:t>
            </a:r>
            <a:r>
              <a:rPr lang="en-US" altLang="zh-TW" sz="2800" dirty="0" smtClean="0"/>
              <a:t>" </a:t>
            </a:r>
            <a:r>
              <a:rPr lang="en-US" altLang="zh-TW" sz="2400" dirty="0" smtClean="0"/>
              <a:t>(only for IE8+)</a:t>
            </a:r>
            <a:endParaRPr lang="en-US" altLang="zh-TW" sz="2800" dirty="0" smtClean="0"/>
          </a:p>
          <a:p>
            <a:r>
              <a:rPr lang="en-US" altLang="zh-TW" sz="2800" dirty="0" smtClean="0"/>
              <a:t>Use only well-known Content-Type.</a:t>
            </a:r>
            <a:br>
              <a:rPr lang="en-US" altLang="zh-TW" sz="2800" dirty="0" smtClean="0"/>
            </a:br>
            <a:r>
              <a:rPr lang="en-US" altLang="zh-TW" sz="2400" dirty="0" smtClean="0"/>
              <a:t>don't use "text/</a:t>
            </a:r>
            <a:r>
              <a:rPr lang="en-US" altLang="zh-TW" sz="2400" dirty="0" err="1" smtClean="0"/>
              <a:t>javascript</a:t>
            </a:r>
            <a:r>
              <a:rPr lang="en-US" altLang="zh-TW" sz="2400" dirty="0" smtClean="0"/>
              <a:t>".</a:t>
            </a:r>
            <a:endParaRPr lang="en-US" altLang="zh-TW" sz="2800" dirty="0" smtClean="0"/>
          </a:p>
          <a:p>
            <a:endParaRPr lang="en-US" altLang="zh-TW" sz="28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620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第</a:t>
            </a:r>
            <a:r>
              <a:rPr lang="en-US" altLang="ja-JP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話  旁路</a:t>
            </a:r>
            <a:r>
              <a:rPr lang="zh-TW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altLang="ja-JP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Content-Disposition </a:t>
            </a:r>
            <a:r>
              <a:rPr lang="ja-JP" altLang="en-US" sz="32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標頭</a:t>
            </a:r>
            <a: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altLang="ja-JP" sz="24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Episode 2: Bypass Content-Disposition Header</a:t>
            </a:r>
            <a:endParaRPr kumimoji="1" lang="ja-JP" altLang="en-US" sz="3600" dirty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4211960" y="5013176"/>
            <a:ext cx="4752528" cy="1728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旁路 </a:t>
            </a:r>
            <a:r>
              <a:rPr lang="en-US" altLang="ja-JP" sz="4000" dirty="0" smtClean="0"/>
              <a:t>Content-Disposition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smtClean="0">
                <a:solidFill>
                  <a:srgbClr val="92D050"/>
                </a:solidFill>
              </a:rPr>
              <a:t>Bypass Content-</a:t>
            </a:r>
            <a:r>
              <a:rPr lang="en-US" altLang="ja-JP" sz="2800" dirty="0" err="1" smtClean="0">
                <a:solidFill>
                  <a:srgbClr val="92D050"/>
                </a:solidFill>
              </a:rPr>
              <a:t>Dispositon</a:t>
            </a:r>
            <a:r>
              <a:rPr lang="en-US" altLang="ja-JP" sz="2800" dirty="0" smtClean="0">
                <a:solidFill>
                  <a:srgbClr val="92D050"/>
                </a:solidFill>
              </a:rPr>
              <a:t>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Content-Disposition: </a:t>
            </a:r>
            <a:r>
              <a:rPr lang="en-US" altLang="zh-TW" u="sng" dirty="0" smtClean="0"/>
              <a:t>attachment</a:t>
            </a:r>
          </a:p>
          <a:p>
            <a:r>
              <a:rPr lang="zh-TW" altLang="en-US" dirty="0" smtClean="0"/>
              <a:t>下載指令的瀏覽器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800" dirty="0" smtClean="0">
                <a:solidFill>
                  <a:srgbClr val="92D050"/>
                </a:solidFill>
              </a:rPr>
              <a:t>Download directive for browsers</a:t>
            </a:r>
            <a:br>
              <a:rPr lang="en-US" altLang="ja-JP" sz="2800" dirty="0" smtClean="0">
                <a:solidFill>
                  <a:srgbClr val="92D050"/>
                </a:solidFill>
              </a:rPr>
            </a:br>
            <a:r>
              <a:rPr lang="ja-JP" altLang="en-US" sz="2000" b="0" dirty="0" smtClean="0">
                <a:solidFill>
                  <a:srgbClr val="FFC000"/>
                </a:solidFill>
              </a:rPr>
              <a:t>ブラウザへのダウンロード指令</a:t>
            </a:r>
            <a:endParaRPr lang="en-US" altLang="ja-JP" sz="2800" b="0" dirty="0" smtClean="0">
              <a:solidFill>
                <a:srgbClr val="FFC000"/>
              </a:solidFill>
            </a:endParaRPr>
          </a:p>
          <a:p>
            <a:r>
              <a:rPr lang="zh-TW" altLang="en-US" dirty="0" smtClean="0"/>
              <a:t>經常使用，以防止對 </a:t>
            </a:r>
            <a:r>
              <a:rPr lang="en-US" altLang="zh-TW" dirty="0" smtClean="0"/>
              <a:t>XSS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ja-JP" dirty="0" smtClean="0"/>
              <a:t>often uses for preventing for XSS 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991" y="4653136"/>
            <a:ext cx="720080" cy="72008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25891" y="5622851"/>
            <a:ext cx="974501" cy="974501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00392" y="5256584"/>
            <a:ext cx="836712" cy="836712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5121" y="4725144"/>
            <a:ext cx="632965" cy="604481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5805264"/>
            <a:ext cx="864096" cy="864096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76056" y="5733256"/>
            <a:ext cx="821259" cy="821259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71896" y="4769212"/>
            <a:ext cx="864096" cy="86409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13" y="4869160"/>
            <a:ext cx="689330" cy="7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5301208"/>
            <a:ext cx="817265" cy="817265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827584" y="472514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XSS</a:t>
            </a:r>
            <a:r>
              <a:rPr lang="ja-JP" altLang="en-US" sz="2000" dirty="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を防ぐために使用される。</a:t>
            </a:r>
            <a:endParaRPr lang="en-US" altLang="ja-JP" sz="2000" dirty="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旁路 </a:t>
            </a:r>
            <a:r>
              <a:rPr lang="en-US" altLang="ja-JP" sz="4000" dirty="0" smtClean="0"/>
              <a:t>Content-Disposition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smtClean="0">
                <a:solidFill>
                  <a:srgbClr val="92D050"/>
                </a:solidFill>
              </a:rPr>
              <a:t>Bypass Content-</a:t>
            </a:r>
            <a:r>
              <a:rPr lang="en-US" altLang="ja-JP" sz="2800" dirty="0" err="1" smtClean="0">
                <a:solidFill>
                  <a:srgbClr val="92D050"/>
                </a:solidFill>
              </a:rPr>
              <a:t>Dispositon</a:t>
            </a:r>
            <a:r>
              <a:rPr lang="en-US" altLang="ja-JP" sz="2800" dirty="0" smtClean="0">
                <a:solidFill>
                  <a:srgbClr val="92D050"/>
                </a:solidFill>
              </a:rPr>
              <a:t>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Content-Disposition: </a:t>
            </a:r>
            <a:r>
              <a:rPr lang="en-US" altLang="zh-TW" u="sng" dirty="0" smtClean="0"/>
              <a:t>attachment</a:t>
            </a:r>
          </a:p>
          <a:p>
            <a:r>
              <a:rPr lang="zh-TW" altLang="en-US" sz="2800" dirty="0" smtClean="0"/>
              <a:t>旁路</a:t>
            </a:r>
            <a:r>
              <a:rPr lang="en-US" altLang="zh-TW" sz="2800" dirty="0" smtClean="0"/>
              <a:t>'Content-Disposition: attachment'</a:t>
            </a:r>
            <a:r>
              <a:rPr lang="zh-TW" altLang="en-US" sz="2800" dirty="0" smtClean="0"/>
              <a:t> 與攻擊者通過特製的</a:t>
            </a:r>
            <a:r>
              <a:rPr lang="en-US" altLang="zh-TW" sz="2800" dirty="0" smtClean="0"/>
              <a:t>JavaScript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Bypass 'Content-Disposition: attachment' with specially crafted JavaScript by attacker</a:t>
            </a:r>
            <a:r>
              <a:rPr lang="en-US" altLang="ja-JP" sz="2800" dirty="0" smtClean="0">
                <a:solidFill>
                  <a:srgbClr val="92D050"/>
                </a:solidFill>
              </a:rPr>
              <a:t/>
            </a:r>
            <a:br>
              <a:rPr lang="en-US" altLang="ja-JP" sz="2800" dirty="0" smtClean="0">
                <a:solidFill>
                  <a:srgbClr val="92D050"/>
                </a:solidFill>
              </a:rPr>
            </a:br>
            <a:r>
              <a:rPr lang="ja-JP" altLang="en-US" sz="2000" b="0" dirty="0" smtClean="0">
                <a:solidFill>
                  <a:srgbClr val="FFC000"/>
                </a:solidFill>
              </a:rPr>
              <a:t>攻撃者の細工した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JavaScript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により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'Content-Disposition: attachment'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を回避可能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旁路 </a:t>
            </a:r>
            <a:r>
              <a:rPr lang="en-US" altLang="ja-JP" sz="4000" dirty="0" smtClean="0"/>
              <a:t>Content-Disposition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smtClean="0">
                <a:solidFill>
                  <a:srgbClr val="92D050"/>
                </a:solidFill>
              </a:rPr>
              <a:t>Bypass Content-</a:t>
            </a:r>
            <a:r>
              <a:rPr lang="en-US" altLang="ja-JP" sz="2800" dirty="0" err="1" smtClean="0">
                <a:solidFill>
                  <a:srgbClr val="92D050"/>
                </a:solidFill>
              </a:rPr>
              <a:t>Dispositon</a:t>
            </a:r>
            <a:r>
              <a:rPr lang="en-US" altLang="ja-JP" sz="2800" dirty="0" smtClean="0">
                <a:solidFill>
                  <a:srgbClr val="92D050"/>
                </a:solidFill>
              </a:rPr>
              <a:t>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陷阱頁面創建的攻擊者</a:t>
            </a:r>
            <a:r>
              <a:rPr lang="en-US" altLang="zh-TW" dirty="0" smtClean="0"/>
              <a:t>  </a:t>
            </a:r>
            <a:r>
              <a:rPr lang="en-US" altLang="ja-JP" sz="2400" dirty="0" smtClean="0">
                <a:solidFill>
                  <a:srgbClr val="FFC000"/>
                </a:solidFill>
              </a:rPr>
              <a:t>Trap page by attacker</a:t>
            </a:r>
            <a:endParaRPr lang="en-US" altLang="zh-TW" dirty="0" smtClean="0">
              <a:solidFill>
                <a:srgbClr val="FFC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15719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目標內容與 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"Content-Disposition: attachment"</a:t>
            </a:r>
            <a:endParaRPr kumimoji="1" lang="en-US" altLang="ja-JP" sz="24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2000" dirty="0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target content with "Content-Disposition: attachment"</a:t>
            </a:r>
            <a:endParaRPr kumimoji="1" lang="ja-JP" altLang="en-US" sz="2000" dirty="0">
              <a:solidFill>
                <a:srgbClr val="92D05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2348880"/>
            <a:ext cx="8568952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&lt;script&gt;</a:t>
            </a:r>
          </a:p>
          <a:p>
            <a:r>
              <a:rPr lang="en-US" altLang="ja-JP" sz="2400" dirty="0" smtClean="0">
                <a:solidFill>
                  <a:srgbClr val="008000"/>
                </a:solidFill>
                <a:latin typeface="ＭＳ ゴシック" pitchFamily="49" charset="-128"/>
                <a:ea typeface="ＭＳ ゴシック" pitchFamily="49" charset="-128"/>
                <a:cs typeface="Arial Unicode MS" pitchFamily="50" charset="-128"/>
              </a:rPr>
              <a:t>    // crafted JavaScript here. </a:t>
            </a:r>
          </a:p>
          <a:p>
            <a:r>
              <a:rPr lang="en-US" altLang="ja-JP" sz="2400" dirty="0" smtClean="0">
                <a:solidFill>
                  <a:srgbClr val="008000"/>
                </a:solidFill>
                <a:latin typeface="ＭＳ ゴシック" pitchFamily="49" charset="-128"/>
                <a:ea typeface="ＭＳ ゴシック" pitchFamily="49" charset="-128"/>
                <a:cs typeface="Arial Unicode MS" pitchFamily="50" charset="-128"/>
              </a:rPr>
              <a:t>    // actual code is not open today</a:t>
            </a:r>
          </a:p>
          <a:p>
            <a:r>
              <a:rPr lang="en-US" altLang="zh-TW" sz="2400" dirty="0" smtClean="0">
                <a:solidFill>
                  <a:srgbClr val="008000"/>
                </a:solidFill>
                <a:latin typeface="ＭＳ ゴシック" pitchFamily="49" charset="-128"/>
                <a:ea typeface="ＭＳ ゴシック" pitchFamily="49" charset="-128"/>
                <a:cs typeface="Arial Unicode MS" pitchFamily="50" charset="-128"/>
              </a:rPr>
              <a:t>    // </a:t>
            </a:r>
            <a:r>
              <a:rPr lang="zh-TW" altLang="en-US" sz="2400" dirty="0" smtClean="0">
                <a:solidFill>
                  <a:srgbClr val="008000"/>
                </a:solidFill>
                <a:latin typeface="ＭＳ ゴシック" pitchFamily="49" charset="-128"/>
                <a:ea typeface="ＭＳ ゴシック" pitchFamily="49" charset="-128"/>
                <a:cs typeface="Arial Unicode MS" pitchFamily="50" charset="-128"/>
              </a:rPr>
              <a:t>今天沒有顯示。</a:t>
            </a:r>
            <a:r>
              <a:rPr lang="en-US" altLang="ja-JP" sz="2400" dirty="0" smtClean="0">
                <a:solidFill>
                  <a:srgbClr val="008000"/>
                </a:solidFill>
                <a:latin typeface="ＭＳ ゴシック" pitchFamily="49" charset="-128"/>
                <a:ea typeface="ＭＳ ゴシック" pitchFamily="49" charset="-128"/>
                <a:cs typeface="Arial Unicode MS" pitchFamily="50" charset="-128"/>
              </a:rPr>
              <a:t>  ^_^;</a:t>
            </a:r>
            <a:endParaRPr kumimoji="1" lang="en-US" altLang="ja-JP" sz="2400" dirty="0" smtClean="0">
              <a:solidFill>
                <a:srgbClr val="008000"/>
              </a:solidFill>
              <a:latin typeface="ＭＳ ゴシック" pitchFamily="49" charset="-128"/>
              <a:ea typeface="ＭＳ ゴシック" pitchFamily="49" charset="-128"/>
              <a:cs typeface="Arial Unicode MS" pitchFamily="50" charset="-128"/>
            </a:endParaRPr>
          </a:p>
          <a:p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&lt;/script&gt;</a:t>
            </a:r>
          </a:p>
          <a:p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&lt;script </a:t>
            </a:r>
            <a:r>
              <a:rPr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src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="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http://example.com/download.cgi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"&gt;&lt;/script&gt;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563888" y="4653136"/>
            <a:ext cx="504056" cy="504056"/>
          </a:xfrm>
          <a:prstGeom prst="downArrow">
            <a:avLst/>
          </a:prstGeom>
          <a:solidFill>
            <a:srgbClr val="F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1520" y="2348880"/>
            <a:ext cx="72008" cy="2376264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旁路 </a:t>
            </a:r>
            <a:r>
              <a:rPr lang="en-US" altLang="ja-JP" sz="4000" dirty="0" smtClean="0"/>
              <a:t>Content-Disposition </a:t>
            </a:r>
            <a:r>
              <a:rPr lang="ja-JP" altLang="en-US" sz="4000" dirty="0" smtClean="0"/>
              <a:t>標頭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smtClean="0">
                <a:solidFill>
                  <a:srgbClr val="92D050"/>
                </a:solidFill>
              </a:rPr>
              <a:t>Bypass Content-</a:t>
            </a:r>
            <a:r>
              <a:rPr lang="en-US" altLang="ja-JP" sz="2800" dirty="0" err="1" smtClean="0">
                <a:solidFill>
                  <a:srgbClr val="92D050"/>
                </a:solidFill>
              </a:rPr>
              <a:t>Dispositon</a:t>
            </a:r>
            <a:r>
              <a:rPr lang="en-US" altLang="ja-JP" sz="2800" dirty="0" smtClean="0">
                <a:solidFill>
                  <a:srgbClr val="92D050"/>
                </a:solidFill>
              </a:rPr>
              <a:t> Header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悄悄地發表於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月在日本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Published: Jul 2007 in </a:t>
            </a:r>
            <a:r>
              <a:rPr lang="en-US" altLang="ja-JP" sz="2400" dirty="0" err="1" smtClean="0">
                <a:solidFill>
                  <a:srgbClr val="92D050"/>
                </a:solidFill>
              </a:rPr>
              <a:t>Javap</a:t>
            </a:r>
            <a:r>
              <a:rPr lang="en-US" altLang="ja-JP" sz="2400" dirty="0" smtClean="0">
                <a:solidFill>
                  <a:srgbClr val="92D050"/>
                </a:solidFill>
              </a:rPr>
              <a:t> by stealth </a:t>
            </a:r>
            <a:r>
              <a:rPr lang="en-US" altLang="ja-JP" sz="2800" dirty="0" smtClean="0">
                <a:solidFill>
                  <a:srgbClr val="92D050"/>
                </a:solidFill>
              </a:rPr>
              <a:t/>
            </a:r>
            <a:br>
              <a:rPr lang="en-US" altLang="ja-JP" sz="2800" dirty="0" smtClean="0">
                <a:solidFill>
                  <a:srgbClr val="92D050"/>
                </a:solidFill>
              </a:rPr>
            </a:br>
            <a:r>
              <a:rPr lang="en-US" altLang="ja-JP" sz="2000" b="0" dirty="0" smtClean="0">
                <a:solidFill>
                  <a:srgbClr val="FFC000"/>
                </a:solidFill>
              </a:rPr>
              <a:t>2007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年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7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月に日本でひっそりと公開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r>
              <a:rPr lang="en-US" altLang="ja-JP" dirty="0" smtClean="0"/>
              <a:t>Affected: IE6 / IE7 / IE8</a:t>
            </a:r>
            <a:endParaRPr lang="en-US" altLang="ja-JP" sz="2000" dirty="0" smtClean="0"/>
          </a:p>
          <a:p>
            <a:r>
              <a:rPr lang="zh-TW" altLang="en-US" dirty="0" smtClean="0"/>
              <a:t>沒辦法，以防止</a:t>
            </a:r>
            <a:r>
              <a:rPr lang="en-US" altLang="zh-TW" dirty="0" smtClean="0"/>
              <a:t>XSS</a:t>
            </a:r>
            <a:r>
              <a:rPr lang="zh-TW" altLang="en-US" dirty="0" smtClean="0"/>
              <a:t>由服務器端。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>
                <a:solidFill>
                  <a:srgbClr val="92D050"/>
                </a:solidFill>
              </a:rPr>
              <a:t>No way to prevent XSS by server-side.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ja-JP" altLang="en-US" sz="2000" b="0" dirty="0" smtClean="0">
                <a:solidFill>
                  <a:srgbClr val="FFC000"/>
                </a:solidFill>
              </a:rPr>
              <a:t>サーバ側で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XSS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を防ぐ手段はない</a:t>
            </a:r>
            <a:endParaRPr lang="en-US" altLang="zh-TW" sz="2000" b="0" dirty="0" smtClean="0">
              <a:solidFill>
                <a:srgbClr val="FFC000"/>
              </a:solidFill>
            </a:endParaRPr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862064"/>
            <a:ext cx="8712968" cy="1143000"/>
          </a:xfrm>
          <a:effectLst/>
        </p:spPr>
        <p:txBody>
          <a:bodyPr>
            <a:noAutofit/>
          </a:bodyPr>
          <a:lstStyle/>
          <a:p>
            <a:pPr algn="ctr"/>
            <a:r>
              <a:rPr lang="ja-JP" altLang="en-US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第</a:t>
            </a:r>
            <a: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3</a:t>
            </a:r>
            <a:r>
              <a:rPr lang="ja-JP" altLang="en-US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話 </a:t>
            </a:r>
            <a:r>
              <a:rPr lang="en-US" altLang="ja-JP" sz="3600" dirty="0" err="1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MLang</a:t>
            </a:r>
            <a:r>
              <a:rPr lang="zh-TW" altLang="en-US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編碼轉換問題</a:t>
            </a:r>
            <a: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/>
            </a:r>
            <a:b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</a:br>
            <a:r>
              <a:rPr lang="en-US" altLang="ja-JP" sz="28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Episode 3: </a:t>
            </a:r>
            <a:r>
              <a:rPr lang="en-US" altLang="ja-JP" sz="2800" dirty="0" err="1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MLang</a:t>
            </a:r>
            <a:r>
              <a:rPr lang="en-US" altLang="ja-JP" sz="28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 encode conversion issue</a:t>
            </a:r>
            <a:endParaRPr kumimoji="1" lang="ja-JP" altLang="en-US" sz="3600" dirty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MLang</a:t>
            </a:r>
            <a:r>
              <a:rPr lang="en-US" altLang="zh-TW" dirty="0" smtClean="0"/>
              <a:t>: DLL</a:t>
            </a:r>
            <a:r>
              <a:rPr lang="zh-TW" altLang="en-US" dirty="0" smtClean="0"/>
              <a:t>多語言支持，包括文字編碼轉換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4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400" dirty="0" smtClean="0">
                <a:solidFill>
                  <a:srgbClr val="92D050"/>
                </a:solidFill>
              </a:rPr>
              <a:t> : DLL for multi language support including conversion of text encoding. </a:t>
            </a:r>
            <a:r>
              <a:rPr lang="en-US" altLang="ja-JP" sz="2800" dirty="0" smtClean="0">
                <a:solidFill>
                  <a:srgbClr val="92D050"/>
                </a:solidFill>
              </a:rPr>
              <a:t/>
            </a:r>
            <a:br>
              <a:rPr lang="en-US" altLang="ja-JP" sz="2800" dirty="0" smtClean="0">
                <a:solidFill>
                  <a:srgbClr val="92D050"/>
                </a:solidFill>
              </a:rPr>
            </a:br>
            <a:r>
              <a:rPr lang="en-US" altLang="ja-JP" sz="2000" b="0" dirty="0" err="1" smtClean="0">
                <a:solidFill>
                  <a:srgbClr val="FFC000"/>
                </a:solidFill>
              </a:rPr>
              <a:t>MLang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は文字エンコーディングの変換機能を含む、多言語サポートのための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DLL</a:t>
            </a:r>
          </a:p>
          <a:p>
            <a:endParaRPr lang="en-US" altLang="ja-JP" sz="2000" dirty="0" smtClean="0"/>
          </a:p>
          <a:p>
            <a:pPr lvl="1"/>
            <a:r>
              <a:rPr lang="en-US" altLang="zh-TW" dirty="0" err="1" smtClean="0"/>
              <a:t>ConvertINetMultiByteToUnicode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ConvertINetUnicodeToMultiByte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ConvertINetString</a:t>
            </a:r>
            <a:endParaRPr lang="en-US" altLang="zh-TW" sz="1600" b="0" dirty="0" smtClean="0">
              <a:solidFill>
                <a:srgbClr val="FFC000"/>
              </a:solidFill>
            </a:endParaRPr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 smtClean="0"/>
              <a:t>介紹到</a:t>
            </a:r>
            <a:r>
              <a:rPr lang="en-US" altLang="ja-JP" sz="5400" smtClean="0"/>
              <a:t>JavaScript</a:t>
            </a:r>
            <a:r>
              <a:rPr lang="ja-JP" altLang="en-US" sz="5400" smtClean="0"/>
              <a:t>的混淆</a:t>
            </a:r>
            <a:r>
              <a:rPr lang="en-US" altLang="ja-JP" sz="5400" smtClean="0"/>
              <a:t/>
            </a:r>
            <a:br>
              <a:rPr lang="en-US" altLang="ja-JP" sz="5400" smtClean="0"/>
            </a:br>
            <a:r>
              <a:rPr lang="en-US" altLang="ja-JP" sz="3600" smtClean="0">
                <a:solidFill>
                  <a:srgbClr val="92D050"/>
                </a:solidFill>
              </a:rPr>
              <a:t>Introduction of</a:t>
            </a:r>
            <a:br>
              <a:rPr lang="en-US" altLang="ja-JP" sz="3600" smtClean="0">
                <a:solidFill>
                  <a:srgbClr val="92D050"/>
                </a:solidFill>
              </a:rPr>
            </a:br>
            <a:r>
              <a:rPr lang="en-US" altLang="ja-JP" sz="3600" smtClean="0">
                <a:solidFill>
                  <a:srgbClr val="92D050"/>
                </a:solidFill>
              </a:rPr>
              <a:t>obfuscated JavaScript</a:t>
            </a:r>
            <a:endParaRPr kumimoji="1" lang="ja-JP" altLang="en-US" sz="36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IE</a:t>
            </a:r>
            <a:r>
              <a:rPr lang="zh-TW" altLang="en-US" dirty="0" smtClean="0"/>
              <a:t>處理文本與 </a:t>
            </a:r>
            <a:r>
              <a:rPr lang="en-US" altLang="zh-TW" dirty="0" smtClean="0"/>
              <a:t>Unicode</a:t>
            </a:r>
            <a:r>
              <a:rPr lang="zh-TW" altLang="en-US" dirty="0" smtClean="0"/>
              <a:t>的轉換，從外部通過 </a:t>
            </a:r>
            <a:r>
              <a:rPr lang="en-US" altLang="zh-TW" dirty="0" err="1" smtClean="0"/>
              <a:t>MLang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IE handles text as Unicode from outside with conversion by </a:t>
            </a:r>
            <a:r>
              <a:rPr lang="en-US" altLang="ja-JP" sz="24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400" dirty="0" smtClean="0">
                <a:solidFill>
                  <a:srgbClr val="92D050"/>
                </a:solidFill>
              </a:rPr>
              <a:t>. </a:t>
            </a:r>
            <a:r>
              <a:rPr lang="en-US" altLang="ja-JP" sz="2800" dirty="0" smtClean="0">
                <a:solidFill>
                  <a:srgbClr val="92D050"/>
                </a:solidFill>
              </a:rPr>
              <a:t/>
            </a:r>
            <a:br>
              <a:rPr lang="en-US" altLang="ja-JP" sz="2800" dirty="0" smtClean="0">
                <a:solidFill>
                  <a:srgbClr val="92D050"/>
                </a:solidFill>
              </a:rPr>
            </a:br>
            <a:r>
              <a:rPr lang="en-US" altLang="ja-JP" sz="2000" b="0" dirty="0" smtClean="0">
                <a:solidFill>
                  <a:srgbClr val="FFC000"/>
                </a:solidFill>
              </a:rPr>
              <a:t>IE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は</a:t>
            </a:r>
            <a:r>
              <a:rPr lang="en-US" altLang="ja-JP" sz="2000" b="0" dirty="0" err="1" smtClean="0">
                <a:solidFill>
                  <a:srgbClr val="FFC000"/>
                </a:solidFill>
              </a:rPr>
              <a:t>MLang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を使って外部からの文字列を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Unicode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に変換して処理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ja-JP" sz="20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4283968" y="4005064"/>
            <a:ext cx="4680520" cy="2592288"/>
          </a:xfrm>
          <a:prstGeom prst="roundRect">
            <a:avLst>
              <a:gd name="adj" fmla="val 13807"/>
            </a:avLst>
          </a:prstGeom>
          <a:gradFill flip="none" rotWithShape="1">
            <a:gsLst>
              <a:gs pos="100000">
                <a:srgbClr val="2C5D98"/>
              </a:gs>
              <a:gs pos="0">
                <a:srgbClr val="3C7BC7"/>
              </a:gs>
              <a:gs pos="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283968" y="4005064"/>
            <a:ext cx="4680520" cy="2592288"/>
          </a:xfrm>
          <a:prstGeom prst="roundRect">
            <a:avLst>
              <a:gd name="adj" fmla="val 13807"/>
            </a:avLst>
          </a:prstGeom>
          <a:solidFill>
            <a:schemeClr val="bg1">
              <a:alpha val="57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03" y="4653136"/>
            <a:ext cx="1233361" cy="123336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857178"/>
            <a:ext cx="1368152" cy="136815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339752" y="43651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Shift_JIS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EUC-KR,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Big5</a:t>
            </a:r>
            <a:r>
              <a:rPr kumimoji="1" lang="en-US" altLang="ja-JP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…</a:t>
            </a:r>
            <a:endParaRPr kumimoji="1" lang="ja-JP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808" y="4005064"/>
            <a:ext cx="770680" cy="79208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0" name="右矢印 9"/>
          <p:cNvSpPr/>
          <p:nvPr/>
        </p:nvSpPr>
        <p:spPr>
          <a:xfrm>
            <a:off x="2267744" y="5373216"/>
            <a:ext cx="2376264" cy="571504"/>
          </a:xfrm>
          <a:prstGeom prst="rightArrow">
            <a:avLst>
              <a:gd name="adj1" fmla="val 36831"/>
              <a:gd name="adj2" fmla="val 4736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016" y="4725144"/>
            <a:ext cx="1224136" cy="17281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kumimoji="1" lang="en-US" altLang="ja-JP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MLang</a:t>
            </a:r>
            <a:endParaRPr kumimoji="1" lang="ja-JP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48264" y="4653136"/>
            <a:ext cx="1872208" cy="208823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20272" y="60932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UTF-16LE</a:t>
            </a:r>
            <a:endParaRPr kumimoji="1" lang="ja-JP" altLang="en-US" b="1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012160" y="5373216"/>
            <a:ext cx="1296144" cy="571504"/>
          </a:xfrm>
          <a:prstGeom prst="rightArrow">
            <a:avLst>
              <a:gd name="adj1" fmla="val 36831"/>
              <a:gd name="adj2" fmla="val 47366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86"/>
          <p:cNvGrpSpPr/>
          <p:nvPr/>
        </p:nvGrpSpPr>
        <p:grpSpPr>
          <a:xfrm>
            <a:off x="7358050" y="4954848"/>
            <a:ext cx="1785950" cy="1714512"/>
            <a:chOff x="5214942" y="928670"/>
            <a:chExt cx="1785950" cy="1714512"/>
          </a:xfrm>
        </p:grpSpPr>
        <p:sp>
          <p:nvSpPr>
            <p:cNvPr id="16" name="正方形/長方形 15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角三角形 16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CCECFF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17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パイ 22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214942" y="1214422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ja-JP" sz="2400" i="1" dirty="0" smtClean="0">
                  <a:latin typeface="Aparajita" pitchFamily="34" charset="0"/>
                  <a:ea typeface="メイリオ" pitchFamily="50" charset="-128"/>
                  <a:cs typeface="Aparajita" pitchFamily="34" charset="0"/>
                </a:rPr>
                <a:t>&lt;html&gt;</a:t>
              </a:r>
              <a:endParaRPr kumimoji="1" lang="ja-JP" altLang="en-US" sz="1400" i="1" dirty="0" smtClean="0">
                <a:latin typeface="Aparajita" pitchFamily="34" charset="0"/>
                <a:ea typeface="メイリオ" pitchFamily="50" charset="-128"/>
                <a:cs typeface="Aparajit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它轉換為 </a:t>
            </a:r>
            <a:r>
              <a:rPr lang="en-US" altLang="zh-TW" dirty="0" smtClean="0"/>
              <a:t>Unicode</a:t>
            </a:r>
            <a:r>
              <a:rPr lang="zh-TW" altLang="en-US" dirty="0" smtClean="0"/>
              <a:t>時給予相應破字節序列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Converted to Unicode accordingly when given broken byte sequence. </a:t>
            </a:r>
            <a:br>
              <a:rPr lang="en-US" altLang="ja-JP" sz="2400" dirty="0" smtClean="0">
                <a:solidFill>
                  <a:srgbClr val="92D050"/>
                </a:solidFill>
              </a:rPr>
            </a:br>
            <a:r>
              <a:rPr lang="ja-JP" altLang="en-US" sz="2000" b="0" dirty="0" smtClean="0">
                <a:solidFill>
                  <a:srgbClr val="FFC000"/>
                </a:solidFill>
              </a:rPr>
              <a:t>壊れたバイト列を渡したときも、それなりに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Unicode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に変換される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r>
              <a:rPr lang="zh-TW" altLang="en-US" dirty="0" smtClean="0"/>
              <a:t>元字符</a:t>
            </a:r>
            <a:r>
              <a:rPr lang="en-US" altLang="zh-TW" dirty="0" smtClean="0"/>
              <a:t>("&lt;&gt;)</a:t>
            </a:r>
            <a:r>
              <a:rPr lang="zh-TW" altLang="en-US" dirty="0" smtClean="0"/>
              <a:t>不存在於原始字節序列生成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ja-JP" sz="2400" dirty="0" smtClean="0">
                <a:solidFill>
                  <a:srgbClr val="92D050"/>
                </a:solidFill>
              </a:rPr>
              <a:t>meta characters ("&lt;&gt;) which don't exist in original byte sequence are generated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b="0" dirty="0" smtClean="0">
                <a:solidFill>
                  <a:srgbClr val="FFC000"/>
                </a:solidFill>
              </a:rPr>
              <a:t>もとのバイト列に存在しない「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"&lt;&gt;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」などが生成され、</a:t>
            </a:r>
            <a:r>
              <a:rPr lang="en-US" altLang="ja-JP" sz="2000" b="0" dirty="0" smtClean="0">
                <a:solidFill>
                  <a:srgbClr val="FFC000"/>
                </a:solidFill>
              </a:rPr>
              <a:t>XSS</a:t>
            </a:r>
            <a:r>
              <a:rPr lang="ja-JP" altLang="en-US" sz="2000" b="0" dirty="0" smtClean="0">
                <a:solidFill>
                  <a:srgbClr val="FFC000"/>
                </a:solidFill>
              </a:rPr>
              <a:t>につながる</a:t>
            </a:r>
            <a:endParaRPr lang="en-US" altLang="ja-JP" sz="2000" b="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484784"/>
            <a:ext cx="8712968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smtClean="0">
                <a:ea typeface="ＭＳ ゴシック" pitchFamily="49" charset="-128"/>
              </a:rPr>
              <a:t>&lt;meta http-equiv="Content-Type"</a:t>
            </a:r>
          </a:p>
          <a:p>
            <a:r>
              <a:rPr lang="en-US" altLang="ja-JP" sz="2400" smtClean="0">
                <a:ea typeface="ＭＳ ゴシック" pitchFamily="49" charset="-128"/>
              </a:rPr>
              <a:t>    content="text/html; charset=</a:t>
            </a:r>
            <a:r>
              <a:rPr lang="en-US" altLang="ja-JP" sz="2400" smtClean="0">
                <a:solidFill>
                  <a:srgbClr val="C00000"/>
                </a:solidFill>
                <a:ea typeface="ＭＳ ゴシック" pitchFamily="49" charset="-128"/>
              </a:rPr>
              <a:t>XXXXX</a:t>
            </a:r>
            <a:r>
              <a:rPr lang="en-US" altLang="ja-JP" sz="2400" smtClean="0">
                <a:ea typeface="ＭＳ ゴシック" pitchFamily="49" charset="-128"/>
              </a:rPr>
              <a:t>" /&gt;</a:t>
            </a:r>
          </a:p>
          <a:p>
            <a:r>
              <a:rPr lang="en-US" altLang="ja-JP" sz="2400" smtClean="0">
                <a:ea typeface="ＭＳ ゴシック" pitchFamily="49" charset="-128"/>
              </a:rPr>
              <a:t>...</a:t>
            </a:r>
          </a:p>
          <a:p>
            <a:r>
              <a:rPr lang="en-US" altLang="ja-JP" sz="2400" smtClean="0">
                <a:ea typeface="ＭＳ ゴシック" pitchFamily="49" charset="-128"/>
              </a:rPr>
              <a:t>&lt;input type="text" value=</a:t>
            </a:r>
          </a:p>
          <a:p>
            <a:r>
              <a:rPr lang="en-US" altLang="ja-JP" sz="2400" smtClean="0">
                <a:ea typeface="ＭＳ ゴシック" pitchFamily="49" charset="-128"/>
              </a:rPr>
              <a:t>"</a:t>
            </a:r>
            <a:r>
              <a:rPr lang="en-US" altLang="ja-JP" sz="2400" smtClean="0">
                <a:solidFill>
                  <a:srgbClr val="C00000"/>
                </a:solidFill>
                <a:ea typeface="ＭＳ ゴシック" pitchFamily="49" charset="-128"/>
              </a:rPr>
              <a:t>(0xNN)(0xNN)(0xNN)</a:t>
            </a:r>
            <a:r>
              <a:rPr lang="en-US" altLang="ja-JP" sz="2400" smtClean="0">
                <a:ea typeface="ＭＳ ゴシック" pitchFamily="49" charset="-128"/>
              </a:rPr>
              <a:t>onmouseover=alert(1)// </a:t>
            </a:r>
            <a:r>
              <a:rPr lang="en-US" altLang="ja-JP" sz="2400" smtClean="0">
                <a:solidFill>
                  <a:srgbClr val="C00000"/>
                </a:solidFill>
                <a:ea typeface="ＭＳ ゴシック" pitchFamily="49" charset="-128"/>
              </a:rPr>
              <a:t>(0xNN)(0xNN)(0xNN)</a:t>
            </a:r>
            <a:r>
              <a:rPr lang="en-US" altLang="ja-JP" sz="2400" smtClean="0">
                <a:ea typeface="ＭＳ ゴシック" pitchFamily="49" charset="-128"/>
              </a:rPr>
              <a:t>" </a:t>
            </a:r>
          </a:p>
          <a:p>
            <a:r>
              <a:rPr lang="en-US" altLang="ja-JP" sz="2400" smtClean="0">
                <a:ea typeface="ＭＳ ゴシック" pitchFamily="49" charset="-128"/>
              </a:rPr>
              <a:t>&gt;</a:t>
            </a:r>
            <a:endParaRPr lang="en-US" altLang="ja-JP" sz="2400" dirty="0" smtClean="0"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1484784"/>
            <a:ext cx="72008" cy="2376264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653136"/>
            <a:ext cx="871296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B9C7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2400" smtClean="0">
                <a:latin typeface="+mj-lt"/>
                <a:ea typeface="ＭＳ ゴシック" pitchFamily="49" charset="-128"/>
              </a:rPr>
              <a:t>&lt;input type="text" value="</a:t>
            </a:r>
            <a:r>
              <a:rPr lang="en-US" altLang="ja-JP" sz="2400" smtClean="0">
                <a:solidFill>
                  <a:srgbClr val="C00000"/>
                </a:solidFill>
                <a:latin typeface="+mj-lt"/>
                <a:ea typeface="ＭＳ ゴシック" pitchFamily="49" charset="-128"/>
              </a:rPr>
              <a:t>??"</a:t>
            </a:r>
            <a:r>
              <a:rPr lang="en-US" altLang="ja-JP" sz="2400" smtClean="0">
                <a:latin typeface="+mj-lt"/>
                <a:ea typeface="ＭＳ ゴシック" pitchFamily="49" charset="-128"/>
              </a:rPr>
              <a:t>onmouseover=alert(1)// </a:t>
            </a:r>
            <a:r>
              <a:rPr lang="en-US" altLang="ja-JP" sz="2400" smtClean="0">
                <a:solidFill>
                  <a:srgbClr val="C00000"/>
                </a:solidFill>
                <a:latin typeface="+mj-lt"/>
                <a:ea typeface="ＭＳ ゴシック" pitchFamily="49" charset="-128"/>
              </a:rPr>
              <a:t>??"</a:t>
            </a:r>
            <a:r>
              <a:rPr lang="en-US" altLang="ja-JP" sz="2400" smtClean="0">
                <a:latin typeface="+mj-lt"/>
                <a:ea typeface="ＭＳ ゴシック" pitchFamily="49" charset="-128"/>
              </a:rPr>
              <a:t>" &gt;</a:t>
            </a:r>
            <a:endParaRPr lang="en-US" altLang="ja-JP" sz="2400" dirty="0" smtClean="0">
              <a:latin typeface="+mj-lt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4653136"/>
            <a:ext cx="72008" cy="576064"/>
          </a:xfrm>
          <a:prstGeom prst="rect">
            <a:avLst/>
          </a:prstGeom>
          <a:solidFill>
            <a:srgbClr val="9B9C70"/>
          </a:solidFill>
          <a:ln w="28575">
            <a:solidFill>
              <a:srgbClr val="9B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619672" y="4077072"/>
            <a:ext cx="504056" cy="504056"/>
          </a:xfrm>
          <a:prstGeom prst="downArrow">
            <a:avLst/>
          </a:prstGeom>
          <a:solidFill>
            <a:srgbClr val="F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10800000">
            <a:off x="3724996" y="5115728"/>
            <a:ext cx="38884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339752" y="4005064"/>
            <a:ext cx="6804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“</a:t>
            </a:r>
            <a:r>
              <a:rPr lang="en-US" altLang="zh-TW" sz="20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0xNN”</a:t>
            </a:r>
            <a:r>
              <a:rPr lang="zh-TW" altLang="en-US" sz="20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是無效的字節序列的字符集 </a:t>
            </a:r>
            <a:r>
              <a:rPr lang="en-US" altLang="zh-TW" sz="20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"XXXXX"</a:t>
            </a:r>
            <a:br>
              <a:rPr lang="en-US" altLang="zh-TW" sz="2000" b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lang="en-US" altLang="zh-TW" b="1" smtClean="0">
                <a:solidFill>
                  <a:srgbClr val="92D050"/>
                </a:solidFill>
                <a:latin typeface="メイリオ" pitchFamily="50" charset="-128"/>
                <a:ea typeface="メイリオ" pitchFamily="50" charset="-128"/>
              </a:rPr>
              <a:t>"NN" are invalid byte sequence for charset "XXXXX"</a:t>
            </a:r>
            <a:endParaRPr kumimoji="1" lang="ja-JP" altLang="en-US" b="1">
              <a:solidFill>
                <a:srgbClr val="92D050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太硬，以防止</a:t>
            </a:r>
            <a:r>
              <a:rPr lang="en-US" altLang="zh-TW" smtClean="0"/>
              <a:t>XSS</a:t>
            </a:r>
            <a:r>
              <a:rPr lang="zh-TW" altLang="en-US" smtClean="0"/>
              <a:t>此問題由服務器端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ja-JP" sz="2400" smtClean="0">
                <a:solidFill>
                  <a:srgbClr val="92D050"/>
                </a:solidFill>
              </a:rPr>
              <a:t>too hard to prevent XSS  for this issue by server-side. </a:t>
            </a:r>
            <a:br>
              <a:rPr lang="en-US" altLang="ja-JP" sz="2400" smtClean="0">
                <a:solidFill>
                  <a:srgbClr val="92D050"/>
                </a:solidFill>
              </a:rPr>
            </a:br>
            <a:r>
              <a:rPr lang="ja-JP" altLang="en-US" sz="2000" b="0" smtClean="0">
                <a:solidFill>
                  <a:srgbClr val="FFC000"/>
                </a:solidFill>
              </a:rPr>
              <a:t>サーバ側でこの問題に対処するのたいへん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r>
              <a:rPr lang="zh-TW" altLang="en-US" smtClean="0"/>
              <a:t>驗證所有字母</a:t>
            </a:r>
            <a:r>
              <a:rPr lang="en-US" altLang="zh-TW" smtClean="0"/>
              <a:t>/</a:t>
            </a:r>
            <a:r>
              <a:rPr lang="zh-TW" altLang="en-US" smtClean="0"/>
              <a:t>字節的字符集編碼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ja-JP" sz="2400" smtClean="0">
                <a:solidFill>
                  <a:srgbClr val="92D050"/>
                </a:solidFill>
              </a:rPr>
              <a:t>validate all letters/bytes as the charset encoding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ja-JP" altLang="en-US" sz="2000" b="0" smtClean="0">
                <a:solidFill>
                  <a:srgbClr val="FFC000"/>
                </a:solidFill>
              </a:rPr>
              <a:t>文字エンコーディング として適切か全文字</a:t>
            </a:r>
            <a:r>
              <a:rPr lang="en-US" altLang="ja-JP" sz="2000" b="0" smtClean="0">
                <a:solidFill>
                  <a:srgbClr val="FFC000"/>
                </a:solidFill>
              </a:rPr>
              <a:t>/</a:t>
            </a:r>
            <a:r>
              <a:rPr lang="ja-JP" altLang="en-US" sz="2000" b="0" smtClean="0">
                <a:solidFill>
                  <a:srgbClr val="FFC000"/>
                </a:solidFill>
              </a:rPr>
              <a:t>全バイトを検証</a:t>
            </a:r>
            <a:endParaRPr lang="en-US" altLang="ja-JP" sz="2000" b="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MLang</a:t>
            </a:r>
            <a:r>
              <a:rPr lang="zh-TW" altLang="en-US" sz="4000" dirty="0" smtClean="0"/>
              <a:t>編碼轉換問題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>
                <a:solidFill>
                  <a:srgbClr val="92D050"/>
                </a:solidFill>
              </a:rPr>
              <a:t>MLang</a:t>
            </a:r>
            <a:r>
              <a:rPr lang="en-US" altLang="ja-JP" sz="2800" dirty="0" smtClean="0">
                <a:solidFill>
                  <a:srgbClr val="92D050"/>
                </a:solidFill>
              </a:rPr>
              <a:t> encode conversion issue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現在沒有公佈細節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ja-JP" sz="2400" smtClean="0">
                <a:solidFill>
                  <a:srgbClr val="92D050"/>
                </a:solidFill>
              </a:rPr>
              <a:t>Not published for details now. </a:t>
            </a:r>
            <a:br>
              <a:rPr lang="en-US" altLang="ja-JP" sz="2400" smtClean="0">
                <a:solidFill>
                  <a:srgbClr val="92D050"/>
                </a:solidFill>
              </a:rPr>
            </a:br>
            <a:r>
              <a:rPr lang="ja-JP" altLang="en-US" sz="2000" b="0" smtClean="0">
                <a:solidFill>
                  <a:srgbClr val="FFC000"/>
                </a:solidFill>
              </a:rPr>
              <a:t>現状は詳細は非公開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r>
              <a:rPr lang="en-US" altLang="zh-TW" smtClean="0"/>
              <a:t>Affected: IE6, IE7</a:t>
            </a:r>
            <a:br>
              <a:rPr lang="en-US" altLang="zh-TW" smtClean="0"/>
            </a:br>
            <a:r>
              <a:rPr lang="en-US" altLang="zh-TW" smtClean="0"/>
              <a:t>   IE8 : fixed</a:t>
            </a:r>
            <a:endParaRPr lang="en-US" altLang="ja-JP" sz="2000" b="0" smtClean="0">
              <a:solidFill>
                <a:srgbClr val="FFC000"/>
              </a:solidFill>
            </a:endParaRPr>
          </a:p>
          <a:p>
            <a:r>
              <a:rPr lang="ja-JP" altLang="en-US" smtClean="0"/>
              <a:t>報告</a:t>
            </a:r>
            <a:r>
              <a:rPr lang="en-US" altLang="ja-JP" smtClean="0"/>
              <a:t>: 2007</a:t>
            </a:r>
            <a:r>
              <a:rPr lang="ja-JP" altLang="en-US" smtClean="0"/>
              <a:t>年</a:t>
            </a:r>
            <a:r>
              <a:rPr lang="en-US" altLang="ja-JP" smtClean="0"/>
              <a:t>10</a:t>
            </a:r>
            <a:r>
              <a:rPr lang="ja-JP" altLang="en-US" smtClean="0"/>
              <a:t>月</a:t>
            </a:r>
            <a:r>
              <a:rPr lang="en-US" altLang="ja-JP" b="0" smtClean="0">
                <a:solidFill>
                  <a:srgbClr val="FFC000"/>
                </a:solidFill>
              </a:rPr>
              <a:t/>
            </a:r>
            <a:br>
              <a:rPr lang="en-US" altLang="ja-JP" b="0" smtClean="0">
                <a:solidFill>
                  <a:srgbClr val="FFC000"/>
                </a:solidFill>
              </a:rPr>
            </a:br>
            <a:r>
              <a:rPr lang="en-US" altLang="ja-JP" sz="2400" smtClean="0">
                <a:solidFill>
                  <a:srgbClr val="92D050"/>
                </a:solidFill>
              </a:rPr>
              <a:t>Reported: Oct 2007</a:t>
            </a:r>
            <a:endParaRPr lang="en-US" altLang="ja-JP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862064"/>
            <a:ext cx="8928992" cy="1143000"/>
          </a:xfrm>
          <a:effectLst/>
        </p:spPr>
        <p:txBody>
          <a:bodyPr>
            <a:noAutofit/>
          </a:bodyPr>
          <a:lstStyle/>
          <a:p>
            <a:pPr algn="ctr"/>
            <a:r>
              <a:rPr lang="ja-JP" altLang="en-US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</a:rPr>
              <a:t>結論</a:t>
            </a:r>
            <a: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/>
            </a:r>
            <a:br>
              <a:rPr lang="en-US" altLang="ja-JP" sz="36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</a:br>
            <a:r>
              <a:rPr lang="en-US" altLang="ja-JP" sz="2800" dirty="0" smtClea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/>
              </a:rPr>
              <a:t>Conclusion</a:t>
            </a:r>
            <a:endParaRPr kumimoji="1" lang="ja-JP" altLang="en-US" sz="3600" dirty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結論 </a:t>
            </a:r>
            <a:r>
              <a:rPr lang="en-US" altLang="ja-JP" sz="2800" smtClean="0">
                <a:solidFill>
                  <a:srgbClr val="92D050"/>
                </a:solidFill>
              </a:rPr>
              <a:t>Conclusion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有很多種方法只對 </a:t>
            </a:r>
            <a:r>
              <a:rPr lang="en-US" altLang="zh-TW" smtClean="0"/>
              <a:t>IE</a:t>
            </a:r>
            <a:r>
              <a:rPr lang="zh-TW" altLang="en-US" smtClean="0"/>
              <a:t>瀏覽器出現 </a:t>
            </a:r>
            <a:r>
              <a:rPr lang="en-US" altLang="zh-TW" smtClean="0"/>
              <a:t>XSS</a:t>
            </a:r>
            <a:br>
              <a:rPr lang="en-US" altLang="zh-TW" smtClean="0"/>
            </a:br>
            <a:r>
              <a:rPr lang="en-US" altLang="ja-JP" sz="2400" smtClean="0">
                <a:solidFill>
                  <a:srgbClr val="92D050"/>
                </a:solidFill>
              </a:rPr>
              <a:t>There're many ways to arise XSS only for IE </a:t>
            </a:r>
            <a:br>
              <a:rPr lang="en-US" altLang="ja-JP" sz="2400" smtClean="0">
                <a:solidFill>
                  <a:srgbClr val="92D050"/>
                </a:solidFill>
              </a:rPr>
            </a:br>
            <a:r>
              <a:rPr lang="en-US" altLang="ja-JP" sz="2000" b="0" smtClean="0">
                <a:solidFill>
                  <a:srgbClr val="FFC000"/>
                </a:solidFill>
              </a:rPr>
              <a:t>IE</a:t>
            </a:r>
            <a:r>
              <a:rPr lang="ja-JP" altLang="en-US" sz="2000" b="0" smtClean="0">
                <a:solidFill>
                  <a:srgbClr val="FFC000"/>
                </a:solidFill>
              </a:rPr>
              <a:t>のみで</a:t>
            </a:r>
            <a:r>
              <a:rPr lang="en-US" altLang="ja-JP" sz="2000" b="0" smtClean="0">
                <a:solidFill>
                  <a:srgbClr val="FFC000"/>
                </a:solidFill>
              </a:rPr>
              <a:t>XSS</a:t>
            </a:r>
            <a:r>
              <a:rPr lang="ja-JP" altLang="en-US" sz="2000" b="0" smtClean="0">
                <a:solidFill>
                  <a:srgbClr val="FFC000"/>
                </a:solidFill>
              </a:rPr>
              <a:t>を発生させる方法がたくさんある</a:t>
            </a:r>
            <a:endParaRPr lang="en-US" altLang="ja-JP" sz="2000" b="0" dirty="0" smtClean="0">
              <a:solidFill>
                <a:srgbClr val="FFC000"/>
              </a:solidFill>
            </a:endParaRPr>
          </a:p>
          <a:p>
            <a:r>
              <a:rPr lang="zh-TW" altLang="en-US" smtClean="0"/>
              <a:t>特別是</a:t>
            </a:r>
            <a:r>
              <a:rPr lang="en-US" altLang="zh-TW" smtClean="0"/>
              <a:t>IE6/7</a:t>
            </a:r>
            <a:r>
              <a:rPr lang="zh-TW" altLang="en-US" smtClean="0"/>
              <a:t>。不是固定的很長一段時間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400" smtClean="0">
                <a:solidFill>
                  <a:srgbClr val="92D050"/>
                </a:solidFill>
              </a:rPr>
              <a:t>Especially IE6/7. not fixed for a long time.</a:t>
            </a:r>
            <a:br>
              <a:rPr lang="en-US" altLang="zh-TW" sz="2400" smtClean="0">
                <a:solidFill>
                  <a:srgbClr val="92D050"/>
                </a:solidFill>
              </a:rPr>
            </a:br>
            <a:r>
              <a:rPr lang="ja-JP" altLang="en-US" sz="2000" b="0" smtClean="0">
                <a:solidFill>
                  <a:srgbClr val="FFC000"/>
                </a:solidFill>
              </a:rPr>
              <a:t>特に</a:t>
            </a:r>
            <a:r>
              <a:rPr lang="en-US" altLang="ja-JP" sz="2000" b="0" smtClean="0">
                <a:solidFill>
                  <a:srgbClr val="FFC000"/>
                </a:solidFill>
              </a:rPr>
              <a:t>IE6/7</a:t>
            </a:r>
            <a:r>
              <a:rPr lang="ja-JP" altLang="en-US" sz="2000" b="0" smtClean="0">
                <a:solidFill>
                  <a:srgbClr val="FFC000"/>
                </a:solidFill>
              </a:rPr>
              <a:t>。長い間修正されていない。</a:t>
            </a:r>
            <a:endParaRPr lang="en-US" altLang="ja-JP" sz="2400" b="0" smtClean="0">
              <a:solidFill>
                <a:srgbClr val="FFC000"/>
              </a:solidFill>
            </a:endParaRPr>
          </a:p>
          <a:p>
            <a:r>
              <a:rPr lang="ja-JP" altLang="en-US" smtClean="0"/>
              <a:t>重要：</a:t>
            </a:r>
            <a:r>
              <a:rPr lang="en-US" altLang="ja-JP" smtClean="0"/>
              <a:t>IE</a:t>
            </a:r>
            <a:r>
              <a:rPr lang="ja-JP" altLang="en-US" smtClean="0"/>
              <a:t>女孩在</a:t>
            </a:r>
            <a:r>
              <a:rPr lang="en-US" altLang="ja-JP" smtClean="0"/>
              <a:t>Microsoft</a:t>
            </a:r>
            <a:br>
              <a:rPr lang="en-US" altLang="ja-JP" smtClean="0"/>
            </a:br>
            <a:r>
              <a:rPr lang="en-US" altLang="ja-JP" sz="2400" smtClean="0">
                <a:solidFill>
                  <a:srgbClr val="92D050"/>
                </a:solidFill>
              </a:rPr>
              <a:t>Important: There's no IE girl in Microsoft</a:t>
            </a:r>
            <a:br>
              <a:rPr lang="en-US" altLang="ja-JP" sz="2400" smtClean="0">
                <a:solidFill>
                  <a:srgbClr val="92D050"/>
                </a:solidFill>
              </a:rPr>
            </a:br>
            <a:r>
              <a:rPr lang="ja-JP" altLang="en-US" sz="2000" b="0" smtClean="0">
                <a:solidFill>
                  <a:srgbClr val="FFC000"/>
                </a:solidFill>
              </a:rPr>
              <a:t>重要</a:t>
            </a:r>
            <a:r>
              <a:rPr lang="en-US" altLang="ja-JP" sz="2000" b="0" smtClean="0">
                <a:solidFill>
                  <a:srgbClr val="FFC000"/>
                </a:solidFill>
              </a:rPr>
              <a:t>: Microsoft</a:t>
            </a:r>
            <a:r>
              <a:rPr lang="ja-JP" altLang="en-US" sz="2000" b="0" smtClean="0">
                <a:solidFill>
                  <a:srgbClr val="FFC000"/>
                </a:solidFill>
              </a:rPr>
              <a:t>に</a:t>
            </a:r>
            <a:r>
              <a:rPr lang="en-US" altLang="ja-JP" sz="2000" b="0" smtClean="0">
                <a:solidFill>
                  <a:srgbClr val="FFC000"/>
                </a:solidFill>
              </a:rPr>
              <a:t>IE</a:t>
            </a:r>
            <a:r>
              <a:rPr lang="ja-JP" altLang="en-US" sz="2000" b="0" smtClean="0">
                <a:solidFill>
                  <a:srgbClr val="FFC000"/>
                </a:solidFill>
              </a:rPr>
              <a:t>少女がいない</a:t>
            </a:r>
            <a:r>
              <a:rPr lang="en-US" altLang="zh-TW" sz="2400" smtClean="0">
                <a:solidFill>
                  <a:srgbClr val="92D050"/>
                </a:solidFill>
              </a:rPr>
              <a:t/>
            </a:r>
            <a:br>
              <a:rPr lang="en-US" altLang="zh-TW" sz="2400" smtClean="0">
                <a:solidFill>
                  <a:srgbClr val="92D050"/>
                </a:solidFill>
              </a:rPr>
            </a:br>
            <a:endParaRPr lang="en-US" altLang="ja-JP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m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535"/>
            <a:ext cx="4559808" cy="3541395"/>
          </a:xfrm>
          <a:prstGeom prst="rect">
            <a:avLst/>
          </a:prstGeom>
        </p:spPr>
      </p:pic>
      <p:pic>
        <p:nvPicPr>
          <p:cNvPr id="16" name="図 15" descr="m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2880" y="3348344"/>
            <a:ext cx="4559808" cy="3545586"/>
          </a:xfrm>
          <a:prstGeom prst="rect">
            <a:avLst/>
          </a:prstGeom>
        </p:spPr>
      </p:pic>
      <p:pic>
        <p:nvPicPr>
          <p:cNvPr id="17" name="図 16" descr="m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4576572" cy="3549777"/>
          </a:xfrm>
          <a:prstGeom prst="rect">
            <a:avLst/>
          </a:prstGeom>
        </p:spPr>
      </p:pic>
      <p:pic>
        <p:nvPicPr>
          <p:cNvPr id="18" name="図 17" descr="m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7242" y="-17092"/>
            <a:ext cx="4559808" cy="355396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88024" y="116632"/>
            <a:ext cx="1440160" cy="369332"/>
          </a:xfrm>
          <a:prstGeom prst="rect">
            <a:avLst/>
          </a:prstGeom>
          <a:solidFill>
            <a:srgbClr val="FFFF99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latin typeface="メイリオ" pitchFamily="50" charset="-128"/>
                <a:ea typeface="メイリオ" pitchFamily="50" charset="-128"/>
              </a:rPr>
              <a:t>Silverlight</a:t>
            </a: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6381328"/>
            <a:ext cx="1872208" cy="369332"/>
          </a:xfrm>
          <a:prstGeom prst="rect">
            <a:avLst/>
          </a:prstGeom>
          <a:solidFill>
            <a:srgbClr val="FFFF99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latin typeface="メイリオ" pitchFamily="50" charset="-128"/>
                <a:ea typeface="メイリオ" pitchFamily="50" charset="-128"/>
              </a:rPr>
              <a:t>Virtualization</a:t>
            </a: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116632"/>
            <a:ext cx="2088232" cy="369332"/>
          </a:xfrm>
          <a:prstGeom prst="rect">
            <a:avLst/>
          </a:prstGeom>
          <a:solidFill>
            <a:srgbClr val="FFFF99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latin typeface="メイリオ" pitchFamily="50" charset="-128"/>
                <a:ea typeface="メイリオ" pitchFamily="50" charset="-128"/>
              </a:rPr>
              <a:t>Windows Azure</a:t>
            </a: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6381328"/>
            <a:ext cx="1728192" cy="369332"/>
          </a:xfrm>
          <a:prstGeom prst="rect">
            <a:avLst/>
          </a:prstGeom>
          <a:solidFill>
            <a:srgbClr val="FFFF99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latin typeface="メイリオ" pitchFamily="50" charset="-128"/>
                <a:ea typeface="メイリオ" pitchFamily="50" charset="-128"/>
              </a:rPr>
              <a:t>SQL Server</a:t>
            </a:r>
            <a:endParaRPr kumimoji="1" lang="ja-JP" altLang="en-US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71600" y="3140968"/>
            <a:ext cx="7128792" cy="12241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21297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There's no IE girl in Microsoft :(</a:t>
            </a:r>
          </a:p>
          <a:p>
            <a:pPr algn="ctr"/>
            <a:r>
              <a:rPr lang="zh-TW" altLang="en-US" sz="3200" b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沒有</a:t>
            </a:r>
            <a:r>
              <a:rPr lang="en-US" altLang="zh-TW" sz="3200" b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IE</a:t>
            </a:r>
            <a:r>
              <a:rPr lang="zh-TW" altLang="en-US" sz="3200" b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女孩在</a:t>
            </a:r>
            <a:r>
              <a:rPr lang="en-US" altLang="zh-TW" sz="3200" b="1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</a:rPr>
              <a:t>Microsoft  :(</a:t>
            </a:r>
            <a:endParaRPr kumimoji="1" lang="ja-JP" altLang="en-US" sz="3200" b="1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謝謝</a:t>
            </a:r>
            <a:r>
              <a:rPr lang="en-US" altLang="ja-JP" sz="4000" smtClean="0"/>
              <a:t>!</a:t>
            </a:r>
            <a:r>
              <a:rPr lang="ja-JP" altLang="en-US" sz="4000" smtClean="0"/>
              <a:t> </a:t>
            </a:r>
            <a:r>
              <a:rPr lang="en-US" altLang="ja-JP" sz="2800" smtClean="0">
                <a:solidFill>
                  <a:srgbClr val="92D050"/>
                </a:solidFill>
              </a:rPr>
              <a:t>Thanks!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David Ross and MSRC for helpful suggestions.</a:t>
            </a:r>
            <a:br>
              <a:rPr lang="en-US" altLang="zh-TW" sz="2800" dirty="0" smtClean="0"/>
            </a:br>
            <a:endParaRPr lang="en-US" altLang="ja-JP" sz="2800" b="0" dirty="0" smtClean="0">
              <a:solidFill>
                <a:srgbClr val="FFC000"/>
              </a:solidFill>
            </a:endParaRPr>
          </a:p>
          <a:p>
            <a:r>
              <a:rPr lang="en-US" altLang="zh-TW" sz="2800" dirty="0" smtClean="0"/>
              <a:t>Google Translate for</a:t>
            </a:r>
            <a:r>
              <a:rPr lang="ja-JP" altLang="en-US" sz="2800" dirty="0" smtClean="0"/>
              <a:t> </a:t>
            </a:r>
            <a:r>
              <a:rPr lang="zh-TW" altLang="en-US" sz="2800" dirty="0" smtClean="0"/>
              <a:t>這翻譯的文字</a:t>
            </a:r>
            <a:r>
              <a:rPr lang="en-US" altLang="zh-TW" sz="2800" dirty="0" smtClean="0"/>
              <a:t> ^_^</a:t>
            </a:r>
            <a:br>
              <a:rPr lang="en-US" altLang="zh-TW" sz="2800" dirty="0" smtClean="0"/>
            </a:br>
            <a:endParaRPr lang="en-US" altLang="zh-TW" sz="2800" dirty="0" smtClean="0"/>
          </a:p>
          <a:p>
            <a:r>
              <a:rPr lang="en-US" altLang="ja-JP" sz="2800" dirty="0" smtClean="0"/>
              <a:t>… and You!</a:t>
            </a:r>
            <a:br>
              <a:rPr lang="en-US" altLang="ja-JP" sz="2800" dirty="0" smtClean="0"/>
            </a:br>
            <a:r>
              <a:rPr lang="en-US" altLang="zh-TW" sz="2800" dirty="0" smtClean="0"/>
              <a:t>Thank you for your attention.</a:t>
            </a:r>
            <a:br>
              <a:rPr lang="en-US" altLang="zh-TW" sz="2800" dirty="0" smtClean="0"/>
            </a:b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4000" smtClean="0"/>
              <a:t>任何問題</a:t>
            </a:r>
            <a:r>
              <a:rPr lang="en-US" altLang="ja-JP" sz="4000" smtClean="0"/>
              <a:t>?</a:t>
            </a:r>
            <a:r>
              <a:rPr lang="ja-JP" altLang="en-US" sz="4000" smtClean="0"/>
              <a:t> </a:t>
            </a:r>
            <a:r>
              <a:rPr lang="en-US" altLang="ja-JP" sz="2800" smtClean="0">
                <a:solidFill>
                  <a:srgbClr val="92D050"/>
                </a:solidFill>
              </a:rPr>
              <a:t>Question?</a:t>
            </a:r>
            <a:endParaRPr kumimoji="1" lang="ja-JP" altLang="en-US" sz="6000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smtClean="0"/>
              <a:t>Mail</a:t>
            </a:r>
          </a:p>
          <a:p>
            <a:pPr lvl="1"/>
            <a:r>
              <a:rPr lang="en-US" altLang="zh-TW" sz="2400" smtClean="0"/>
              <a:t>hasegawa@utf-8.jp</a:t>
            </a:r>
          </a:p>
          <a:p>
            <a:pPr lvl="1"/>
            <a:r>
              <a:rPr lang="en-US" altLang="zh-TW" sz="2400" smtClean="0"/>
              <a:t>hasegawa@netagent.co.jp</a:t>
            </a:r>
          </a:p>
          <a:p>
            <a:r>
              <a:rPr lang="en-US" altLang="zh-TW" sz="2800" smtClean="0"/>
              <a:t>Twitter</a:t>
            </a:r>
          </a:p>
          <a:p>
            <a:pPr lvl="1"/>
            <a:r>
              <a:rPr lang="en-US" altLang="zh-TW" sz="2400" smtClean="0"/>
              <a:t>@hasegawayosuke</a:t>
            </a:r>
          </a:p>
          <a:p>
            <a:r>
              <a:rPr lang="en-US" altLang="zh-TW" sz="2800" smtClean="0"/>
              <a:t>Web site</a:t>
            </a:r>
          </a:p>
          <a:p>
            <a:pPr lvl="1"/>
            <a:r>
              <a:rPr lang="en-US" altLang="zh-TW" sz="2400" smtClean="0"/>
              <a:t>http://utf-8.jp/</a:t>
            </a:r>
            <a:br>
              <a:rPr lang="en-US" altLang="zh-TW" sz="2400" smtClean="0"/>
            </a:br>
            <a:endParaRPr lang="en-US" altLang="ja-JP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02128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JavaScript</a:t>
            </a:r>
            <a:r>
              <a:rPr lang="ja-JP" altLang="en-US" smtClean="0"/>
              <a:t>的混淆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268760"/>
            <a:ext cx="9144000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ＭＳ ゴシック" pitchFamily="49" charset="-128"/>
                <a:ea typeface="ＭＳ ゴシック" pitchFamily="49" charset="-128"/>
              </a:rPr>
              <a:t>javascript:$=~[];$={___:++$,$$$$:(![]+"")[$],__$:++$,$_$_:(![]+"")[$],_$_:++$,$_$$:({}+"")[$],$$_$:($[$]+"")[$],_$$:++$,$$$_:(!""+"")[$],$__:++$,$_$:++$,$$__:({}+"")[$],$$_:++$,$$$:++$,$___:++$,$__$:++$};$.$_=($.$_=$+"")[$.$_$]+($._$=$.$_[$.__$])+($.$$=($.$+"")[$.__$])+((!$)+"")[$._$$]+($.__=$.$_[$.$$_])+($.$=(!""+"")[$.__$])+($._=(!""+"")[$._$_])+$.$_[$.$_$]+$.__+$._$+$.$;$.$$=$.$+(!""+"")[$._$$]+$.__+$._+$.$+$.$$;$.$=($.___)[$.$_][$.$_];$.$($.$($.$$+"\""+$.$_$_+(![]+"")[$._$_]+$.$$$_+"\\"+$.__$+$.$$_+$._$_+$.__+"(\\\"\\"+$.__$+$.__$+$.___+$.$$$_+(![]+"")[$._$_]+(![]+"")[$._$_]+$._$+", \\"+$.__$+$.__$+$._$_+$.$_$_+"\\"+$.__$+$.$$_+$.$$_+$.$_$_+"\\"+$.__$+$._$_+$._$$+$.$$__+"\\"+$.__$+$.$$_+$._$_+"\\"+$.__$+$.$_$+$.__$+"\\"+$.__$+$.$$_+$.___+$.__+"\\\" )"+"\"")())();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3762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11560" y="5487615"/>
            <a:ext cx="4464496" cy="461665"/>
          </a:xfrm>
          <a:prstGeom prst="rect">
            <a:avLst/>
          </a:prstGeom>
          <a:solidFill>
            <a:srgbClr val="CCEC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smtClean="0"/>
              <a:t>javascript:alert("Hello, JavaScript")</a:t>
            </a:r>
            <a:endParaRPr kumimoji="1" lang="ja-JP" altLang="en-US" sz="2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4479503"/>
            <a:ext cx="78488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jjencode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 - http://utf-8.jp/public/jjencode.html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smtClean="0"/>
              <a:t>更多的人需要溫柔</a:t>
            </a:r>
            <a:r>
              <a:rPr lang="en-US" altLang="ja-JP" sz="5400" smtClean="0"/>
              <a:t>!</a:t>
            </a:r>
            <a:br>
              <a:rPr lang="en-US" altLang="ja-JP" sz="5400" smtClean="0"/>
            </a:br>
            <a:r>
              <a:rPr lang="en-US" altLang="ja-JP" smtClean="0">
                <a:solidFill>
                  <a:srgbClr val="92D050"/>
                </a:solidFill>
              </a:rPr>
              <a:t>Need</a:t>
            </a:r>
            <a:r>
              <a:rPr lang="ja-JP" altLang="en-US" smtClean="0">
                <a:solidFill>
                  <a:srgbClr val="92D050"/>
                </a:solidFill>
              </a:rPr>
              <a:t> ｍ</a:t>
            </a:r>
            <a:r>
              <a:rPr lang="en-US" altLang="ja-JP" smtClean="0">
                <a:solidFill>
                  <a:srgbClr val="92D050"/>
                </a:solidFill>
              </a:rPr>
              <a:t>ore friendly!</a:t>
            </a:r>
            <a:endParaRPr kumimoji="1" lang="ja-JP" altLang="en-US" sz="54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表情符號</a:t>
            </a:r>
            <a:r>
              <a:rPr lang="en-US" altLang="ja-JP" smtClean="0"/>
              <a:t>JavaScript  </a:t>
            </a:r>
            <a:r>
              <a:rPr lang="en-US" altLang="ja-JP" sz="3100" smtClean="0">
                <a:solidFill>
                  <a:srgbClr val="92D050"/>
                </a:solidFill>
              </a:rPr>
              <a:t>JS with emoticon</a:t>
            </a:r>
            <a:endParaRPr kumimoji="1" lang="ja-JP" altLang="en-US" sz="2700">
              <a:solidFill>
                <a:srgbClr val="92D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052736"/>
            <a:ext cx="9144000" cy="5047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 /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｀ｍ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´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）ﾉ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~┻━┻   //*´∇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｀*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/ ['_']; o=(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  =_=3; c=(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=(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)=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o^_^o)/ (o^_^o);(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)={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: '_'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 '_')[o^_^o -</a:t>
            </a: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 ,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:((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};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 =((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[c^_^o];(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 = </a:t>
            </a: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)-(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 =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c']+(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o']+(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+ 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 ((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==3) +'_')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-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c']+((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o']+</a:t>
            </a: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=(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 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)=((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.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+((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)+'_') [(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)]+((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 -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==3) +'_') [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 </a:t>
            </a: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[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)+=(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]='\\';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).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+ 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 -(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)];(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o)=(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ω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ﾉ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+'_')[c^_^o];(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]='\"';(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(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 ['_'] (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((o^_^o)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(c^_^o)+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+(o^_^o))+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)+ </a:t>
            </a: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((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o^_^o) -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ε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]+((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ﾟｰﾟ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 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)+ (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Д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az-Cyrl-AZ" altLang="ja-JP" sz="1400" smtClean="0">
                <a:latin typeface="ＭＳ ゴシック" pitchFamily="49" charset="-128"/>
                <a:ea typeface="ＭＳ ゴシック" pitchFamily="49" charset="-128"/>
              </a:rPr>
              <a:t>)[</a:t>
            </a:r>
            <a:r>
              <a:rPr lang="ja-JP" altLang="az-Cyrl-AZ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o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</a:rPr>
              <a:t>]) (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Θ</a:t>
            </a:r>
            <a:r>
              <a:rPr lang="ja-JP" altLang="el-GR" sz="1400" smtClean="0">
                <a:latin typeface="ＭＳ ゴシック" pitchFamily="49" charset="-128"/>
                <a:ea typeface="ＭＳ ゴシック" pitchFamily="49" charset="-128"/>
              </a:rPr>
              <a:t>ﾟ</a:t>
            </a:r>
            <a:r>
              <a:rPr lang="el-GR" altLang="ja-JP" sz="1400" smtClean="0">
                <a:latin typeface="ＭＳ ゴシック" pitchFamily="49" charset="-128"/>
                <a:ea typeface="ＭＳ ゴシック" pitchFamily="49" charset="-128"/>
              </a:rPr>
              <a:t>)) ('_');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6093296"/>
            <a:ext cx="784887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aaencode </a:t>
            </a:r>
            <a:r>
              <a:rPr lang="en-US" altLang="ja-JP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- http</a:t>
            </a:r>
            <a:r>
              <a:rPr lang="en-US" altLang="ja-JP" sz="240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://utf-8.jp/public/aaencode.html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smtClean="0"/>
              <a:t>今天的主要話題</a:t>
            </a:r>
            <a:r>
              <a:rPr lang="en-US" altLang="ja-JP" sz="5400" smtClean="0"/>
              <a:t/>
            </a:r>
            <a:br>
              <a:rPr lang="en-US" altLang="ja-JP" sz="5400" smtClean="0"/>
            </a:br>
            <a:r>
              <a:rPr lang="en-US" altLang="ja-JP" smtClean="0">
                <a:solidFill>
                  <a:srgbClr val="92D050"/>
                </a:solidFill>
              </a:rPr>
              <a:t>Today's topic</a:t>
            </a:r>
            <a:endParaRPr kumimoji="1" lang="ja-JP" altLang="en-US" sz="540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4211960" y="5013176"/>
            <a:ext cx="4752528" cy="1728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r>
              <a:rPr lang="ja-JP" altLang="en-US" sz="5400" smtClean="0"/>
              <a:t>今天的主要話題</a:t>
            </a:r>
            <a:r>
              <a:rPr lang="ja-JP" altLang="en-US" sz="4800" smtClean="0"/>
              <a:t> </a:t>
            </a:r>
            <a:r>
              <a:rPr lang="en-US" altLang="ja-JP" sz="3600" smtClean="0">
                <a:solidFill>
                  <a:srgbClr val="92D050"/>
                </a:solidFill>
              </a:rPr>
              <a:t>Today's topic</a:t>
            </a:r>
            <a:endParaRPr kumimoji="1" lang="ja-JP" altLang="en-US" sz="540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開發瀏覽器的競爭，已經發布了新版本的每一天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ja-JP" sz="2800" smtClean="0">
                <a:solidFill>
                  <a:srgbClr val="92D050"/>
                </a:solidFill>
              </a:rPr>
              <a:t>Heating up developing race of browsers, New version of browsers are released day by day.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891" y="5622851"/>
            <a:ext cx="974501" cy="974501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256584"/>
            <a:ext cx="836712" cy="836712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301208"/>
            <a:ext cx="817265" cy="81726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805264"/>
            <a:ext cx="864096" cy="86409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733256"/>
            <a:ext cx="821259" cy="821259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827584" y="472514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C000"/>
                </a:solidFill>
                <a:latin typeface="メイリオ" pitchFamily="50" charset="-128"/>
                <a:ea typeface="メイリオ" pitchFamily="50" charset="-128"/>
              </a:rPr>
              <a:t>ブラウザの開発競争が過熱し、新バージョンのブラウザが毎日のようにリリースされる</a:t>
            </a:r>
            <a:endParaRPr lang="en-US" altLang="ja-JP" sz="2000" smtClean="0">
              <a:solidFill>
                <a:srgbClr val="FFC000"/>
              </a:solidFill>
              <a:latin typeface="メイリオ" pitchFamily="50" charset="-128"/>
              <a:ea typeface="メイリオ" pitchFamily="50" charset="-128"/>
            </a:endParaRPr>
          </a:p>
          <a:p>
            <a:endParaRPr kumimoji="1"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3159</Words>
  <Application>Microsoft Office PowerPoint</Application>
  <PresentationFormat>画面に合わせる (4:3)</PresentationFormat>
  <Paragraphs>500</Paragraphs>
  <Slides>49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8" baseType="lpstr">
      <vt:lpstr>Arial</vt:lpstr>
      <vt:lpstr>ＭＳ Ｐゴシック</vt:lpstr>
      <vt:lpstr>Calibri</vt:lpstr>
      <vt:lpstr>メイリオ</vt:lpstr>
      <vt:lpstr>Wingdings</vt:lpstr>
      <vt:lpstr>ＭＳ ゴシック</vt:lpstr>
      <vt:lpstr>Arial Unicode MS</vt:lpstr>
      <vt:lpstr>Aparajita</vt:lpstr>
      <vt:lpstr>Office テーマ</vt:lpstr>
      <vt:lpstr>跟IE簽約成為XSS少女吧 </vt:lpstr>
      <vt:lpstr>歉意  I'm sorry 謝罪</vt:lpstr>
      <vt:lpstr>自我介紹 Who am I? 自己紹介</vt:lpstr>
      <vt:lpstr>介紹到JavaScript的混淆 Introduction of obfuscated JavaScript</vt:lpstr>
      <vt:lpstr>JavaScript的混淆</vt:lpstr>
      <vt:lpstr>更多的人需要溫柔! Need ｍore friendly!</vt:lpstr>
      <vt:lpstr>表情符號JavaScript  JS with emoticon</vt:lpstr>
      <vt:lpstr>今天的主要話題 Today's topic</vt:lpstr>
      <vt:lpstr>今天的主要話題 Today's topic</vt:lpstr>
      <vt:lpstr>今天的主要話題 Today's topic</vt:lpstr>
      <vt:lpstr>今天的主要話題 Today's topic</vt:lpstr>
      <vt:lpstr>第1話  忽視 Content-Type 標頭 Episode 1: Ignoring Content-Type Header</vt:lpstr>
      <vt:lpstr>忽視 Content-Type 標頭 Ignoring Content-Type Header</vt:lpstr>
      <vt:lpstr>忽視 Content-Type 標頭 Ignoring Content-Type Header</vt:lpstr>
      <vt:lpstr>忽視 Content-Type 標頭 Ignoring Content-Type Header</vt:lpstr>
      <vt:lpstr>忽視 Content-Type 標頭 Ignoring Content-Type Header</vt:lpstr>
      <vt:lpstr>忽視 Content-Type 標頭 Ignoring Content-Type Header</vt:lpstr>
      <vt:lpstr>忽視 Content-Type 標頭 Ignoring Content-Type Header</vt:lpstr>
      <vt:lpstr>スライド 19</vt:lpstr>
      <vt:lpstr>スライド 20</vt:lpstr>
      <vt:lpstr>機制來確定文件類型的IE Mechanism to determine file type of IE</vt:lpstr>
      <vt:lpstr>スライド 22</vt:lpstr>
      <vt:lpstr>機制來確定文件類型的IE Mechanism to determine file type of IE</vt:lpstr>
      <vt:lpstr>スライド 24</vt:lpstr>
      <vt:lpstr>機制來確定文件類型的IE Mechanism to determine file type of IE</vt:lpstr>
      <vt:lpstr>スライド 26</vt:lpstr>
      <vt:lpstr>スライド 27</vt:lpstr>
      <vt:lpstr>機制來確定文件類型的IE Mechanism to determine file type of IE</vt:lpstr>
      <vt:lpstr>機制來確定文件類型的IE Mechanism to determine file type of IE</vt:lpstr>
      <vt:lpstr>XSS案例 Case example</vt:lpstr>
      <vt:lpstr>XSS案例 Case example</vt:lpstr>
      <vt:lpstr>機制來確定文件類型的IE Mechanism to determine file type of IE</vt:lpstr>
      <vt:lpstr>第2話  旁路 Content-Disposition 標頭 Episode 2: Bypass Content-Disposition Header</vt:lpstr>
      <vt:lpstr>旁路 Content-Disposition 標頭 Bypass Content-Dispositon Header</vt:lpstr>
      <vt:lpstr>旁路 Content-Disposition 標頭 Bypass Content-Dispositon Header</vt:lpstr>
      <vt:lpstr>旁路 Content-Disposition 標頭 Bypass Content-Dispositon Header</vt:lpstr>
      <vt:lpstr>旁路 Content-Disposition 標頭 Bypass Content-Dispositon Header</vt:lpstr>
      <vt:lpstr>第3話 MLang編碼轉換問題 Episode 3: MLang encode conversion issue</vt:lpstr>
      <vt:lpstr>MLang編碼轉換問題 MLang encode conversion issue</vt:lpstr>
      <vt:lpstr>MLang編碼轉換問題 MLang encode conversion issue</vt:lpstr>
      <vt:lpstr>MLang編碼轉換問題 MLang encode conversion issue</vt:lpstr>
      <vt:lpstr>MLang編碼轉換問題 MLang encode conversion issue</vt:lpstr>
      <vt:lpstr>MLang編碼轉換問題 MLang encode conversion issue</vt:lpstr>
      <vt:lpstr>MLang編碼轉換問題 MLang encode conversion issue</vt:lpstr>
      <vt:lpstr>結論 Conclusion</vt:lpstr>
      <vt:lpstr>結論 Conclusion</vt:lpstr>
      <vt:lpstr>スライド 47</vt:lpstr>
      <vt:lpstr>謝謝! Thanks!</vt:lpstr>
      <vt:lpstr>任何問題? Question?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2011-07-11T06:16:49Z</dcterms:created>
  <dcterms:modified xsi:type="dcterms:W3CDTF">2011-07-27T15:06:48Z</dcterms:modified>
</cp:coreProperties>
</file>