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9"/>
  </p:notesMasterIdLst>
  <p:sldIdLst>
    <p:sldId id="325" r:id="rId2"/>
    <p:sldId id="401" r:id="rId3"/>
    <p:sldId id="427" r:id="rId4"/>
    <p:sldId id="428" r:id="rId5"/>
    <p:sldId id="429" r:id="rId6"/>
    <p:sldId id="432" r:id="rId7"/>
    <p:sldId id="431" r:id="rId8"/>
    <p:sldId id="435" r:id="rId9"/>
    <p:sldId id="430" r:id="rId10"/>
    <p:sldId id="436" r:id="rId11"/>
    <p:sldId id="437" r:id="rId12"/>
    <p:sldId id="438" r:id="rId13"/>
    <p:sldId id="454" r:id="rId14"/>
    <p:sldId id="440" r:id="rId15"/>
    <p:sldId id="443" r:id="rId16"/>
    <p:sldId id="450" r:id="rId17"/>
    <p:sldId id="451" r:id="rId18"/>
    <p:sldId id="452" r:id="rId19"/>
    <p:sldId id="444" r:id="rId20"/>
    <p:sldId id="439" r:id="rId21"/>
    <p:sldId id="455" r:id="rId22"/>
    <p:sldId id="445" r:id="rId23"/>
    <p:sldId id="446" r:id="rId24"/>
    <p:sldId id="448" r:id="rId25"/>
    <p:sldId id="453" r:id="rId26"/>
    <p:sldId id="388" r:id="rId27"/>
    <p:sldId id="400" r:id="rId28"/>
  </p:sldIdLst>
  <p:sldSz cx="9144000" cy="6858000" type="screen4x3"/>
  <p:notesSz cx="6858000" cy="9144000"/>
  <p:embeddedFontLst>
    <p:embeddedFont>
      <p:font typeface="メイリオ" pitchFamily="50" charset="-128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Consolas" pitchFamily="49" charset="0"/>
      <p:regular r:id="rId38"/>
      <p:bold r:id="rId39"/>
      <p:italic r:id="rId40"/>
      <p:boldItalic r:id="rId41"/>
    </p:embeddedFont>
    <p:embeddedFont>
      <p:font typeface="Arial Black" pitchFamily="34" charset="0"/>
      <p:bold r:id="rId42"/>
    </p:embeddedFont>
    <p:embeddedFont>
      <p:font typeface="しねきゃぷしょん" pitchFamily="2" charset="-128"/>
      <p:regular r:id="rId4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3E8F2"/>
    <a:srgbClr val="FFFFFF"/>
    <a:srgbClr val="00863D"/>
    <a:srgbClr val="E6EDF6"/>
    <a:srgbClr val="ECECEC"/>
    <a:srgbClr val="FF9933"/>
    <a:srgbClr val="949494"/>
    <a:srgbClr val="595959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98749" autoAdjust="0"/>
  </p:normalViewPr>
  <p:slideViewPr>
    <p:cSldViewPr>
      <p:cViewPr varScale="1">
        <p:scale>
          <a:sx n="91" d="100"/>
          <a:sy n="91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A404-DC88-4981-BBCB-E5F3E2BD583B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9C08-9716-4B2C-9A5C-3A0028494F6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09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C08-9716-4B2C-9A5C-3A0028494F6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gradFill flip="none" rotWithShape="1">
          <a:gsLst>
            <a:gs pos="0">
              <a:schemeClr val="tx1"/>
            </a:gs>
            <a:gs pos="100000">
              <a:srgbClr val="3D3D3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1484784"/>
            <a:ext cx="9144000" cy="3744416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1440160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0080" y="2060848"/>
            <a:ext cx="7772400" cy="1470025"/>
          </a:xfrm>
        </p:spPr>
        <p:txBody>
          <a:bodyPr/>
          <a:lstStyle>
            <a:lvl1pPr algn="r">
              <a:defRPr b="1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83768" y="3717032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pic>
        <p:nvPicPr>
          <p:cNvPr id="2050" name="Picture 2" descr="C:\Users\yamada\Documents\images\Na_logo_new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623240"/>
            <a:ext cx="2267744" cy="1095603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 userDrawn="1"/>
        </p:nvSpPr>
        <p:spPr>
          <a:xfrm>
            <a:off x="0" y="5085184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0" y="5157192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 userDrawn="1"/>
        </p:nvSpPr>
        <p:spPr>
          <a:xfrm>
            <a:off x="0" y="662024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0" i="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OWASP</a:t>
            </a:r>
            <a:r>
              <a:rPr kumimoji="1" lang="en-US" altLang="ja-JP" sz="1400" b="0" i="0" baseline="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 Japan 2</a:t>
            </a:r>
            <a:r>
              <a:rPr kumimoji="1" lang="en-US" altLang="ja-JP" sz="1400" b="0" i="0" baseline="3000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nd</a:t>
            </a:r>
            <a:r>
              <a:rPr kumimoji="1" lang="en-US" altLang="ja-JP" sz="1400" b="0" i="0" baseline="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 local chapter meeting</a:t>
            </a:r>
            <a:endParaRPr kumimoji="1" lang="ja-JP" altLang="en-US" sz="1400" b="0" i="0" dirty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692696"/>
          </a:xfrm>
        </p:spPr>
        <p:txBody>
          <a:bodyPr/>
          <a:lstStyle>
            <a:lvl1pPr algn="l">
              <a:defRPr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99FF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1pPr>
            <a:lvl2pPr>
              <a:buClr>
                <a:srgbClr val="FF9900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2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669360"/>
            <a:ext cx="9144000" cy="21602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764704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012160" y="6647837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0" i="1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NetAgent</a:t>
            </a:r>
            <a:r>
              <a:rPr kumimoji="1" lang="en-US" altLang="ja-JP" sz="1100" b="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100" b="0" i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http://www.netagent.co.jp/</a:t>
            </a:r>
            <a:endParaRPr kumimoji="1" lang="ja-JP" altLang="en-US" sz="1100" b="0" i="0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0" y="662024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0" i="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OWASP</a:t>
            </a:r>
            <a:r>
              <a:rPr kumimoji="1" lang="en-US" altLang="ja-JP" sz="1400" b="0" i="0" baseline="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 Japan 2</a:t>
            </a:r>
            <a:r>
              <a:rPr kumimoji="1" lang="en-US" altLang="ja-JP" sz="1400" b="0" i="0" baseline="3000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nd</a:t>
            </a:r>
            <a:r>
              <a:rPr kumimoji="1" lang="en-US" altLang="ja-JP" sz="1400" b="0" i="0" baseline="0" dirty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 local chapter meeting</a:t>
            </a:r>
            <a:endParaRPr kumimoji="1" lang="ja-JP" altLang="en-US" sz="1400" b="0" i="0" dirty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664296"/>
          </a:xfrm>
        </p:spPr>
        <p:txBody>
          <a:bodyPr>
            <a:noAutofit/>
          </a:bodyPr>
          <a:lstStyle>
            <a:lvl1pPr algn="ctr">
              <a:defRPr sz="5400"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821397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9748-2964-4679-A90C-05C4720C9069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5667-F53B-44A0-B4C7-CC53EAFBCD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2247007"/>
            <a:ext cx="8496944" cy="1470025"/>
          </a:xfrm>
        </p:spPr>
        <p:txBody>
          <a:bodyPr>
            <a:noAutofit/>
          </a:bodyPr>
          <a:lstStyle/>
          <a:p>
            <a:r>
              <a:rPr kumimoji="1" lang="en-US" altLang="ja-JP" sz="6000" dirty="0" smtClean="0">
                <a:latin typeface="Arial Black" pitchFamily="34" charset="0"/>
              </a:rPr>
              <a:t>Short talk of XSS</a:t>
            </a:r>
            <a:endParaRPr kumimoji="1" lang="ja-JP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96136" y="4437112"/>
            <a:ext cx="3024336" cy="936104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Jun 27 2012</a:t>
            </a:r>
          </a:p>
          <a:p>
            <a:pPr>
              <a:lnSpc>
                <a:spcPts val="1800"/>
              </a:lnSpc>
            </a:pP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Yosuke HASEGAWA</a:t>
            </a:r>
            <a:endParaRPr kumimoji="1" lang="ja-JP" alt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371703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短い</a:t>
            </a:r>
            <a:r>
              <a:rPr kumimoji="1" lang="en-US" altLang="ja-JP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XSS</a:t>
            </a:r>
            <a:r>
              <a:rPr kumimoji="1"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</a:rPr>
              <a:t>の話</a:t>
            </a:r>
            <a:endParaRPr kumimoji="1"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Why not “alert” ?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なんで </a:t>
            </a:r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alert 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じゃないの</a:t>
            </a:r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?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2664296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alert is common knowledge for </a:t>
            </a:r>
            <a:r>
              <a:rPr lang="en-US" altLang="ja-JP" dirty="0" err="1" smtClean="0">
                <a:solidFill>
                  <a:schemeClr val="tx1"/>
                </a:solidFill>
              </a:rPr>
              <a:t>XSSers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8290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1" y="548680"/>
            <a:ext cx="25622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9879"/>
            <a:ext cx="3581400" cy="139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27092"/>
            <a:ext cx="2476500" cy="1562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0" y="60741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alert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は僕らの常識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9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Reason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理由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2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2060848"/>
            <a:ext cx="8352928" cy="2677656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&lt;!-- Version: "13.000.20177.00" Server: BAYIDSLEG1C38; </a:t>
            </a:r>
            <a:r>
              <a:rPr lang="en-US" altLang="ja-JP" sz="2400" dirty="0" err="1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DateTime</a:t>
            </a:r>
            <a:r>
              <a:rPr lang="en-US" altLang="ja-JP" sz="2400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: 2012/05/01 15:13:23 --&gt;</a:t>
            </a:r>
          </a:p>
          <a:p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&lt;input type="hidden" value="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MESSAGE: A potentially dangerous 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Request.QueryString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value was detected from the client 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param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="&gt;&lt;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h1&gt;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XSSed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&lt;/h1&gt;&lt;!--").</a:t>
            </a:r>
          </a:p>
          <a:p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SOURCE: 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System.Web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FORM: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/&gt;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327408"/>
            <a:ext cx="83529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https://*.live.com/?param=&gt;&lt;h1&gt;XSSed&lt;/h1&gt;&lt;!--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5014917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22 letters max.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最大</a:t>
            </a:r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22</a:t>
            </a:r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文字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7705" y="3933056"/>
            <a:ext cx="3204448" cy="369332"/>
          </a:xfrm>
          <a:prstGeom prst="rect">
            <a:avLst/>
          </a:prstGeom>
          <a:solidFill>
            <a:srgbClr val="FFFF66"/>
          </a:solidFill>
          <a:ln w="19050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&gt;&lt;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h1&gt;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XSSed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&lt;/h1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&gt;&lt;!--</a:t>
            </a:r>
            <a:endParaRPr lang="en-US" altLang="ja-JP" sz="24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2060848"/>
            <a:ext cx="83529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&gt;&lt;h1&gt;</a:t>
            </a:r>
            <a:r>
              <a:rPr lang="en-US" altLang="ja-JP" sz="2400" dirty="0" err="1" smtClean="0">
                <a:latin typeface="Consolas" pitchFamily="49" charset="0"/>
                <a:cs typeface="Consolas" pitchFamily="49" charset="0"/>
              </a:rPr>
              <a:t>XSSed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&lt;/h1&gt;&lt;!--			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… 19 letters</a:t>
            </a:r>
            <a:endParaRPr lang="en-US" altLang="ja-JP" sz="2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40466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XSS under 22 letters</a:t>
            </a:r>
          </a:p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is too hard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22</a:t>
            </a:r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文字以下で</a:t>
            </a:r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XSS</a:t>
            </a:r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させるのは難しい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2852936"/>
            <a:ext cx="83529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&gt;&lt;script&gt;alert(1)&lt;/script&gt;</a:t>
            </a:r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…</a:t>
            </a:r>
            <a:r>
              <a:rPr lang="ja-JP" altLang="en-US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　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26 letters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3591600"/>
            <a:ext cx="83529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&gt;&lt;script&gt;</a:t>
            </a:r>
            <a:r>
              <a:rPr lang="en-US" altLang="ja-JP" sz="2400" dirty="0" err="1" smtClean="0">
                <a:latin typeface="Consolas" pitchFamily="49" charset="0"/>
                <a:cs typeface="Consolas" pitchFamily="49" charset="0"/>
              </a:rPr>
              <a:t>eval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(name)&lt;/script&gt;</a:t>
            </a:r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…</a:t>
            </a:r>
            <a:r>
              <a:rPr lang="ja-JP" altLang="en-US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　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28 letters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XSS</a:t>
            </a:r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で任意のコードを動かすには何文字必要</a:t>
            </a:r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?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4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1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8183"/>
            <a:ext cx="8424936" cy="667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724128" y="64533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by </a:t>
            </a:r>
            <a:r>
              <a:rPr kumimoji="1" lang="en-US" altLang="ja-JP" dirty="0" smtClean="0"/>
              <a:t>Gareth </a:t>
            </a:r>
            <a:r>
              <a:rPr kumimoji="1" lang="en-US" altLang="ja-JP" dirty="0" err="1" smtClean="0"/>
              <a:t>Heyes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88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150"/>
            <a:ext cx="88582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724128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by </a:t>
            </a:r>
            <a:r>
              <a:rPr kumimoji="1" lang="en-US" altLang="ja-JP" dirty="0" smtClean="0"/>
              <a:t>Gareth </a:t>
            </a:r>
            <a:r>
              <a:rPr kumimoji="1" lang="en-US" altLang="ja-JP" dirty="0" err="1" smtClean="0"/>
              <a:t>Heyes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573325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dirty="0" smtClean="0">
                <a:latin typeface="Arial Black" pitchFamily="34" charset="0"/>
              </a:rPr>
              <a:t>XSS Golf</a:t>
            </a:r>
            <a:endParaRPr kumimoji="1" lang="ja-JP" alt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67544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Shortest XSS </a:t>
            </a:r>
            <a:r>
              <a:rPr kumimoji="1" lang="en-US" altLang="ja-JP" sz="44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Challanges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093" y="1743034"/>
            <a:ext cx="86038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&lt;x/x=&amp;{</a:t>
            </a:r>
            <a:r>
              <a:rPr lang="en-US" altLang="ja-JP" sz="2400" dirty="0" err="1">
                <a:latin typeface="Consolas" pitchFamily="49" charset="0"/>
                <a:cs typeface="Consolas" pitchFamily="49" charset="0"/>
              </a:rPr>
              <a:t>eval</a:t>
            </a:r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(name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)}; 	</a:t>
            </a:r>
            <a:r>
              <a:rPr lang="en-US" altLang="ja-JP" sz="2400" dirty="0" smtClean="0">
                <a:solidFill>
                  <a:srgbClr val="00B050"/>
                </a:solidFill>
                <a:cs typeface="Consolas" pitchFamily="49" charset="0"/>
              </a:rPr>
              <a:t>// @</a:t>
            </a:r>
            <a:r>
              <a:rPr lang="en-US" altLang="ja-JP" sz="2400" dirty="0" smtClean="0">
                <a:solidFill>
                  <a:srgbClr val="00B050"/>
                </a:solidFill>
              </a:rPr>
              <a:t>0x6D6172696F  Netscape 4</a:t>
            </a:r>
            <a:r>
              <a:rPr lang="en-US" altLang="ja-JP" sz="2400" dirty="0">
                <a:solidFill>
                  <a:srgbClr val="00B050"/>
                </a:solidFill>
              </a:rPr>
              <a:t> </a:t>
            </a:r>
            <a:endParaRPr lang="en-US" altLang="ja-JP" sz="2400" dirty="0">
              <a:solidFill>
                <a:srgbClr val="00B050"/>
              </a:solidFill>
              <a:cs typeface="Consolas" pitchFamily="49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2093" y="2708920"/>
            <a:ext cx="86038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&lt;</a:t>
            </a:r>
            <a:r>
              <a:rPr lang="en-US" altLang="ja-JP" sz="2400" dirty="0" err="1" smtClean="0"/>
              <a:t>svg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onload</a:t>
            </a:r>
            <a:r>
              <a:rPr lang="en-US" altLang="ja-JP" sz="2400" dirty="0" smtClean="0"/>
              <a:t>=</a:t>
            </a:r>
            <a:r>
              <a:rPr lang="en-US" altLang="ja-JP" sz="2400" dirty="0" err="1" smtClean="0"/>
              <a:t>eval</a:t>
            </a:r>
            <a:r>
              <a:rPr lang="en-US" altLang="ja-JP" sz="2400" dirty="0" smtClean="0"/>
              <a:t>(name)	</a:t>
            </a:r>
            <a:r>
              <a:rPr lang="en-US" altLang="ja-JP" sz="2400" dirty="0" smtClean="0">
                <a:solidFill>
                  <a:srgbClr val="00B050"/>
                </a:solidFill>
              </a:rPr>
              <a:t>// @0x6D6172696F</a:t>
            </a:r>
            <a:endParaRPr lang="en-US" altLang="ja-JP" sz="2400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2093" y="134076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19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3895" y="2306489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22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600" dirty="0" smtClean="0">
                <a:solidFill>
                  <a:srgbClr val="FFC000"/>
                </a:solidFill>
                <a:latin typeface="Arial Black" pitchFamily="34" charset="0"/>
              </a:rPr>
              <a:t>Go back to the XSS</a:t>
            </a:r>
            <a:endParaRPr kumimoji="1" lang="ja-JP" altLang="en-US" sz="4800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話を例の</a:t>
            </a:r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XSS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に戻して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2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8000" dirty="0" smtClean="0">
                <a:solidFill>
                  <a:srgbClr val="FFC000"/>
                </a:solidFill>
                <a:latin typeface="Arial Black" pitchFamily="34" charset="0"/>
              </a:rPr>
              <a:t>One day</a:t>
            </a:r>
            <a:endParaRPr kumimoji="1" lang="ja-JP" altLang="en-US" sz="6000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ある日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2060848"/>
            <a:ext cx="8352928" cy="2677656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&lt;!-- Version: "13.000.20177.00" Server: BAYIDSLEG1C38; </a:t>
            </a:r>
            <a:r>
              <a:rPr lang="en-US" altLang="ja-JP" sz="2400" dirty="0" err="1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DateTime</a:t>
            </a:r>
            <a:r>
              <a:rPr lang="en-US" altLang="ja-JP" sz="2400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: 2012/05/01 15:13:23 --&gt;</a:t>
            </a:r>
          </a:p>
          <a:p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&lt;input type="hidden" value="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MESSAGE: A potentially dangerous 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Request.QueryString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value was detected from the client 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param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="&gt;&lt;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h1&gt;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XSSed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&lt;/h1&gt;&lt;!--").</a:t>
            </a:r>
          </a:p>
          <a:p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SOURCE: 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System.Web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FORM: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/&gt;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327408"/>
            <a:ext cx="83529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https://*.live.com/?param=&gt;&lt;h1&gt;XSSed&lt;/h1&gt;&lt;!--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5014917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22 letters max.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最大</a:t>
            </a:r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22</a:t>
            </a:r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文字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7705" y="3933056"/>
            <a:ext cx="3204448" cy="369332"/>
          </a:xfrm>
          <a:prstGeom prst="rect">
            <a:avLst/>
          </a:prstGeom>
          <a:solidFill>
            <a:srgbClr val="FFFF66"/>
          </a:solidFill>
          <a:ln w="19050"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&gt;&lt;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h1&gt;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XSSed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&lt;/h1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&gt;&lt;!--</a:t>
            </a:r>
            <a:endParaRPr lang="en-US" altLang="ja-JP" sz="24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Impossible? No!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不可能？そんなことはない！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8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67544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IE has “URL” property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IE</a:t>
            </a:r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は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"URL"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プロパティを持っている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560" y="1268760"/>
            <a:ext cx="83529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&gt;&lt;i/</a:t>
            </a:r>
            <a:r>
              <a:rPr lang="en-US" altLang="ja-JP" sz="2400" dirty="0" err="1" smtClean="0">
                <a:latin typeface="Consolas" pitchFamily="49" charset="0"/>
                <a:cs typeface="Consolas" pitchFamily="49" charset="0"/>
              </a:rPr>
              <a:t>onclick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=URL=name&gt;</a:t>
            </a:r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…</a:t>
            </a:r>
            <a:r>
              <a:rPr lang="ja-JP" altLang="en-US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　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21 letters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4820959"/>
            <a:ext cx="8352928" cy="1200329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Trap page created by attacker</a:t>
            </a:r>
          </a:p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ja-JP" sz="2400" dirty="0" err="1" smtClean="0">
                <a:latin typeface="Consolas" pitchFamily="49" charset="0"/>
                <a:cs typeface="Consolas" pitchFamily="49" charset="0"/>
              </a:rPr>
              <a:t>iframe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400" dirty="0" err="1" smtClean="0">
                <a:latin typeface="Consolas" pitchFamily="49" charset="0"/>
                <a:cs typeface="Consolas" pitchFamily="49" charset="0"/>
              </a:rPr>
              <a:t>src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="target" 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name="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javascript:alert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(1)"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or use </a:t>
            </a:r>
            <a:r>
              <a:rPr lang="en-US" altLang="ja-JP" sz="2400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window.open</a:t>
            </a:r>
            <a:r>
              <a:rPr lang="en-US" altLang="ja-JP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from JavaScript</a:t>
            </a:r>
            <a:endParaRPr lang="en-US" altLang="ja-JP" sz="24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3" y="2132856"/>
            <a:ext cx="6645351" cy="2431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708183" y="3327546"/>
            <a:ext cx="2337312" cy="256216"/>
          </a:xfrm>
          <a:prstGeom prst="rect">
            <a:avLst/>
          </a:prstGeom>
          <a:solidFill>
            <a:srgbClr val="FFFF66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35" y="3302738"/>
            <a:ext cx="2358866" cy="3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332766" y="17008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Mario </a:t>
            </a:r>
            <a:r>
              <a:rPr kumimoji="1" lang="en-US" altLang="ja-JP" dirty="0" err="1" smtClean="0"/>
              <a:t>Heiderich’s</a:t>
            </a:r>
            <a:r>
              <a:rPr kumimoji="1" lang="en-US" altLang="ja-JP" dirty="0" smtClean="0"/>
              <a:t> work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28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67544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Did it!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6" y="1001925"/>
            <a:ext cx="7134225" cy="528637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できた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!!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72200" y="644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XSS Filter is disabled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67544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Variations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22</a:t>
            </a:r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文字あれば任意のコードが実行可能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093" y="1743034"/>
            <a:ext cx="86038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&lt;input type=hidden value=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&gt;&lt;i/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onclick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=URL=name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2093" y="3674641"/>
            <a:ext cx="86038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&lt;input type=text value=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onclick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=URL=name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2093" y="2708920"/>
            <a:ext cx="86038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&lt;input type=hidden value="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"&gt;&lt;i/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onclick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=URL=name&gt;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"&gt;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2093" y="134076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20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3895" y="2306489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22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3895" y="3284984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17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2093" y="5436513"/>
            <a:ext cx="724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Arial Black" pitchFamily="34" charset="0"/>
                <a:cs typeface="Consolas" pitchFamily="49" charset="0"/>
              </a:rPr>
              <a:t>Run arbitrary code in 22 letters</a:t>
            </a:r>
            <a:endParaRPr kumimoji="1" lang="ja-JP" altLang="en-US" sz="3200" dirty="0">
              <a:latin typeface="Arial Black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67544" y="4046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Shortest JavaScript</a:t>
            </a:r>
            <a:endParaRPr kumimoji="1" lang="ja-JP" altLang="en-US" sz="44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1967" y="1840313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10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06389" y="1840313"/>
            <a:ext cx="1902414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>
                <a:latin typeface="Consolas" pitchFamily="49" charset="0"/>
                <a:cs typeface="Consolas" pitchFamily="49" charset="0"/>
              </a:rPr>
              <a:t>eval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(name)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67522" y="1023119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Black" pitchFamily="34" charset="0"/>
                <a:cs typeface="Consolas" pitchFamily="49" charset="0"/>
              </a:rPr>
              <a:t>to run arbitrary code</a:t>
            </a:r>
            <a:endParaRPr kumimoji="1" lang="ja-JP" altLang="en-US" sz="2400" dirty="0">
              <a:latin typeface="Arial Black" pitchFamily="34" charset="0"/>
              <a:cs typeface="Consolas" pitchFamily="49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53114" y="2636912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9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7824" y="2636912"/>
            <a:ext cx="1902414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>
                <a:latin typeface="Consolas" pitchFamily="49" charset="0"/>
                <a:cs typeface="Consolas" pitchFamily="49" charset="0"/>
              </a:rPr>
              <a:t>eval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(URL)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71679" y="34290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8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 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06389" y="3429000"/>
            <a:ext cx="1902414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URL=name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53114" y="4221088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6 </a:t>
            </a:r>
            <a:r>
              <a:rPr kumimoji="1" lang="en-US" altLang="ja-JP" sz="2400" dirty="0" smtClean="0">
                <a:latin typeface="Consolas" pitchFamily="49" charset="0"/>
                <a:cs typeface="Consolas" pitchFamily="49" charset="0"/>
              </a:rPr>
              <a:t>letters</a:t>
            </a:r>
            <a:endParaRPr kumimoji="1" lang="ja-JP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29626" y="4221088"/>
            <a:ext cx="1902414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$(URL)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任意コードを実行する最小の</a:t>
            </a:r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JavaScript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1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Question?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1484784"/>
            <a:ext cx="7499176" cy="4525963"/>
          </a:xfrm>
        </p:spPr>
        <p:txBody>
          <a:bodyPr/>
          <a:lstStyle/>
          <a:p>
            <a:pPr lvl="1">
              <a:buNone/>
            </a:pPr>
            <a:r>
              <a:rPr lang="en-US" altLang="ja-JP" dirty="0" smtClean="0"/>
              <a:t>hasegawa@utf-8.jp</a:t>
            </a:r>
          </a:p>
          <a:p>
            <a:pPr lvl="1">
              <a:buNone/>
            </a:pPr>
            <a:r>
              <a:rPr lang="en-US" altLang="ja-JP" dirty="0" smtClean="0"/>
              <a:t>hasegawa@netagent.co.jp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@</a:t>
            </a:r>
            <a:r>
              <a:rPr lang="en-US" altLang="ja-JP" dirty="0" err="1" smtClean="0"/>
              <a:t>hasegawayosuke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http://utf-8.jp/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648072" cy="6480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648072" cy="648072"/>
          </a:xfrm>
          <a:prstGeom prst="rect">
            <a:avLst/>
          </a:prstGeom>
          <a:noFill/>
        </p:spPr>
      </p:pic>
      <p:grpSp>
        <p:nvGrpSpPr>
          <p:cNvPr id="30" name="グループ化 29"/>
          <p:cNvGrpSpPr/>
          <p:nvPr/>
        </p:nvGrpSpPr>
        <p:grpSpPr>
          <a:xfrm>
            <a:off x="780290" y="4040001"/>
            <a:ext cx="504056" cy="504056"/>
            <a:chOff x="539552" y="4005064"/>
            <a:chExt cx="792088" cy="792088"/>
          </a:xfrm>
        </p:grpSpPr>
        <p:sp>
          <p:nvSpPr>
            <p:cNvPr id="6" name="角丸四角形 5"/>
            <p:cNvSpPr/>
            <p:nvPr/>
          </p:nvSpPr>
          <p:spPr>
            <a:xfrm>
              <a:off x="539552" y="4005064"/>
              <a:ext cx="792088" cy="792088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/>
            <p:cNvGrpSpPr>
              <a:grpSpLocks noChangeAspect="1"/>
            </p:cNvGrpSpPr>
            <p:nvPr/>
          </p:nvGrpSpPr>
          <p:grpSpPr>
            <a:xfrm>
              <a:off x="648631" y="4132198"/>
              <a:ext cx="576064" cy="458081"/>
              <a:chOff x="6948264" y="2204864"/>
              <a:chExt cx="1152128" cy="916161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7524328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H="1">
                <a:off x="7884368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7164288" y="3121025"/>
                <a:ext cx="720080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7769625" y="2268325"/>
                <a:ext cx="8384" cy="216024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>
                <a:off x="6948264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7155904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65454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As</a:t>
            </a:r>
            <a:r>
              <a:rPr lang="ja-JP" altLang="en-US" sz="7200" dirty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always</a:t>
            </a:r>
            <a:b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surfed websites, 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いつものように</a:t>
            </a:r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Web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を眺めてると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…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Just the usual</a:t>
            </a:r>
            <a:b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XSS was found.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いつものように</a:t>
            </a:r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XSS</a:t>
            </a:r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が見つかった。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7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65913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36390" y="4509120"/>
            <a:ext cx="1415330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860032" y="980728"/>
            <a:ext cx="2160240" cy="5040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4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First of all,</a:t>
            </a:r>
            <a:b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en-US" altLang="ja-JP" sz="7200" dirty="0" smtClean="0">
                <a:solidFill>
                  <a:srgbClr val="FFC000"/>
                </a:solidFill>
                <a:latin typeface="Arial Black" pitchFamily="34" charset="0"/>
              </a:rPr>
              <a:t>view-source: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05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とりあえず</a:t>
            </a:r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HTML</a:t>
            </a:r>
            <a:r>
              <a:rPr lang="ja-JP" altLang="en-US" sz="2800" dirty="0" smtClean="0">
                <a:solidFill>
                  <a:schemeClr val="bg1">
                    <a:lumMod val="7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ソース</a:t>
            </a:r>
            <a:endParaRPr kumimoji="1" lang="ja-JP" altLang="en-US" sz="2800" dirty="0">
              <a:solidFill>
                <a:schemeClr val="bg1">
                  <a:lumMod val="7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0" y="980728"/>
            <a:ext cx="8572500" cy="48958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82548" y="3674515"/>
            <a:ext cx="5575702" cy="45719"/>
          </a:xfrm>
          <a:prstGeom prst="rect">
            <a:avLst/>
          </a:prstGeom>
          <a:solidFill>
            <a:srgbClr val="FF000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382741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Arial Black" pitchFamily="34" charset="0"/>
              </a:rPr>
              <a:t>What!?</a:t>
            </a:r>
            <a:endParaRPr kumimoji="1" lang="ja-JP" altLang="en-US" sz="3200" dirty="0">
              <a:latin typeface="Arial Black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なにこれ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!?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7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2060848"/>
            <a:ext cx="8352928" cy="2677656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&lt;!-- Version: "13.000.20177.00" Server: BAYIDSLEG1C38; </a:t>
            </a:r>
            <a:r>
              <a:rPr lang="en-US" altLang="ja-JP" sz="2400" dirty="0" err="1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DateTime</a:t>
            </a:r>
            <a:r>
              <a:rPr lang="en-US" altLang="ja-JP" sz="2400" dirty="0">
                <a:solidFill>
                  <a:srgbClr val="00863D"/>
                </a:solidFill>
                <a:latin typeface="Consolas" pitchFamily="49" charset="0"/>
                <a:cs typeface="Consolas" pitchFamily="49" charset="0"/>
              </a:rPr>
              <a:t>: 2012/05/01 15:13:23 --&gt;</a:t>
            </a:r>
          </a:p>
          <a:p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&lt;input type="hidden" value="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MESSAGE: A potentially dangerous 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Request.QueryString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value was detected from the 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client (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param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="&gt;&lt;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h1&gt;</a:t>
            </a:r>
            <a:r>
              <a:rPr lang="en-US" altLang="ja-JP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XSSed</a:t>
            </a:r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&lt;/h1&gt;&lt;!--").</a:t>
            </a:r>
          </a:p>
          <a:p>
            <a:r>
              <a:rPr lang="en-US" altLang="ja-JP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SOURCE: </a:t>
            </a:r>
            <a:r>
              <a:rPr lang="en-US" altLang="ja-JP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System.Web</a:t>
            </a:r>
            <a:r>
              <a:rPr lang="en-US" altLang="ja-JP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FORM:</a:t>
            </a:r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n-US" altLang="ja-JP" sz="2400" dirty="0">
                <a:latin typeface="Consolas" pitchFamily="49" charset="0"/>
                <a:cs typeface="Consolas" pitchFamily="49" charset="0"/>
              </a:rPr>
              <a:t>/&gt;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327408"/>
            <a:ext cx="8352928" cy="461665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onsolas" pitchFamily="49" charset="0"/>
                <a:cs typeface="Consolas" pitchFamily="49" charset="0"/>
              </a:rPr>
              <a:t>https://*.live.com/?param=&gt;&lt;h1&gt;XSSed&lt;/h1&gt;&lt;!--</a:t>
            </a:r>
            <a:endParaRPr lang="en-US" altLang="ja-JP" sz="2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907704" y="4314868"/>
            <a:ext cx="331236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7544" y="501491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XSS caused by error message</a:t>
            </a:r>
            <a:endParaRPr kumimoji="1" lang="ja-JP" altLang="en-US" sz="36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002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不要なエラーメッセージが引き起こした</a:t>
            </a:r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XSS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3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altLang="ja-JP" dirty="0" smtClean="0">
                <a:latin typeface="Arial Black" pitchFamily="34" charset="0"/>
              </a:rPr>
              <a:t>Microsoft </a:t>
            </a:r>
            <a:r>
              <a:rPr kumimoji="1" lang="en-US" altLang="ja-JP" dirty="0" smtClean="0">
                <a:latin typeface="Arial Black" pitchFamily="34" charset="0"/>
              </a:rPr>
              <a:t>“live.com”</a:t>
            </a:r>
          </a:p>
          <a:p>
            <a:r>
              <a:rPr lang="en-US" altLang="ja-JP" dirty="0">
                <a:latin typeface="Arial Black" pitchFamily="34" charset="0"/>
              </a:rPr>
              <a:t>Over </a:t>
            </a:r>
            <a:r>
              <a:rPr lang="en-US" altLang="ja-JP" dirty="0" smtClean="0">
                <a:latin typeface="Arial Black" pitchFamily="34" charset="0"/>
              </a:rPr>
              <a:t>https</a:t>
            </a:r>
          </a:p>
          <a:p>
            <a:r>
              <a:rPr lang="en-US" altLang="ja-JP" dirty="0" smtClean="0">
                <a:latin typeface="Arial Black" pitchFamily="34" charset="0"/>
              </a:rPr>
              <a:t>Needless error message</a:t>
            </a:r>
            <a:endParaRPr lang="en-US" altLang="ja-JP" dirty="0">
              <a:latin typeface="Arial Black" pitchFamily="34" charset="0"/>
            </a:endParaRPr>
          </a:p>
          <a:p>
            <a:pPr marL="0" indent="0">
              <a:buNone/>
            </a:pPr>
            <a:endParaRPr lang="en-US" altLang="ja-JP" sz="12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altLang="ja-JP" dirty="0" smtClean="0">
                <a:latin typeface="Arial Black" pitchFamily="34" charset="0"/>
              </a:rPr>
              <a:t>Interesting but not really matter</a:t>
            </a:r>
            <a:r>
              <a:rPr lang="ja-JP" altLang="en-US" dirty="0">
                <a:latin typeface="Arial Black" pitchFamily="34" charset="0"/>
              </a:rPr>
              <a:t> </a:t>
            </a:r>
            <a:r>
              <a:rPr lang="en-US" altLang="ja-JP" dirty="0" smtClean="0">
                <a:latin typeface="Arial Black" pitchFamily="34" charset="0"/>
              </a:rPr>
              <a:t>now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8581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しねきゃぷしょん" pitchFamily="2" charset="-128"/>
                <a:ea typeface="しねきゃぷしょん" pitchFamily="2" charset="-128"/>
              </a:rPr>
              <a:t>興味深いけれど今はどうでもいい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しねきゃぷしょん" pitchFamily="2" charset="-128"/>
              <a:ea typeface="しねきゃぷしょ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2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12700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kumimoji="1"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画面に合わせる (4:3)</PresentationFormat>
  <Paragraphs>103</Paragraphs>
  <Slides>27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Arial</vt:lpstr>
      <vt:lpstr>ＭＳ Ｐゴシック</vt:lpstr>
      <vt:lpstr>メイリオ</vt:lpstr>
      <vt:lpstr>Calibri</vt:lpstr>
      <vt:lpstr>Wingdings</vt:lpstr>
      <vt:lpstr>Consolas</vt:lpstr>
      <vt:lpstr>Arial Black</vt:lpstr>
      <vt:lpstr>しねきゃぷしょん</vt:lpstr>
      <vt:lpstr>Office テーマ</vt:lpstr>
      <vt:lpstr>Short talk of XSS</vt:lpstr>
      <vt:lpstr>One day</vt:lpstr>
      <vt:lpstr>As always surfed websites, </vt:lpstr>
      <vt:lpstr>Just the usual XSS was found.</vt:lpstr>
      <vt:lpstr>PowerPoint プレゼンテーション</vt:lpstr>
      <vt:lpstr>First of all, view-source:</vt:lpstr>
      <vt:lpstr>PowerPoint プレゼンテーション</vt:lpstr>
      <vt:lpstr>PowerPoint プレゼンテーション</vt:lpstr>
      <vt:lpstr>PowerPoint プレゼンテーション</vt:lpstr>
      <vt:lpstr>Why not “alert” ?</vt:lpstr>
      <vt:lpstr>alert is common knowledge for XSSers</vt:lpstr>
      <vt:lpstr>Reason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Go back to the XSS</vt:lpstr>
      <vt:lpstr>PowerPoint プレゼンテーション</vt:lpstr>
      <vt:lpstr>Impossible? No!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Question?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2011-10-18T10:13:35Z</dcterms:created>
  <dcterms:modified xsi:type="dcterms:W3CDTF">2012-06-28T04:47:55Z</dcterms:modified>
</cp:coreProperties>
</file>