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8"/>
  </p:notesMasterIdLst>
  <p:sldIdLst>
    <p:sldId id="325" r:id="rId2"/>
    <p:sldId id="401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3" r:id="rId12"/>
    <p:sldId id="425" r:id="rId13"/>
    <p:sldId id="414" r:id="rId14"/>
    <p:sldId id="412" r:id="rId15"/>
    <p:sldId id="415" r:id="rId16"/>
    <p:sldId id="417" r:id="rId17"/>
    <p:sldId id="418" r:id="rId18"/>
    <p:sldId id="420" r:id="rId19"/>
    <p:sldId id="416" r:id="rId20"/>
    <p:sldId id="426" r:id="rId21"/>
    <p:sldId id="421" r:id="rId22"/>
    <p:sldId id="422" r:id="rId23"/>
    <p:sldId id="423" r:id="rId24"/>
    <p:sldId id="424" r:id="rId25"/>
    <p:sldId id="388" r:id="rId26"/>
    <p:sldId id="400" r:id="rId27"/>
  </p:sldIdLst>
  <p:sldSz cx="9144000" cy="6858000" type="screen4x3"/>
  <p:notesSz cx="6858000" cy="9144000"/>
  <p:embeddedFontLst>
    <p:embeddedFont>
      <p:font typeface="Arial Black" pitchFamily="34" charset="0"/>
      <p:bold r:id="rId29"/>
    </p:embeddedFont>
    <p:embeddedFont>
      <p:font typeface="メイリオ" pitchFamily="50" charset="-128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onsolas" pitchFamily="49" charset="0"/>
      <p:regular r:id="rId38"/>
      <p:bold r:id="rId39"/>
      <p:italic r:id="rId40"/>
      <p:boldItalic r:id="rId4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F9933"/>
    <a:srgbClr val="949494"/>
    <a:srgbClr val="595959"/>
    <a:srgbClr val="420000"/>
    <a:srgbClr val="3D3D3D"/>
    <a:srgbClr val="3399FF"/>
    <a:srgbClr val="220000"/>
    <a:srgbClr val="ABD5FF"/>
    <a:srgbClr val="007F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6" autoAdjust="0"/>
    <p:restoredTop sz="98749" autoAdjust="0"/>
  </p:normalViewPr>
  <p:slideViewPr>
    <p:cSldViewPr>
      <p:cViewPr varScale="1">
        <p:scale>
          <a:sx n="79" d="100"/>
          <a:sy n="79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A404-DC88-4981-BBCB-E5F3E2BD583B}" type="datetimeFigureOut">
              <a:rPr kumimoji="1" lang="ja-JP" altLang="en-US" smtClean="0"/>
              <a:pPr/>
              <a:t>2012/3/27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9C08-9716-4B2C-9A5C-3A0028494F6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flip="none" rotWithShape="1">
          <a:gsLst>
            <a:gs pos="0">
              <a:schemeClr val="tx1"/>
            </a:gs>
            <a:gs pos="100000">
              <a:srgbClr val="3D3D3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1484784"/>
            <a:ext cx="9144000" cy="3744416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1440160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0080" y="2060848"/>
            <a:ext cx="7772400" cy="1470025"/>
          </a:xfrm>
        </p:spPr>
        <p:txBody>
          <a:bodyPr/>
          <a:lstStyle>
            <a:lvl1pPr algn="r"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pic>
        <p:nvPicPr>
          <p:cNvPr id="2050" name="Picture 2" descr="C:\Users\yamada\Documents\images\Na_logo_new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23240"/>
            <a:ext cx="2267744" cy="1095603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 userDrawn="1"/>
        </p:nvSpPr>
        <p:spPr>
          <a:xfrm>
            <a:off x="0" y="5085184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5157192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692696"/>
          </a:xfrm>
        </p:spPr>
        <p:txBody>
          <a:bodyPr/>
          <a:lstStyle>
            <a:lvl1pPr algn="l">
              <a:defRPr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99FF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1pPr>
            <a:lvl2pPr>
              <a:buClr>
                <a:srgbClr val="FF9900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2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669360"/>
            <a:ext cx="9144000" cy="21602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012160" y="6647837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0" i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NetAgent</a:t>
            </a:r>
            <a:r>
              <a:rPr kumimoji="1" lang="en-US" altLang="ja-JP" sz="1100" b="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100" b="0" i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http://www.netagent.co.jp/</a:t>
            </a:r>
            <a:endParaRPr kumimoji="1" lang="ja-JP" altLang="en-US" sz="1100" b="0" i="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0" y="66202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0" i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OWASP</a:t>
            </a:r>
            <a:r>
              <a:rPr kumimoji="1" lang="en-US" altLang="ja-JP" sz="1400" b="0" i="0" baseline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Japan 1st meeting</a:t>
            </a:r>
            <a:endParaRPr kumimoji="1" lang="ja-JP" altLang="en-US" sz="1400" b="0" i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664296"/>
          </a:xfrm>
        </p:spPr>
        <p:txBody>
          <a:bodyPr>
            <a:noAutofit/>
          </a:bodyPr>
          <a:lstStyle>
            <a:lvl1pPr algn="ctr">
              <a:defRPr sz="5400"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821397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9748-2964-4679-A90C-05C4720C9069}" type="datetimeFigureOut">
              <a:rPr kumimoji="1" lang="ja-JP" altLang="en-US" smtClean="0"/>
              <a:pPr/>
              <a:t>2012/3/27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2048654"/>
            <a:ext cx="8496944" cy="1470025"/>
          </a:xfrm>
        </p:spPr>
        <p:txBody>
          <a:bodyPr>
            <a:noAutofit/>
          </a:bodyPr>
          <a:lstStyle/>
          <a:p>
            <a:r>
              <a:rPr kumimoji="1" lang="en-US" altLang="ja-JP" sz="4800" smtClean="0">
                <a:solidFill>
                  <a:srgbClr val="00B050"/>
                </a:solidFill>
                <a:latin typeface="Arial Black" pitchFamily="34" charset="0"/>
              </a:rPr>
              <a:t>C</a:t>
            </a:r>
            <a:r>
              <a:rPr kumimoji="1" lang="en-US" altLang="ja-JP" sz="4800" smtClean="0">
                <a:latin typeface="Arial Black" pitchFamily="34" charset="0"/>
              </a:rPr>
              <a:t>ontent-</a:t>
            </a:r>
            <a:r>
              <a:rPr kumimoji="1" lang="en-US" altLang="ja-JP" sz="4800" smtClean="0">
                <a:solidFill>
                  <a:srgbClr val="0070C0"/>
                </a:solidFill>
                <a:latin typeface="Arial Black" pitchFamily="34" charset="0"/>
              </a:rPr>
              <a:t>S</a:t>
            </a:r>
            <a:r>
              <a:rPr kumimoji="1" lang="en-US" altLang="ja-JP" sz="4800" smtClean="0">
                <a:latin typeface="Arial Black" pitchFamily="34" charset="0"/>
              </a:rPr>
              <a:t>ecurity-</a:t>
            </a:r>
            <a:r>
              <a:rPr kumimoji="1" lang="en-US" altLang="ja-JP" sz="4800" smtClean="0">
                <a:solidFill>
                  <a:srgbClr val="FF9933"/>
                </a:solidFill>
                <a:latin typeface="Arial Black" pitchFamily="34" charset="0"/>
              </a:rPr>
              <a:t>P</a:t>
            </a:r>
            <a:r>
              <a:rPr kumimoji="1" lang="en-US" altLang="ja-JP" sz="4800" smtClean="0">
                <a:latin typeface="Arial Black" pitchFamily="34" charset="0"/>
              </a:rPr>
              <a:t>olicy</a:t>
            </a:r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96136" y="4437112"/>
            <a:ext cx="3024336" cy="936104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 27 2012</a:t>
            </a:r>
          </a:p>
          <a:p>
            <a:pPr>
              <a:lnSpc>
                <a:spcPts val="1800"/>
              </a:lnSpc>
            </a:pPr>
            <a:r>
              <a:rPr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Yosuke HASEGAWA</a:t>
            </a:r>
            <a:endParaRPr kumimoji="1" lang="ja-JP" alt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78501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atin typeface="Arial Black" pitchFamily="34" charset="0"/>
              </a:rPr>
              <a:t>Introduction of</a:t>
            </a:r>
            <a:endParaRPr kumimoji="1" lang="ja-JP" altLang="en-US" sz="4000" b="1" dirty="0">
              <a:latin typeface="Arial Black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306896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smtClean="0">
                <a:latin typeface="Arial Black" pitchFamily="34" charset="0"/>
              </a:rPr>
              <a:t>in 5 minutes</a:t>
            </a:r>
            <a:endParaRPr kumimoji="1" lang="ja-JP" altLang="en-US" sz="4000" b="1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392434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5</a:t>
            </a:r>
            <a:r>
              <a:rPr kumimoji="1" lang="ja-JP" alt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分でわかる</a:t>
            </a:r>
            <a:r>
              <a:rPr kumimoji="1" lang="en-US" altLang="ja-JP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CSP</a:t>
            </a:r>
            <a:endParaRPr kumimoji="1" lang="ja-JP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リソースの種類ごとに指定可能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348881"/>
            <a:ext cx="7272808" cy="50405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'self'; img-src *.example.jp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2348880"/>
            <a:ext cx="144016" cy="5040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356992"/>
            <a:ext cx="7272808" cy="1584176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&lt;img src="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http://img.example.jp/img.png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"&gt; 	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OK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&lt;img src="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http://example.com/img.png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"&gt; 		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NG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&lt;iframe src="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/child.html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"&gt;&lt;/iframe&gt; 		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OK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&lt;iframe src="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http://www.example.jp/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"&gt;&lt;/iframe&gt;	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NG</a:t>
            </a:r>
            <a:endParaRPr lang="en-US" altLang="ja-JP" sz="2400" b="1" dirty="0" smtClean="0">
              <a:solidFill>
                <a:srgbClr val="C00000"/>
              </a:solidFill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3356990"/>
            <a:ext cx="144016" cy="1584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リソースの種類ごとに指定可能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z="2800" smtClean="0"/>
              <a:t>Firefox</a:t>
            </a:r>
            <a:r>
              <a:rPr kumimoji="1" lang="ja-JP" altLang="en-US" sz="2800" smtClean="0"/>
              <a:t>は未サポート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348881"/>
            <a:ext cx="7632848" cy="50405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'self'; script-src: 'unsafe-inline'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2348880"/>
            <a:ext cx="144016" cy="5040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356992"/>
            <a:ext cx="7632848" cy="1584176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&lt;script&gt;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function foo(){ ... }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&lt;/script&gt; 	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OK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&lt;body 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onload="foo()"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&gt;  		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OK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&lt;a href="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javascript:foo()</a:t>
            </a:r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"&gt;  		</a:t>
            </a:r>
            <a:r>
              <a:rPr lang="en-US" altLang="ja-JP" sz="24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OK</a:t>
            </a:r>
            <a:endParaRPr lang="en-US" altLang="ja-JP" sz="2400" b="1" dirty="0" smtClean="0">
              <a:solidFill>
                <a:srgbClr val="7030A0"/>
              </a:solidFill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3356990"/>
            <a:ext cx="144016" cy="1584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ポリシー違反時にレポート送信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348881"/>
            <a:ext cx="7632848" cy="86409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X-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WebKit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-CSP: default-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src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'self';</a:t>
            </a:r>
            <a:b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</a:b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    report-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uri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http://example.jp/cspreport.cgi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71600" y="2348880"/>
            <a:ext cx="144016" cy="8640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356992"/>
            <a:ext cx="7632848" cy="172819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X-Content-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Securit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-Policy-Report-Only:  default-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src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'self'</a:t>
            </a:r>
          </a:p>
          <a:p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</a:t>
            </a:r>
            <a:r>
              <a:rPr lang="ja-JP" altLang="en-US" sz="2400" b="1" dirty="0" smtClean="0">
                <a:ea typeface="メイリオ" pitchFamily="50" charset="-128"/>
                <a:cs typeface="Consolas" pitchFamily="49" charset="0"/>
              </a:rPr>
              <a:t>   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report-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uri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http://example.jp/cspreport.cgi</a:t>
            </a:r>
          </a:p>
          <a:p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X-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WebKit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-CSP-Report-Only: default-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src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'self'</a:t>
            </a:r>
          </a:p>
          <a:p>
            <a:r>
              <a:rPr lang="ja-JP" altLang="en-US" sz="2400" b="1" dirty="0" smtClean="0">
                <a:ea typeface="メイリオ" pitchFamily="50" charset="-128"/>
                <a:cs typeface="Consolas" pitchFamily="49" charset="0"/>
              </a:rPr>
              <a:t>   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report-</a:t>
            </a:r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uri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http://example.jp/cspreport.cgi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71600" y="3356990"/>
            <a:ext cx="144016" cy="17281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きちんと指定することで第三者によるリソースの読み込みを確実にブロック可能</a:t>
            </a:r>
            <a:endParaRPr lang="en-US" altLang="ja-JP" dirty="0" smtClean="0"/>
          </a:p>
          <a:p>
            <a:r>
              <a:rPr kumimoji="1" lang="ja-JP" altLang="en-US" dirty="0" smtClean="0"/>
              <a:t>広告やアクセス解析用</a:t>
            </a:r>
            <a:r>
              <a:rPr kumimoji="1" lang="en-US" altLang="ja-JP" dirty="0" smtClean="0"/>
              <a:t>JS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JS</a:t>
            </a:r>
            <a:r>
              <a:rPr kumimoji="1" lang="ja-JP" altLang="en-US" dirty="0" smtClean="0"/>
              <a:t>ライブラリなどが動かなくなることも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運用はかなり</a:t>
            </a:r>
            <a:r>
              <a:rPr kumimoji="1" lang="ja-JP" altLang="en-US" dirty="0" err="1" smtClean="0"/>
              <a:t>めんど</a:t>
            </a:r>
            <a:r>
              <a:rPr kumimoji="1" lang="ja-JP" altLang="en-US" dirty="0" smtClean="0"/>
              <a:t>くさい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W3C Working Draft / Editors Draft /</a:t>
            </a:r>
            <a:r>
              <a:rPr kumimoji="1" lang="ja-JP" altLang="en-US" dirty="0" smtClean="0"/>
              <a:t> 各ブラウザ実装それぞれで差異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References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Introducing Content Security Policy - MDN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>
                <a:latin typeface="Calibri" pitchFamily="34" charset="0"/>
              </a:rPr>
              <a:t>https://developer.mozilla.org/en/Introducing_Content_Security_Policy</a:t>
            </a:r>
            <a:endParaRPr lang="en-US" altLang="ja-JP" dirty="0" smtClean="0">
              <a:latin typeface="Calibri" pitchFamily="34" charset="0"/>
            </a:endParaRPr>
          </a:p>
          <a:p>
            <a:r>
              <a:rPr lang="en-US" altLang="ja-JP" sz="2400" dirty="0" smtClean="0"/>
              <a:t>Content Security Policy W3C Working Draft 29 November 2011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>
                <a:latin typeface="+mj-lt"/>
              </a:rPr>
              <a:t>http://www.w3.org/TR/CSP/</a:t>
            </a:r>
          </a:p>
          <a:p>
            <a:r>
              <a:rPr lang="en-US" altLang="ja-JP" sz="2400" dirty="0" smtClean="0"/>
              <a:t>Content Security Policy W3C Editor's Draft 21 March 2012</a:t>
            </a:r>
            <a:br>
              <a:rPr lang="en-US" altLang="ja-JP" sz="2400" dirty="0" smtClean="0"/>
            </a:br>
            <a:r>
              <a:rPr lang="en-US" altLang="ja-JP" sz="2000" dirty="0" smtClean="0">
                <a:latin typeface="+mj-lt"/>
              </a:rPr>
              <a:t>https://dvcs.w3.org/hg/content-security-policy/raw-file/tip/csp-specification.dev.html</a:t>
            </a:r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 smtClean="0"/>
              <a:t>O'Reilly Japan - Firefox Hacks Rebooted</a:t>
            </a:r>
            <a:br>
              <a:rPr lang="en-US" altLang="ja-JP" sz="2400" dirty="0" smtClean="0"/>
            </a:br>
            <a:r>
              <a:rPr lang="en-US" altLang="ja-JP" sz="2000" dirty="0" smtClean="0">
                <a:latin typeface="+mj-lt"/>
              </a:rPr>
              <a:t>http://www.oreilly.co.jp/books/9784873114972/</a:t>
            </a:r>
            <a:endParaRPr kumimoji="1" lang="ja-JP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2664296"/>
          </a:xfrm>
        </p:spPr>
        <p:txBody>
          <a:bodyPr/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分で終わった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357301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→発表枠 </a:t>
            </a:r>
            <a:r>
              <a:rPr kumimoji="1" lang="en-US" altLang="ja-JP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: </a:t>
            </a:r>
            <a:r>
              <a:rPr kumimoji="1" lang="ja-JP" altLang="en-US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実は</a:t>
            </a:r>
            <a:r>
              <a:rPr kumimoji="1" lang="en-US" altLang="ja-JP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kumimoji="1" lang="ja-JP" altLang="en-US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分</a:t>
            </a:r>
            <a:r>
              <a:rPr kumimoji="1" lang="en-US" altLang="ja-JP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!!</a:t>
            </a:r>
            <a:endParaRPr kumimoji="1" lang="ja-JP" altLang="en-US" sz="4000" b="1" dirty="0">
              <a:solidFill>
                <a:srgbClr val="ECECEC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59332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rPr>
              <a:t>もうちょっとだけ続くんじゃ</a:t>
            </a:r>
            <a:endParaRPr kumimoji="1" lang="ja-JP" altLang="en-US" sz="4000" b="1" dirty="0">
              <a:solidFill>
                <a:srgbClr val="ECECEC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2048654"/>
            <a:ext cx="8496944" cy="1470025"/>
          </a:xfrm>
        </p:spPr>
        <p:txBody>
          <a:bodyPr>
            <a:noAutofit/>
          </a:bodyPr>
          <a:lstStyle/>
          <a:p>
            <a:r>
              <a:rPr kumimoji="1" lang="en-US" altLang="ja-JP" sz="4800" smtClean="0">
                <a:solidFill>
                  <a:srgbClr val="00B050"/>
                </a:solidFill>
                <a:latin typeface="Arial Black" pitchFamily="34" charset="0"/>
              </a:rPr>
              <a:t>C</a:t>
            </a:r>
            <a:r>
              <a:rPr kumimoji="1" lang="en-US" altLang="ja-JP" sz="4800" smtClean="0">
                <a:latin typeface="Arial Black" pitchFamily="34" charset="0"/>
              </a:rPr>
              <a:t>ontent-</a:t>
            </a:r>
            <a:r>
              <a:rPr kumimoji="1" lang="en-US" altLang="ja-JP" sz="4800" smtClean="0">
                <a:solidFill>
                  <a:srgbClr val="0070C0"/>
                </a:solidFill>
                <a:latin typeface="Arial Black" pitchFamily="34" charset="0"/>
              </a:rPr>
              <a:t>S</a:t>
            </a:r>
            <a:r>
              <a:rPr kumimoji="1" lang="en-US" altLang="ja-JP" sz="4800" smtClean="0">
                <a:latin typeface="Arial Black" pitchFamily="34" charset="0"/>
              </a:rPr>
              <a:t>ecurity-</a:t>
            </a:r>
            <a:r>
              <a:rPr kumimoji="1" lang="en-US" altLang="ja-JP" sz="4800" smtClean="0">
                <a:solidFill>
                  <a:srgbClr val="FF9933"/>
                </a:solidFill>
                <a:latin typeface="Arial Black" pitchFamily="34" charset="0"/>
              </a:rPr>
              <a:t>P</a:t>
            </a:r>
            <a:r>
              <a:rPr kumimoji="1" lang="en-US" altLang="ja-JP" sz="4800" smtClean="0">
                <a:latin typeface="Arial Black" pitchFamily="34" charset="0"/>
              </a:rPr>
              <a:t>olicy</a:t>
            </a:r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96136" y="4437112"/>
            <a:ext cx="3024336" cy="936104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 27 2012</a:t>
            </a:r>
          </a:p>
          <a:p>
            <a:pPr>
              <a:lnSpc>
                <a:spcPts val="1800"/>
              </a:lnSpc>
            </a:pPr>
            <a:r>
              <a:rPr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Yosuke HASEGAWA</a:t>
            </a:r>
            <a:endParaRPr kumimoji="1" lang="ja-JP" alt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78501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smtClean="0">
                <a:latin typeface="Arial Black" pitchFamily="34" charset="0"/>
              </a:rPr>
              <a:t>Breaking</a:t>
            </a:r>
            <a:endParaRPr kumimoji="1" lang="ja-JP" altLang="en-US" sz="4000" b="1">
              <a:latin typeface="Arial Black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306896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smtClean="0">
                <a:latin typeface="Arial Black" pitchFamily="34" charset="0"/>
              </a:rPr>
              <a:t>in 5 minutes</a:t>
            </a:r>
            <a:endParaRPr kumimoji="1" lang="ja-JP" altLang="en-US" sz="4000" b="1">
              <a:latin typeface="Arial Black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392434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5</a:t>
            </a:r>
            <a:r>
              <a:rPr kumimoji="1" lang="ja-JP" alt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分でやぶる</a:t>
            </a:r>
            <a:r>
              <a:rPr kumimoji="1" lang="en-US" altLang="ja-JP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CSP</a:t>
            </a:r>
            <a:endParaRPr kumimoji="1" lang="ja-JP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もっとも厳しい制約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 lvl="1"/>
            <a:r>
              <a:rPr kumimoji="1" lang="ja-JP" altLang="en-US" smtClean="0"/>
              <a:t>他のドメインのリソースは読み込めない</a:t>
            </a:r>
            <a:endParaRPr kumimoji="1" lang="en-US" altLang="ja-JP" smtClean="0"/>
          </a:p>
          <a:p>
            <a:pPr lvl="1"/>
            <a:r>
              <a:rPr lang="ja-JP" altLang="en-US" smtClean="0"/>
              <a:t>インラインの</a:t>
            </a:r>
            <a:r>
              <a:rPr lang="en-US" altLang="ja-JP" smtClean="0"/>
              <a:t>JS</a:t>
            </a:r>
            <a:r>
              <a:rPr lang="ja-JP" altLang="en-US" smtClean="0"/>
              <a:t>は利用不可</a:t>
            </a:r>
            <a:endParaRPr lang="en-US" altLang="ja-JP" smtClean="0"/>
          </a:p>
          <a:p>
            <a:pPr lvl="1"/>
            <a:r>
              <a:rPr kumimoji="1" lang="en-US" altLang="ja-JP" smtClean="0"/>
              <a:t>XSS</a:t>
            </a:r>
            <a:r>
              <a:rPr kumimoji="1" lang="ja-JP" altLang="en-US" smtClean="0"/>
              <a:t>があっても何もできないに等しい</a:t>
            </a:r>
            <a:endParaRPr kumimoji="1" lang="en-US" altLang="ja-JP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132857"/>
            <a:ext cx="6696744" cy="936103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Content-Security-Policy: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2132856"/>
            <a:ext cx="144016" cy="9361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XSS</a:t>
            </a:r>
            <a:r>
              <a:rPr kumimoji="1" lang="ja-JP" altLang="en-US" dirty="0" smtClean="0"/>
              <a:t>があるのに何もできないのは悔しい</a:t>
            </a:r>
            <a:r>
              <a:rPr kumimoji="1" lang="en-US" altLang="ja-JP" dirty="0" smtClean="0"/>
              <a:t>!!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204864"/>
            <a:ext cx="6696744" cy="367240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Content-Security-Policy: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Content-Type: text/html; charset=utf-8</a:t>
            </a:r>
          </a:p>
          <a:p>
            <a:endParaRPr lang="en-US" altLang="ja-JP" sz="2400" b="1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&lt;html&gt;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&lt;div&gt;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XSS here&lt;script&gt;...&lt;/script&gt;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&lt;/div&gt;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&lt;/html&gt;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204864"/>
            <a:ext cx="144016" cy="3672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E4X </a:t>
            </a:r>
            <a:r>
              <a:rPr lang="en-US" altLang="ja-JP" dirty="0" smtClean="0"/>
              <a:t>- necromancy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5816" y="383143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</a:rPr>
              <a:t>Firefox only</a:t>
            </a:r>
            <a:endParaRPr kumimoji="1" lang="ja-JP" altLang="en-US" sz="2400" b="1">
              <a:solidFill>
                <a:schemeClr val="accent1">
                  <a:lumMod val="40000"/>
                  <a:lumOff val="6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what's CSP ?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E4X - </a:t>
            </a:r>
            <a:r>
              <a:rPr kumimoji="1" lang="en-US" altLang="ja-JP" dirty="0" err="1" smtClean="0"/>
              <a:t>ECMAScript</a:t>
            </a:r>
            <a:r>
              <a:rPr kumimoji="1" lang="en-US" altLang="ja-JP" dirty="0" smtClean="0"/>
              <a:t> for XML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E4X - Firefox</a:t>
            </a:r>
            <a:r>
              <a:rPr kumimoji="1" lang="ja-JP" altLang="en-US" dirty="0" smtClean="0"/>
              <a:t>のみサポート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JavaScript</a:t>
            </a:r>
            <a:r>
              <a:rPr lang="ja-JP" altLang="en-US" dirty="0" smtClean="0"/>
              <a:t>内で”</a:t>
            </a:r>
            <a:r>
              <a:rPr lang="en-US" altLang="ja-JP" dirty="0" smtClean="0"/>
              <a:t>XML</a:t>
            </a:r>
            <a:r>
              <a:rPr lang="ja-JP" altLang="en-US" dirty="0" smtClean="0"/>
              <a:t>型”をサポート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924944"/>
            <a:ext cx="6696744" cy="252027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dirty="0" err="1" smtClean="0">
                <a:ea typeface="メイリオ" pitchFamily="50" charset="-128"/>
                <a:cs typeface="Consolas" pitchFamily="49" charset="0"/>
              </a:rPr>
              <a:t>var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 xml = </a:t>
            </a:r>
            <a:r>
              <a:rPr lang="en-US" altLang="ja-JP" sz="2400" b="1" dirty="0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&lt;user&gt;</a:t>
            </a:r>
          </a:p>
          <a:p>
            <a:r>
              <a:rPr lang="en-US" altLang="ja-JP" sz="2400" b="1" dirty="0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                     &lt;name&gt;Yosuke&lt;/name&gt;</a:t>
            </a:r>
          </a:p>
          <a:p>
            <a:r>
              <a:rPr lang="en-US" altLang="ja-JP" sz="2400" b="1" dirty="0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                     &lt;mail&gt;hasegawa@utf-8.jp&lt;/mail&gt;</a:t>
            </a:r>
          </a:p>
          <a:p>
            <a:r>
              <a:rPr lang="en-US" altLang="ja-JP" sz="2400" b="1" dirty="0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                 &lt;/user&gt;</a:t>
            </a:r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;</a:t>
            </a:r>
          </a:p>
          <a:p>
            <a:r>
              <a:rPr lang="en-US" altLang="ja-JP" sz="2400" b="1" dirty="0" smtClean="0">
                <a:ea typeface="メイリオ" pitchFamily="50" charset="-128"/>
                <a:cs typeface="Consolas" pitchFamily="49" charset="0"/>
              </a:rPr>
              <a:t>alert( xml.name );</a:t>
            </a:r>
          </a:p>
          <a:p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2924944"/>
            <a:ext cx="144016" cy="25202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自分自身</a:t>
            </a:r>
            <a:r>
              <a:rPr lang="en-US" altLang="ja-JP" smtClean="0"/>
              <a:t>(HTML)</a:t>
            </a:r>
            <a:r>
              <a:rPr lang="ja-JP" altLang="en-US" smtClean="0"/>
              <a:t>は読み込み可能</a:t>
            </a:r>
            <a:r>
              <a:rPr lang="en-US" altLang="ja-JP" smtClean="0"/>
              <a:t>!</a:t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204864"/>
            <a:ext cx="6696744" cy="367240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Content-Security-Policy: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Content-Type: text/html; charset=utf-8</a:t>
            </a:r>
          </a:p>
          <a:p>
            <a:endParaRPr lang="en-US" altLang="ja-JP" sz="2400" b="1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&lt;html&gt;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&lt;div&gt;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&lt;script src="self.html"&gt;&lt;/script&gt;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&lt;/div&gt;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&lt;/html&gt;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204864"/>
            <a:ext cx="144016" cy="3672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419872" y="4740508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HTML</a:t>
            </a:r>
            <a:r>
              <a:rPr lang="ja-JP" altLang="en-US" smtClean="0"/>
              <a:t>を</a:t>
            </a:r>
            <a:r>
              <a:rPr lang="en-US" altLang="ja-JP" smtClean="0"/>
              <a:t>JavaScript</a:t>
            </a:r>
            <a:r>
              <a:rPr lang="ja-JP" altLang="en-US" smtClean="0"/>
              <a:t>と解釈させれば！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400" smtClean="0"/>
              <a:t>2</a:t>
            </a:r>
            <a:r>
              <a:rPr lang="ja-JP" altLang="en-US" sz="2400" smtClean="0"/>
              <a:t>つの</a:t>
            </a:r>
            <a:r>
              <a:rPr lang="en-US" altLang="ja-JP" sz="2400" smtClean="0"/>
              <a:t>XML</a:t>
            </a:r>
            <a:r>
              <a:rPr lang="ja-JP" altLang="en-US" sz="2400" smtClean="0"/>
              <a:t>リテラルを含む</a:t>
            </a:r>
            <a:r>
              <a:rPr lang="en-US" altLang="ja-JP" sz="2400" smtClean="0"/>
              <a:t>JavaScript</a:t>
            </a:r>
            <a:r>
              <a:rPr lang="ja-JP" altLang="en-US" sz="2400" smtClean="0"/>
              <a:t>として</a:t>
            </a:r>
            <a:r>
              <a:rPr lang="en-US" altLang="ja-JP" sz="2400" smtClean="0"/>
              <a:t>valid</a:t>
            </a:r>
            <a:endParaRPr lang="en-US" altLang="ja-JP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204864"/>
            <a:ext cx="6696744" cy="302433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&lt;html&gt;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&lt;div&gt;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&lt;/div&gt;&lt;/body&gt;&lt;/html&gt;;</a:t>
            </a:r>
          </a:p>
          <a:p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alert(1);</a:t>
            </a:r>
          </a:p>
          <a:p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&lt;html&gt;&lt;body&gt;&lt;div&gt;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&lt;/div&gt;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&lt;/html&gt;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204864"/>
            <a:ext cx="144016" cy="3024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自分自身</a:t>
            </a:r>
            <a:r>
              <a:rPr lang="en-US" altLang="ja-JP" smtClean="0"/>
              <a:t>(HTML)</a:t>
            </a:r>
            <a:r>
              <a:rPr lang="ja-JP" altLang="en-US" smtClean="0"/>
              <a:t>は読み込み可能</a:t>
            </a:r>
            <a:r>
              <a:rPr lang="en-US" altLang="ja-JP" smtClean="0"/>
              <a:t>!</a:t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204864"/>
            <a:ext cx="7632848" cy="432048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Content-Security-Policy: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Content-Type: text/html; charset=utf-8</a:t>
            </a:r>
          </a:p>
          <a:p>
            <a:endParaRPr lang="en-US" altLang="ja-JP" sz="2400" b="1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&lt;html&gt;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&lt;div&gt;</a:t>
            </a:r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&lt;script src=</a:t>
            </a:r>
          </a:p>
          <a:p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"self.html?q=%3C/div%3E...%3C/html%3E;alert(1);..."</a:t>
            </a:r>
          </a:p>
          <a:p>
            <a:r>
              <a:rPr lang="en-US" altLang="ja-JP" sz="24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&gt;&lt;/script&gt;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&lt;/div&gt;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&lt;/body&gt;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&lt;/html&gt;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204864"/>
            <a:ext cx="144016" cy="4320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Breaking CSP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ja-JP" smtClean="0"/>
              <a:t>E4X</a:t>
            </a:r>
            <a:r>
              <a:rPr lang="ja-JP" altLang="en-US" smtClean="0"/>
              <a:t>を使うと</a:t>
            </a:r>
            <a:r>
              <a:rPr lang="en-US" altLang="ja-JP" smtClean="0"/>
              <a:t>HTML</a:t>
            </a:r>
            <a:r>
              <a:rPr lang="ja-JP" altLang="en-US" smtClean="0"/>
              <a:t>を</a:t>
            </a:r>
            <a:r>
              <a:rPr lang="en-US" altLang="ja-JP" smtClean="0"/>
              <a:t>JS</a:t>
            </a:r>
            <a:r>
              <a:rPr lang="ja-JP" altLang="en-US" smtClean="0"/>
              <a:t>として解釈可能</a:t>
            </a:r>
            <a:endParaRPr lang="en-US" altLang="ja-JP" smtClean="0"/>
          </a:p>
          <a:p>
            <a:pPr lvl="1"/>
            <a:r>
              <a:rPr kumimoji="1" lang="en-US" altLang="ja-JP" smtClean="0"/>
              <a:t>XML</a:t>
            </a:r>
            <a:r>
              <a:rPr kumimoji="1" lang="ja-JP" altLang="en-US" smtClean="0"/>
              <a:t>宣言、</a:t>
            </a:r>
            <a:r>
              <a:rPr kumimoji="1" lang="en-US" altLang="ja-JP" smtClean="0"/>
              <a:t>doctype</a:t>
            </a:r>
            <a:r>
              <a:rPr kumimoji="1" lang="ja-JP" altLang="en-US" smtClean="0"/>
              <a:t>宣言があると駄目</a:t>
            </a:r>
            <a:endParaRPr kumimoji="1" lang="en-US" altLang="ja-JP" smtClean="0"/>
          </a:p>
          <a:p>
            <a:r>
              <a:rPr lang="ja-JP" altLang="en-US" smtClean="0"/>
              <a:t>ちゃんと</a:t>
            </a:r>
            <a:r>
              <a:rPr lang="en-US" altLang="ja-JP" smtClean="0"/>
              <a:t>doctype</a:t>
            </a:r>
            <a:r>
              <a:rPr lang="ja-JP" altLang="en-US" smtClean="0"/>
              <a:t>宣言つけておこう</a:t>
            </a:r>
            <a:endParaRPr lang="en-US" altLang="ja-JP" smtClean="0"/>
          </a:p>
          <a:p>
            <a:r>
              <a:rPr kumimoji="1" lang="ja-JP" altLang="en-US" smtClean="0"/>
              <a:t>そもそも</a:t>
            </a:r>
            <a:r>
              <a:rPr kumimoji="1" lang="en-US" altLang="ja-JP" smtClean="0"/>
              <a:t>XSS</a:t>
            </a:r>
            <a:r>
              <a:rPr kumimoji="1" lang="ja-JP" altLang="en-US" smtClean="0"/>
              <a:t>をなくそう</a:t>
            </a:r>
            <a:endParaRPr kumimoji="1" lang="en-US" altLang="ja-JP" smtClean="0"/>
          </a:p>
          <a:p>
            <a:pPr lvl="1"/>
            <a:endParaRPr kumimoji="1" lang="en-US" altLang="ja-JP" smtClean="0"/>
          </a:p>
          <a:p>
            <a:r>
              <a:rPr lang="en-US" altLang="ja-JP" smtClean="0"/>
              <a:t>CSP</a:t>
            </a:r>
            <a:r>
              <a:rPr lang="ja-JP" altLang="en-US" smtClean="0"/>
              <a:t>使いこなすと</a:t>
            </a:r>
            <a:r>
              <a:rPr lang="en-US" altLang="ja-JP" smtClean="0"/>
              <a:t>XSS</a:t>
            </a:r>
            <a:r>
              <a:rPr lang="ja-JP" altLang="en-US" smtClean="0"/>
              <a:t>のリスクは大幅減！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Question?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484784"/>
            <a:ext cx="7499176" cy="4525963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/>
              <a:t>hasegawa@utf-8.jp</a:t>
            </a:r>
          </a:p>
          <a:p>
            <a:pPr lvl="1">
              <a:buNone/>
            </a:pPr>
            <a:r>
              <a:rPr lang="en-US" altLang="ja-JP" dirty="0" smtClean="0"/>
              <a:t>hasegawa@netagent.co.jp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@</a:t>
            </a:r>
            <a:r>
              <a:rPr lang="en-US" altLang="ja-JP" dirty="0" err="1" smtClean="0"/>
              <a:t>hasegawayosuke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http://utf-8.jp/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648072" cy="648072"/>
          </a:xfrm>
          <a:prstGeom prst="rect">
            <a:avLst/>
          </a:prstGeom>
          <a:noFill/>
        </p:spPr>
      </p:pic>
      <p:grpSp>
        <p:nvGrpSpPr>
          <p:cNvPr id="30" name="グループ化 29"/>
          <p:cNvGrpSpPr/>
          <p:nvPr/>
        </p:nvGrpSpPr>
        <p:grpSpPr>
          <a:xfrm>
            <a:off x="780290" y="4040001"/>
            <a:ext cx="504056" cy="504056"/>
            <a:chOff x="539552" y="4005064"/>
            <a:chExt cx="792088" cy="792088"/>
          </a:xfrm>
        </p:grpSpPr>
        <p:sp>
          <p:nvSpPr>
            <p:cNvPr id="6" name="角丸四角形 5"/>
            <p:cNvSpPr/>
            <p:nvPr/>
          </p:nvSpPr>
          <p:spPr>
            <a:xfrm>
              <a:off x="539552" y="4005064"/>
              <a:ext cx="792088" cy="792088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/>
            <p:cNvGrpSpPr>
              <a:grpSpLocks noChangeAspect="1"/>
            </p:cNvGrpSpPr>
            <p:nvPr/>
          </p:nvGrpSpPr>
          <p:grpSpPr>
            <a:xfrm>
              <a:off x="648631" y="4132198"/>
              <a:ext cx="576064" cy="458081"/>
              <a:chOff x="6948264" y="2204864"/>
              <a:chExt cx="1152128" cy="916161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7524328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7884368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164288" y="3121025"/>
                <a:ext cx="720080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7769625" y="2268325"/>
                <a:ext cx="8384" cy="21602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6948264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7155904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23" y="-39600"/>
            <a:ext cx="8556262" cy="69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29000"/>
            <a:ext cx="6353175" cy="24765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1475656" y="4988900"/>
            <a:ext cx="5184576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7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以上。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秒で終わった！</a:t>
            </a:r>
            <a:endParaRPr kumimoji="1" lang="ja-JP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もうちょっとまじめに。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dirty="0" smtClean="0"/>
              <a:t>CSP - Content-Security-Policy </a:t>
            </a:r>
          </a:p>
          <a:p>
            <a:r>
              <a:rPr kumimoji="1" lang="en-US" altLang="ja-JP" dirty="0" smtClean="0"/>
              <a:t>XSS</a:t>
            </a:r>
            <a:r>
              <a:rPr kumimoji="1" lang="ja-JP" altLang="en-US" dirty="0" smtClean="0"/>
              <a:t>根絶の切り札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Firefox 4+, Google Chrome 18+,...</a:t>
            </a:r>
          </a:p>
          <a:p>
            <a:pPr lvl="1"/>
            <a:r>
              <a:rPr lang="ja-JP" altLang="en-US" dirty="0" smtClean="0"/>
              <a:t>指定された以外のリソースが読めない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&lt;script&gt;&lt;</a:t>
            </a:r>
            <a:r>
              <a:rPr lang="en-US" altLang="ja-JP" dirty="0" err="1" smtClean="0"/>
              <a:t>iframe</a:t>
            </a:r>
            <a:r>
              <a:rPr lang="en-US" altLang="ja-JP" dirty="0" smtClean="0"/>
              <a:t>&gt;&lt;</a:t>
            </a:r>
            <a:r>
              <a:rPr lang="en-US" altLang="ja-JP" dirty="0" err="1" smtClean="0"/>
              <a:t>img</a:t>
            </a:r>
            <a:r>
              <a:rPr lang="en-US" altLang="ja-JP" dirty="0" smtClean="0"/>
              <a:t>&gt;...</a:t>
            </a:r>
          </a:p>
          <a:p>
            <a:pPr lvl="1"/>
            <a:r>
              <a:rPr kumimoji="1" lang="ja-JP" altLang="en-US" dirty="0" smtClean="0"/>
              <a:t>インラインスクリプトが禁止される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&lt;script&gt;alert(1)&lt;/script&gt; ... NG</a:t>
            </a:r>
          </a:p>
          <a:p>
            <a:pPr lvl="1"/>
            <a:r>
              <a:rPr kumimoji="1" lang="en-US" altLang="ja-JP" dirty="0" err="1" smtClean="0"/>
              <a:t>eval</a:t>
            </a:r>
            <a:r>
              <a:rPr kumimoji="1" lang="ja-JP" altLang="en-US" dirty="0" smtClean="0"/>
              <a:t>やイベント属性の禁止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&lt;body </a:t>
            </a:r>
            <a:r>
              <a:rPr lang="en-US" altLang="ja-JP" dirty="0" err="1" smtClean="0"/>
              <a:t>onload</a:t>
            </a:r>
            <a:r>
              <a:rPr lang="en-US" altLang="ja-JP" dirty="0" smtClean="0"/>
              <a:t>=alert(1)&gt; ... NG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Content-Security-Policy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レスポンスヘッダで許可するリソースを指定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 lvl="1"/>
            <a:r>
              <a:rPr lang="en-US" altLang="ja-JP" smtClean="0"/>
              <a:t>'self'</a:t>
            </a:r>
            <a:r>
              <a:rPr lang="ja-JP" altLang="en-US" smtClean="0"/>
              <a:t> は同一ドメイン、同一ポートのみ許可</a:t>
            </a:r>
            <a:endParaRPr lang="en-US" altLang="ja-JP" smtClean="0"/>
          </a:p>
          <a:p>
            <a:pPr lvl="1"/>
            <a:r>
              <a:rPr lang="en-US" altLang="ja-JP" smtClean="0"/>
              <a:t>&lt;meta&gt;</a:t>
            </a:r>
            <a:r>
              <a:rPr lang="ja-JP" altLang="en-US" smtClean="0"/>
              <a:t>での指定も可（上書きは不可</a:t>
            </a:r>
            <a:r>
              <a:rPr lang="en-US" altLang="ja-JP" smtClean="0"/>
              <a:t>)</a:t>
            </a:r>
          </a:p>
          <a:p>
            <a:pPr lvl="1"/>
            <a:r>
              <a:rPr lang="en-US" altLang="ja-JP" smtClean="0"/>
              <a:t>Firefox</a:t>
            </a:r>
            <a:r>
              <a:rPr lang="ja-JP" altLang="en-US" smtClean="0"/>
              <a:t>と</a:t>
            </a:r>
            <a:r>
              <a:rPr lang="en-US" altLang="ja-JP" smtClean="0"/>
              <a:t>WebKit</a:t>
            </a:r>
            <a:r>
              <a:rPr lang="ja-JP" altLang="en-US" smtClean="0"/>
              <a:t>でヘッダ名が異なる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000" smtClean="0"/>
              <a:t>※</a:t>
            </a:r>
            <a:r>
              <a:rPr lang="ja-JP" altLang="en-US" sz="2000" smtClean="0"/>
              <a:t>長いので以降</a:t>
            </a:r>
            <a:r>
              <a:rPr lang="en-US" altLang="ja-JP" sz="2000" smtClean="0"/>
              <a:t>X-WebKit-CSP</a:t>
            </a:r>
            <a:r>
              <a:rPr lang="ja-JP" altLang="en-US" sz="2000" smtClean="0"/>
              <a:t>のみ例示</a:t>
            </a:r>
            <a:endParaRPr lang="en-US" altLang="ja-JP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852937"/>
            <a:ext cx="6696744" cy="936103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Content-Security-Policy: default-src 'self'</a:t>
            </a:r>
          </a:p>
          <a:p>
            <a:r>
              <a:rPr lang="en-US" altLang="ja-JP" sz="2400" b="1" smtClean="0">
                <a:ea typeface="メイリオ" pitchFamily="50" charset="-128"/>
                <a:cs typeface="Consolas" pitchFamily="49" charset="0"/>
              </a:rPr>
              <a:t>X-WebKit-CSP: default-src 'self'</a:t>
            </a:r>
            <a:endParaRPr lang="en-US" altLang="ja-JP" sz="24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2852936"/>
            <a:ext cx="144016" cy="9361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12700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kumimoji="1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画面に合わせる (4:3)</PresentationFormat>
  <Paragraphs>144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Arial Black</vt:lpstr>
      <vt:lpstr>メイリオ</vt:lpstr>
      <vt:lpstr>Calibri</vt:lpstr>
      <vt:lpstr>Wingdings</vt:lpstr>
      <vt:lpstr>Consolas</vt:lpstr>
      <vt:lpstr>Office テーマ</vt:lpstr>
      <vt:lpstr>Content-Security-Policy</vt:lpstr>
      <vt:lpstr>what's CSP ?</vt:lpstr>
      <vt:lpstr>スライド 3</vt:lpstr>
      <vt:lpstr>スライド 4</vt:lpstr>
      <vt:lpstr>以上。</vt:lpstr>
      <vt:lpstr>5秒で終わった！</vt:lpstr>
      <vt:lpstr>もうちょっとまじめに。</vt:lpstr>
      <vt:lpstr>Content-Security-Policy</vt:lpstr>
      <vt:lpstr>Content-Security-Policy</vt:lpstr>
      <vt:lpstr>Content-Security-Policy</vt:lpstr>
      <vt:lpstr>Content-Security-Policy</vt:lpstr>
      <vt:lpstr>Content-Security-Policy</vt:lpstr>
      <vt:lpstr>Content-Security-Policy</vt:lpstr>
      <vt:lpstr>References</vt:lpstr>
      <vt:lpstr>5分で終わった!</vt:lpstr>
      <vt:lpstr>Content-Security-Policy</vt:lpstr>
      <vt:lpstr>Breaking CSP</vt:lpstr>
      <vt:lpstr>Breaking CSP</vt:lpstr>
      <vt:lpstr>E4X - necromancy</vt:lpstr>
      <vt:lpstr>E4X - ECMAScript for XML</vt:lpstr>
      <vt:lpstr>Breaking CSP</vt:lpstr>
      <vt:lpstr>Breaking CSP</vt:lpstr>
      <vt:lpstr>Breaking CSP</vt:lpstr>
      <vt:lpstr>Breaking CSP</vt:lpstr>
      <vt:lpstr>Question?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2011-10-18T10:13:35Z</dcterms:created>
  <dcterms:modified xsi:type="dcterms:W3CDTF">2012-03-27T11:07:19Z</dcterms:modified>
</cp:coreProperties>
</file>